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6858000" cy="9144000"/>
  <p:embeddedFontLst>
    <p:embeddedFont>
      <p:font typeface="Poppins 1" charset="1" panose="00000800000000000000"/>
      <p:regular r:id="rId38"/>
    </p:embeddedFont>
    <p:embeddedFont>
      <p:font typeface="Poppins 2" charset="1" panose="00000400000000000000"/>
      <p:regular r:id="rId40"/>
    </p:embeddedFont>
    <p:embeddedFont>
      <p:font typeface="Poppins 3" charset="1" panose="00000500000000000000"/>
      <p:regular r:id="rId41"/>
    </p:embeddedFont>
    <p:embeddedFont>
      <p:font typeface="Poppins 3 Bold" charset="1" panose="00000800000000000000"/>
      <p:regular r:id="rId44"/>
    </p:embeddedFont>
    <p:embeddedFont>
      <p:font typeface="Poppins 3 Italics" charset="1" panose="00000500000000000000"/>
      <p:regular r:id="rId46"/>
    </p:embeddedFont>
    <p:embeddedFont>
      <p:font typeface="Source Sans Pro 1 Bold" charset="1" panose="020B0703030403020204"/>
      <p:regular r:id="rId58"/>
    </p:embeddedFont>
    <p:embeddedFont>
      <p:font typeface="Source Sans Pro 1" charset="1" panose="020B0503030403020204"/>
      <p:regular r:id="rId59"/>
    </p:embeddedFont>
    <p:embeddedFont>
      <p:font typeface="Source Sans Pro 2" charset="1" panose="020B0803030403020204"/>
      <p:regular r:id="rId61"/>
    </p:embeddedFont>
    <p:embeddedFont>
      <p:font typeface="Source Sans Pro 3" charset="1" panose="020B0503030403020204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notesMasters/notesMaster1.xml" Type="http://schemas.openxmlformats.org/officeDocument/2006/relationships/notesMaster"/><Relationship Id="rId36" Target="theme/theme2.xml" Type="http://schemas.openxmlformats.org/officeDocument/2006/relationships/theme"/><Relationship Id="rId37" Target="notesSlides/notesSlide1.xml" Type="http://schemas.openxmlformats.org/officeDocument/2006/relationships/notesSlide"/><Relationship Id="rId38" Target="fonts/font38.fntdata" Type="http://schemas.openxmlformats.org/officeDocument/2006/relationships/font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notesSlides/notesSlide3.xml" Type="http://schemas.openxmlformats.org/officeDocument/2006/relationships/notesSlide"/><Relationship Id="rId43" Target="notesSlides/notesSlide4.xml" Type="http://schemas.openxmlformats.org/officeDocument/2006/relationships/notesSlide"/><Relationship Id="rId44" Target="fonts/font44.fntdata" Type="http://schemas.openxmlformats.org/officeDocument/2006/relationships/font"/><Relationship Id="rId45" Target="notesSlides/notesSlide5.xml" Type="http://schemas.openxmlformats.org/officeDocument/2006/relationships/notesSlide"/><Relationship Id="rId46" Target="fonts/font46.fntdata" Type="http://schemas.openxmlformats.org/officeDocument/2006/relationships/font"/><Relationship Id="rId47" Target="notesSlides/notesSlide6.xml" Type="http://schemas.openxmlformats.org/officeDocument/2006/relationships/notesSlide"/><Relationship Id="rId48" Target="notesSlides/notesSlide7.xml" Type="http://schemas.openxmlformats.org/officeDocument/2006/relationships/notesSlide"/><Relationship Id="rId49" Target="notesSlides/notesSlide8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9.xml" Type="http://schemas.openxmlformats.org/officeDocument/2006/relationships/notesSlide"/><Relationship Id="rId51" Target="notesSlides/notesSlide10.xml" Type="http://schemas.openxmlformats.org/officeDocument/2006/relationships/notesSlide"/><Relationship Id="rId52" Target="notesSlides/notesSlide11.xml" Type="http://schemas.openxmlformats.org/officeDocument/2006/relationships/notesSlide"/><Relationship Id="rId53" Target="notesSlides/notesSlide12.xml" Type="http://schemas.openxmlformats.org/officeDocument/2006/relationships/notesSlide"/><Relationship Id="rId54" Target="notesSlides/notesSlide13.xml" Type="http://schemas.openxmlformats.org/officeDocument/2006/relationships/notesSlide"/><Relationship Id="rId55" Target="notesSlides/notesSlide14.xml" Type="http://schemas.openxmlformats.org/officeDocument/2006/relationships/notesSlide"/><Relationship Id="rId56" Target="notesSlides/notesSlide15.xml" Type="http://schemas.openxmlformats.org/officeDocument/2006/relationships/notesSlide"/><Relationship Id="rId57" Target="notesSlides/notesSlide16.xml" Type="http://schemas.openxmlformats.org/officeDocument/2006/relationships/notesSlide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60" Target="notesSlides/notesSlide17.xml" Type="http://schemas.openxmlformats.org/officeDocument/2006/relationships/notesSlide"/><Relationship Id="rId61" Target="fonts/font61.fntdata" Type="http://schemas.openxmlformats.org/officeDocument/2006/relationships/font"/><Relationship Id="rId62" Target="notesSlides/notesSlide18.xml" Type="http://schemas.openxmlformats.org/officeDocument/2006/relationships/notesSlide"/><Relationship Id="rId63" Target="notesSlides/notesSlide19.xml" Type="http://schemas.openxmlformats.org/officeDocument/2006/relationships/notesSlide"/><Relationship Id="rId64" Target="notesSlides/notesSlide20.xml" Type="http://schemas.openxmlformats.org/officeDocument/2006/relationships/notesSlide"/><Relationship Id="rId65" Target="notesSlides/notesSlide21.xml" Type="http://schemas.openxmlformats.org/officeDocument/2006/relationships/notesSlide"/><Relationship Id="rId66" Target="fonts/font66.fntdata" Type="http://schemas.openxmlformats.org/officeDocument/2006/relationships/font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want to talk about the work ACS CAN does and how you can get involved. </a:t>
            </a:r>
          </a:p>
          <a:p>
            <a:r>
              <a:rPr lang="en-US"/>
              <a:t/>
            </a:r>
          </a:p>
          <a:p>
            <a:r>
              <a:rPr lang="en-US"/>
              <a:t>Raise your hand if you’re involved. Nice! </a:t>
            </a:r>
          </a:p>
          <a:p>
            <a:r>
              <a:rPr lang="en-US"/>
              <a:t/>
            </a:r>
          </a:p>
          <a:p>
            <a:r>
              <a:rPr lang="en-US"/>
              <a:t>It’s a real pleasure to meet you. It says a lot about all of you that you’ve made room in your college experiences to make a difference for cancer patients and their families.  To the extent that you haven’t worked with ACS CAN or just started doing so, I think there are real opportunities to do some big things together.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state priorities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state priorities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impact would be made if policy was passed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impact would be made if policy was passed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impact would be made if policy was passed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the impact of following ACS CAN on social media and amplifying our mission through connections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Cancer Action Day looks like to your state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Cancer Action Day looks like to your state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Cancer Action Day looks like to your state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Cancer Action Day looks like to your state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Highlight what Cancer Action Day looks like to your state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Briefly review agenda/objectives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1.png" Type="http://schemas.openxmlformats.org/officeDocument/2006/relationships/image"/><Relationship Id="rId12" Target="../media/image2.sv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1.png" Type="http://schemas.openxmlformats.org/officeDocument/2006/relationships/image"/><Relationship Id="rId12" Target="../media/image2.sv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4.png" Type="http://schemas.openxmlformats.org/officeDocument/2006/relationships/image"/><Relationship Id="rId6" Target="../media/image2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https://app.leg.wa.gov/districtfinder/" TargetMode="External" Type="http://schemas.openxmlformats.org/officeDocument/2006/relationships/hyperlink"/><Relationship Id="rId6" Target="../media/image2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0.jpeg" Type="http://schemas.openxmlformats.org/officeDocument/2006/relationships/image"/><Relationship Id="rId6" Target="../media/image31.jpeg" Type="http://schemas.openxmlformats.org/officeDocument/2006/relationships/image"/><Relationship Id="rId7" Target="../media/image32.jpeg" Type="http://schemas.openxmlformats.org/officeDocument/2006/relationships/image"/><Relationship Id="rId8" Target="../media/image25.jpe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9.png" Type="http://schemas.openxmlformats.org/officeDocument/2006/relationships/image"/><Relationship Id="rId6" Target="https://leg.wa.gov/legislature/pages/adainfo.aspx" TargetMode="External" Type="http://schemas.openxmlformats.org/officeDocument/2006/relationships/hyperlink"/><Relationship Id="rId7" Target="https://leg.wa.gov/legislature/pages/adainfo.aspx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1828800"/>
            <a:ext cx="8640566" cy="5029200"/>
            <a:chOff x="0" y="0"/>
            <a:chExt cx="8640572" cy="50292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640572" cy="5029200"/>
            </a:xfrm>
            <a:custGeom>
              <a:avLst/>
              <a:gdLst/>
              <a:ahLst/>
              <a:cxnLst/>
              <a:rect r="r" b="b" t="t" l="l"/>
              <a:pathLst>
                <a:path h="5029200" w="8640572">
                  <a:moveTo>
                    <a:pt x="0" y="0"/>
                  </a:moveTo>
                  <a:lnTo>
                    <a:pt x="0" y="5029200"/>
                  </a:lnTo>
                  <a:lnTo>
                    <a:pt x="7267702" y="5029200"/>
                  </a:lnTo>
                  <a:lnTo>
                    <a:pt x="8640572" y="0"/>
                  </a:lnTo>
                  <a:close/>
                </a:path>
              </a:pathLst>
            </a:custGeom>
            <a:solidFill>
              <a:srgbClr val="2746F8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410997" y="240631"/>
            <a:ext cx="1427115" cy="1261050"/>
          </a:xfrm>
          <a:custGeom>
            <a:avLst/>
            <a:gdLst/>
            <a:ahLst/>
            <a:cxnLst/>
            <a:rect r="r" b="b" t="t" l="l"/>
            <a:pathLst>
              <a:path h="1261050" w="1427115">
                <a:moveTo>
                  <a:pt x="0" y="0"/>
                </a:moveTo>
                <a:lnTo>
                  <a:pt x="1427115" y="0"/>
                </a:lnTo>
                <a:lnTo>
                  <a:pt x="1427115" y="1261050"/>
                </a:lnTo>
                <a:lnTo>
                  <a:pt x="0" y="1261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0997" y="2596429"/>
            <a:ext cx="7140043" cy="304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3"/>
              </a:lnSpc>
            </a:pPr>
            <a:r>
              <a:rPr lang="en-US" sz="492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ACS CAN Washington</a:t>
            </a:r>
          </a:p>
          <a:p>
            <a:pPr algn="l">
              <a:lnSpc>
                <a:spcPts val="6153"/>
              </a:lnSpc>
            </a:pPr>
            <a:r>
              <a:rPr lang="en-US" sz="492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Cancer Action Day </a:t>
            </a:r>
          </a:p>
          <a:p>
            <a:pPr algn="l">
              <a:lnSpc>
                <a:spcPts val="6153"/>
              </a:lnSpc>
            </a:pPr>
            <a:r>
              <a:rPr lang="en-US" sz="492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Pre-Training </a:t>
            </a:r>
          </a:p>
          <a:p>
            <a:pPr algn="l">
              <a:lnSpc>
                <a:spcPts val="5278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5800" y="400050"/>
            <a:ext cx="8242211" cy="76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9"/>
              </a:lnSpc>
            </a:pPr>
            <a:r>
              <a:rPr lang="en-US" sz="3199" spc="3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A Few Other Event Details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85800" y="1517280"/>
            <a:ext cx="503310" cy="123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534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35402" y="2147899"/>
            <a:ext cx="6175104" cy="381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254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Travel Reimbursement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5800" y="2555991"/>
            <a:ext cx="503310" cy="123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534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5800" y="3678730"/>
            <a:ext cx="503310" cy="123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534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35402" y="3123498"/>
            <a:ext cx="6175104" cy="381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254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What to Wear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35402" y="4299824"/>
            <a:ext cx="6175104" cy="381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254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Utilizing the Participant Hub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1073" y="177948"/>
            <a:ext cx="7939390" cy="5775906"/>
          </a:xfrm>
          <a:custGeom>
            <a:avLst/>
            <a:gdLst/>
            <a:ahLst/>
            <a:cxnLst/>
            <a:rect r="r" b="b" t="t" l="l"/>
            <a:pathLst>
              <a:path h="5775906" w="7939390">
                <a:moveTo>
                  <a:pt x="0" y="0"/>
                </a:moveTo>
                <a:lnTo>
                  <a:pt x="7939390" y="0"/>
                </a:lnTo>
                <a:lnTo>
                  <a:pt x="7939390" y="5775906"/>
                </a:lnTo>
                <a:lnTo>
                  <a:pt x="0" y="5775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6300" y="2704549"/>
            <a:ext cx="8111400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Reviewing our Asks &amp; Process in Olympia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66205" y="330665"/>
            <a:ext cx="1360035" cy="1201776"/>
          </a:xfrm>
          <a:custGeom>
            <a:avLst/>
            <a:gdLst/>
            <a:ahLst/>
            <a:cxnLst/>
            <a:rect r="r" b="b" t="t" l="l"/>
            <a:pathLst>
              <a:path h="1201776" w="1360035">
                <a:moveTo>
                  <a:pt x="0" y="0"/>
                </a:moveTo>
                <a:lnTo>
                  <a:pt x="1360035" y="0"/>
                </a:lnTo>
                <a:lnTo>
                  <a:pt x="1360035" y="1201777"/>
                </a:lnTo>
                <a:lnTo>
                  <a:pt x="0" y="12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6143" y="3021778"/>
            <a:ext cx="7772400" cy="2526577"/>
          </a:xfrm>
          <a:custGeom>
            <a:avLst/>
            <a:gdLst/>
            <a:ahLst/>
            <a:cxnLst/>
            <a:rect r="r" b="b" t="t" l="l"/>
            <a:pathLst>
              <a:path h="2526577" w="7772400">
                <a:moveTo>
                  <a:pt x="0" y="0"/>
                </a:moveTo>
                <a:lnTo>
                  <a:pt x="7772400" y="0"/>
                </a:lnTo>
                <a:lnTo>
                  <a:pt x="7772400" y="2526577"/>
                </a:lnTo>
                <a:lnTo>
                  <a:pt x="0" y="25265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382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1238" y="125287"/>
            <a:ext cx="8242211" cy="2823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27"/>
              </a:lnSpc>
            </a:pPr>
            <a:r>
              <a:rPr lang="en-US" sz="3799" spc="3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Priority #1 </a:t>
            </a:r>
          </a:p>
          <a:p>
            <a:pPr algn="r">
              <a:lnSpc>
                <a:spcPts val="4212"/>
              </a:lnSpc>
            </a:pPr>
            <a:r>
              <a:rPr lang="en-US" sz="2700" spc="2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Biomarker Testing Coverage</a:t>
            </a:r>
          </a:p>
          <a:p>
            <a:pPr algn="r">
              <a:lnSpc>
                <a:spcPts val="3588"/>
              </a:lnSpc>
            </a:pPr>
            <a:r>
              <a:rPr lang="en-US" sz="2300" spc="2">
                <a:solidFill>
                  <a:srgbClr val="FF0000"/>
                </a:solidFill>
                <a:latin typeface="Poppins 2"/>
                <a:ea typeface="Poppins 2"/>
                <a:cs typeface="Poppins 2"/>
                <a:sym typeface="Poppins 2"/>
              </a:rPr>
              <a:t>HB 1062  </a:t>
            </a:r>
            <a:r>
              <a:rPr lang="en-US" sz="2300" spc="2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| Access to the Precision Therapy</a:t>
            </a:r>
          </a:p>
          <a:p>
            <a:pPr algn="r">
              <a:lnSpc>
                <a:spcPts val="4212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Ask: Will you support HB 1062?</a:t>
            </a:r>
          </a:p>
          <a:p>
            <a:pPr algn="l">
              <a:lnSpc>
                <a:spcPts val="421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8179" y="3032153"/>
            <a:ext cx="5650629" cy="2898523"/>
          </a:xfrm>
          <a:custGeom>
            <a:avLst/>
            <a:gdLst/>
            <a:ahLst/>
            <a:cxnLst/>
            <a:rect r="r" b="b" t="t" l="l"/>
            <a:pathLst>
              <a:path h="2898523" w="5650629">
                <a:moveTo>
                  <a:pt x="0" y="0"/>
                </a:moveTo>
                <a:lnTo>
                  <a:pt x="5650629" y="0"/>
                </a:lnTo>
                <a:lnTo>
                  <a:pt x="5650629" y="2898524"/>
                </a:lnTo>
                <a:lnTo>
                  <a:pt x="0" y="28985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373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149758" y="2878361"/>
            <a:ext cx="2427716" cy="1603054"/>
            <a:chOff x="0" y="0"/>
            <a:chExt cx="123093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30930" cy="812800"/>
            </a:xfrm>
            <a:custGeom>
              <a:avLst/>
              <a:gdLst/>
              <a:ahLst/>
              <a:cxnLst/>
              <a:rect r="r" b="b" t="t" l="l"/>
              <a:pathLst>
                <a:path h="812800" w="1230930">
                  <a:moveTo>
                    <a:pt x="615465" y="0"/>
                  </a:moveTo>
                  <a:cubicBezTo>
                    <a:pt x="275553" y="0"/>
                    <a:pt x="0" y="181951"/>
                    <a:pt x="0" y="406400"/>
                  </a:cubicBezTo>
                  <a:cubicBezTo>
                    <a:pt x="0" y="630849"/>
                    <a:pt x="275553" y="812800"/>
                    <a:pt x="615465" y="812800"/>
                  </a:cubicBezTo>
                  <a:cubicBezTo>
                    <a:pt x="955377" y="812800"/>
                    <a:pt x="1230930" y="630849"/>
                    <a:pt x="1230930" y="406400"/>
                  </a:cubicBezTo>
                  <a:cubicBezTo>
                    <a:pt x="1230930" y="181951"/>
                    <a:pt x="955377" y="0"/>
                    <a:pt x="615465" y="0"/>
                  </a:cubicBezTo>
                  <a:close/>
                </a:path>
              </a:pathLst>
            </a:custGeom>
            <a:solidFill>
              <a:srgbClr val="B2F2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15400" y="47625"/>
              <a:ext cx="1000131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6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1875414">
            <a:off x="5685736" y="4752613"/>
            <a:ext cx="1589818" cy="505851"/>
          </a:xfrm>
          <a:custGeom>
            <a:avLst/>
            <a:gdLst/>
            <a:ahLst/>
            <a:cxnLst/>
            <a:rect r="r" b="b" t="t" l="l"/>
            <a:pathLst>
              <a:path h="505851" w="1589818">
                <a:moveTo>
                  <a:pt x="0" y="0"/>
                </a:moveTo>
                <a:lnTo>
                  <a:pt x="1589818" y="0"/>
                </a:lnTo>
                <a:lnTo>
                  <a:pt x="1589818" y="505852"/>
                </a:lnTo>
                <a:lnTo>
                  <a:pt x="0" y="505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5351" y="145189"/>
            <a:ext cx="8112849" cy="25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27"/>
              </a:lnSpc>
            </a:pPr>
            <a:r>
              <a:rPr lang="en-US" sz="3799" spc="3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Priority #2</a:t>
            </a:r>
          </a:p>
          <a:p>
            <a:pPr algn="r">
              <a:lnSpc>
                <a:spcPts val="4212"/>
              </a:lnSpc>
            </a:pPr>
            <a:r>
              <a:rPr lang="en-US" sz="2700" spc="2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End the Sale of Menthol &amp; Flavored Tobacco </a:t>
            </a:r>
            <a:r>
              <a:rPr lang="en-US" sz="2700" spc="2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</a:p>
          <a:p>
            <a:pPr algn="r">
              <a:lnSpc>
                <a:spcPts val="3432"/>
              </a:lnSpc>
            </a:pPr>
            <a:r>
              <a:rPr lang="en-US" sz="2200" spc="2">
                <a:solidFill>
                  <a:srgbClr val="FF0000"/>
                </a:solidFill>
                <a:latin typeface="Poppins 2"/>
                <a:ea typeface="Poppins 2"/>
                <a:cs typeface="Poppins 2"/>
                <a:sym typeface="Poppins 2"/>
              </a:rPr>
              <a:t>HB 1203/SB 5183</a:t>
            </a:r>
            <a:r>
              <a:rPr lang="en-US" sz="2200" spc="2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| Prevent Washington Kids &amp;  </a:t>
            </a:r>
          </a:p>
          <a:p>
            <a:pPr algn="r">
              <a:lnSpc>
                <a:spcPts val="3432"/>
              </a:lnSpc>
            </a:pPr>
            <a:r>
              <a:rPr lang="en-US" sz="2200" spc="2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Advance Health Equity </a:t>
            </a:r>
          </a:p>
          <a:p>
            <a:pPr algn="r">
              <a:lnSpc>
                <a:spcPts val="3276"/>
              </a:lnSpc>
            </a:pPr>
            <a:r>
              <a:rPr lang="en-US" sz="21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Ask: Will help end the sale of menthol &amp; flavored tobacco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45575" y="3167875"/>
            <a:ext cx="1658323" cy="963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5"/>
              </a:lnSpc>
            </a:pPr>
            <a:r>
              <a:rPr lang="en-US" sz="1853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Fact Sheets &amp; </a:t>
            </a:r>
          </a:p>
          <a:p>
            <a:pPr algn="ctr">
              <a:lnSpc>
                <a:spcPts val="2595"/>
              </a:lnSpc>
            </a:pPr>
            <a:r>
              <a:rPr lang="en-US" sz="1853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Resources </a:t>
            </a:r>
          </a:p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b="true" sz="1853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@ the Hub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1450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2" y="0"/>
                </a:lnTo>
                <a:lnTo>
                  <a:pt x="2200752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72202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1" y="0"/>
                </a:lnTo>
                <a:lnTo>
                  <a:pt x="2200751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64693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2" y="0"/>
                </a:lnTo>
                <a:lnTo>
                  <a:pt x="2200752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65445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2" y="0"/>
                </a:lnTo>
                <a:lnTo>
                  <a:pt x="2200752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5400000">
            <a:off x="340697" y="4609854"/>
            <a:ext cx="1686943" cy="1194966"/>
            <a:chOff x="0" y="0"/>
            <a:chExt cx="905361" cy="64132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05361" cy="641323"/>
            </a:xfrm>
            <a:custGeom>
              <a:avLst/>
              <a:gdLst/>
              <a:ahLst/>
              <a:cxnLst/>
              <a:rect r="r" b="b" t="t" l="l"/>
              <a:pathLst>
                <a:path h="641323" w="905361">
                  <a:moveTo>
                    <a:pt x="905361" y="320662"/>
                  </a:moveTo>
                  <a:lnTo>
                    <a:pt x="498961" y="0"/>
                  </a:lnTo>
                  <a:lnTo>
                    <a:pt x="498961" y="203200"/>
                  </a:lnTo>
                  <a:lnTo>
                    <a:pt x="0" y="203200"/>
                  </a:lnTo>
                  <a:lnTo>
                    <a:pt x="0" y="438123"/>
                  </a:lnTo>
                  <a:lnTo>
                    <a:pt x="498961" y="438123"/>
                  </a:lnTo>
                  <a:lnTo>
                    <a:pt x="498961" y="641323"/>
                  </a:lnTo>
                  <a:lnTo>
                    <a:pt x="905361" y="320662"/>
                  </a:lnTo>
                  <a:close/>
                </a:path>
              </a:pathLst>
            </a:custGeom>
            <a:solidFill>
              <a:srgbClr val="2746F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74625"/>
              <a:ext cx="803761" cy="263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6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62890" y="1309913"/>
            <a:ext cx="8367742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spc="3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Where is our bill??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0020" y="2940910"/>
            <a:ext cx="1471631" cy="818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House Health Care &amp; Wellness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5375" y="2831271"/>
            <a:ext cx="1653053" cy="807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House Appropriations Committee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31931" y="3096146"/>
            <a:ext cx="1450011" cy="27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House Floor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62833" y="2950537"/>
            <a:ext cx="1487803" cy="818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 it all over again in the Senate!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2890" y="749843"/>
            <a:ext cx="8367742" cy="51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Legislative Process in Olympia: Overview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545575" y="5993658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  <p:grpSp>
        <p:nvGrpSpPr>
          <p:cNvPr name="Group 17" id="17"/>
          <p:cNvGrpSpPr/>
          <p:nvPr/>
        </p:nvGrpSpPr>
        <p:grpSpPr>
          <a:xfrm rot="-8366641">
            <a:off x="1563997" y="4427400"/>
            <a:ext cx="1938799" cy="1194966"/>
            <a:chOff x="0" y="0"/>
            <a:chExt cx="1040529" cy="64132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40529" cy="641323"/>
            </a:xfrm>
            <a:custGeom>
              <a:avLst/>
              <a:gdLst/>
              <a:ahLst/>
              <a:cxnLst/>
              <a:rect r="r" b="b" t="t" l="l"/>
              <a:pathLst>
                <a:path h="641323" w="1040529">
                  <a:moveTo>
                    <a:pt x="1040529" y="320662"/>
                  </a:moveTo>
                  <a:lnTo>
                    <a:pt x="634129" y="0"/>
                  </a:lnTo>
                  <a:lnTo>
                    <a:pt x="634129" y="203200"/>
                  </a:lnTo>
                  <a:lnTo>
                    <a:pt x="0" y="203200"/>
                  </a:lnTo>
                  <a:lnTo>
                    <a:pt x="0" y="438123"/>
                  </a:lnTo>
                  <a:lnTo>
                    <a:pt x="634129" y="438123"/>
                  </a:lnTo>
                  <a:lnTo>
                    <a:pt x="634129" y="641323"/>
                  </a:lnTo>
                  <a:lnTo>
                    <a:pt x="1040529" y="320662"/>
                  </a:lnTo>
                  <a:close/>
                </a:path>
              </a:pathLst>
            </a:custGeom>
            <a:solidFill>
              <a:srgbClr val="2746F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74625"/>
              <a:ext cx="938929" cy="2634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36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3776" y="2467242"/>
            <a:ext cx="8111400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Lawmaker Meetings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66205" y="330665"/>
            <a:ext cx="1360035" cy="1201776"/>
          </a:xfrm>
          <a:custGeom>
            <a:avLst/>
            <a:gdLst/>
            <a:ahLst/>
            <a:cxnLst/>
            <a:rect r="r" b="b" t="t" l="l"/>
            <a:pathLst>
              <a:path h="1201776" w="1360035">
                <a:moveTo>
                  <a:pt x="0" y="0"/>
                </a:moveTo>
                <a:lnTo>
                  <a:pt x="1360035" y="0"/>
                </a:lnTo>
                <a:lnTo>
                  <a:pt x="1360035" y="1201777"/>
                </a:lnTo>
                <a:lnTo>
                  <a:pt x="0" y="12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654" y="1465902"/>
            <a:ext cx="4451576" cy="4250060"/>
          </a:xfrm>
          <a:custGeom>
            <a:avLst/>
            <a:gdLst/>
            <a:ahLst/>
            <a:cxnLst/>
            <a:rect r="r" b="b" t="t" l="l"/>
            <a:pathLst>
              <a:path h="4250060" w="4451576">
                <a:moveTo>
                  <a:pt x="0" y="0"/>
                </a:moveTo>
                <a:lnTo>
                  <a:pt x="4451575" y="0"/>
                </a:lnTo>
                <a:lnTo>
                  <a:pt x="4451575" y="4250060"/>
                </a:lnTo>
                <a:lnTo>
                  <a:pt x="0" y="42500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270" t="-7767" r="-8928" b="-6289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0894" y="217684"/>
            <a:ext cx="8242211" cy="722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2999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What to Expect, A few Tips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65601" y="2645349"/>
            <a:ext cx="3413776" cy="945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1772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Tips for Meeting with Staff, Target Lawmakers &amp; Champions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65601" y="3867157"/>
            <a:ext cx="3300221" cy="316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177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Leading With Your Story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65601" y="1733918"/>
            <a:ext cx="3178870" cy="631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177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What to Expect in a Legislative Meeting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65601" y="4460314"/>
            <a:ext cx="3864670" cy="316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1"/>
              </a:lnSpc>
            </a:pPr>
            <a:r>
              <a:rPr lang="en-US" sz="1772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Hook, Line &amp; Sinker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6300" y="2854456"/>
            <a:ext cx="8111400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Lead with Your Story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66205" y="330665"/>
            <a:ext cx="1360035" cy="1201776"/>
          </a:xfrm>
          <a:custGeom>
            <a:avLst/>
            <a:gdLst/>
            <a:ahLst/>
            <a:cxnLst/>
            <a:rect r="r" b="b" t="t" l="l"/>
            <a:pathLst>
              <a:path h="1201776" w="1360035">
                <a:moveTo>
                  <a:pt x="0" y="0"/>
                </a:moveTo>
                <a:lnTo>
                  <a:pt x="1360035" y="0"/>
                </a:lnTo>
                <a:lnTo>
                  <a:pt x="1360035" y="1201777"/>
                </a:lnTo>
                <a:lnTo>
                  <a:pt x="0" y="12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2890" y="1012279"/>
            <a:ext cx="8367742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 Hook, Line, Sinker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1450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2" y="0"/>
                </a:lnTo>
                <a:lnTo>
                  <a:pt x="2200752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72202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1" y="0"/>
                </a:lnTo>
                <a:lnTo>
                  <a:pt x="2200751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64693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2" y="0"/>
                </a:lnTo>
                <a:lnTo>
                  <a:pt x="2200752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65445" y="2546258"/>
            <a:ext cx="2200752" cy="1636632"/>
          </a:xfrm>
          <a:custGeom>
            <a:avLst/>
            <a:gdLst/>
            <a:ahLst/>
            <a:cxnLst/>
            <a:rect r="r" b="b" t="t" l="l"/>
            <a:pathLst>
              <a:path h="1636632" w="2200752">
                <a:moveTo>
                  <a:pt x="0" y="0"/>
                </a:moveTo>
                <a:lnTo>
                  <a:pt x="2200752" y="0"/>
                </a:lnTo>
                <a:lnTo>
                  <a:pt x="2200752" y="1636632"/>
                </a:lnTo>
                <a:lnTo>
                  <a:pt x="0" y="16366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3024" y="3202673"/>
            <a:ext cx="1471631" cy="27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Who You Are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73758" y="3085712"/>
            <a:ext cx="1403077" cy="548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What Is Your Story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6900" y="3220886"/>
            <a:ext cx="1450011" cy="27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The Request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62833" y="3220886"/>
            <a:ext cx="1487803" cy="278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36"/>
              </a:lnSpc>
            </a:pPr>
            <a:r>
              <a:rPr lang="en-US" sz="1643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Appreciation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3024" y="1997204"/>
            <a:ext cx="1814313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b="true" sz="2499" spc="4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Hook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73758" y="1997204"/>
            <a:ext cx="1898868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b="true" sz="2499" spc="2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Line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58127" y="1997204"/>
            <a:ext cx="1906794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b="true" sz="2500" spc="5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Sinker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50421" y="2107383"/>
            <a:ext cx="1848882" cy="42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b="true" sz="2500" spc="2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Thank You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2890" y="746341"/>
            <a:ext cx="8242211" cy="650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What we’ll cover today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96432" y="1553089"/>
            <a:ext cx="295621" cy="866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6"/>
              </a:lnSpc>
            </a:pPr>
            <a:r>
              <a:rPr lang="en-US" sz="381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96432" y="3235904"/>
            <a:ext cx="295621" cy="866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6"/>
              </a:lnSpc>
            </a:pPr>
            <a:r>
              <a:rPr lang="en-US" sz="381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96432" y="2427042"/>
            <a:ext cx="295621" cy="866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6"/>
              </a:lnSpc>
            </a:pPr>
            <a:r>
              <a:rPr lang="en-US" sz="381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96432" y="3970320"/>
            <a:ext cx="295621" cy="866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6"/>
              </a:lnSpc>
            </a:pPr>
            <a:r>
              <a:rPr lang="en-US" sz="381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96432" y="4774952"/>
            <a:ext cx="295621" cy="866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6"/>
              </a:lnSpc>
            </a:pPr>
            <a:r>
              <a:rPr lang="en-US" sz="381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61629" y="2803093"/>
            <a:ext cx="5885939" cy="344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80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Reviewing Our Asks &amp; Priorities in Olympia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61629" y="3622363"/>
            <a:ext cx="5885939" cy="344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80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Legislative Meeting Review &amp; Planning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61629" y="4290531"/>
            <a:ext cx="5885939" cy="66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80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Homework/Meeting Prep &amp; Resouces Review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61629" y="1869068"/>
            <a:ext cx="5885939" cy="66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80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What to Expect at Cancer Action Day, Our Goals &amp; Purpose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61629" y="5161411"/>
            <a:ext cx="5885939" cy="344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80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Questions &amp; Close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57054" y="1727056"/>
            <a:ext cx="6248048" cy="4208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46"/>
              </a:lnSpc>
            </a:pPr>
            <a:r>
              <a:rPr lang="en-US" sz="2104" b="true">
                <a:solidFill>
                  <a:srgbClr val="012169"/>
                </a:solidFill>
                <a:latin typeface="Source Sans Pro 1 Bold"/>
                <a:ea typeface="Source Sans Pro 1 Bold"/>
                <a:cs typeface="Source Sans Pro 1 Bold"/>
                <a:sym typeface="Source Sans Pro 1 Bold"/>
              </a:rPr>
              <a:t>Meeting leader introduces the group (name + where you live) and why you are here.</a:t>
            </a:r>
            <a:r>
              <a:rPr lang="en-US" sz="2104">
                <a:solidFill>
                  <a:srgbClr val="012169"/>
                </a:solidFill>
                <a:latin typeface="Source Sans Pro 1"/>
                <a:ea typeface="Source Sans Pro 1"/>
                <a:cs typeface="Source Sans Pro 1"/>
                <a:sym typeface="Source Sans Pro 1"/>
              </a:rPr>
              <a:t>​</a:t>
            </a:r>
          </a:p>
          <a:p>
            <a:pPr algn="l">
              <a:lnSpc>
                <a:spcPts val="2146"/>
              </a:lnSpc>
            </a:pPr>
            <a:r>
              <a:rPr lang="en-US" sz="2104">
                <a:solidFill>
                  <a:srgbClr val="012169"/>
                </a:solidFill>
                <a:latin typeface="Source Sans Pro 1"/>
                <a:ea typeface="Source Sans Pro 1"/>
                <a:cs typeface="Source Sans Pro 1"/>
                <a:sym typeface="Source Sans Pro 1"/>
              </a:rPr>
              <a:t>I am here as a volunteer for A</a:t>
            </a:r>
            <a:r>
              <a:rPr lang="en-US" sz="2104">
                <a:solidFill>
                  <a:srgbClr val="012169"/>
                </a:solidFill>
                <a:latin typeface="Source Sans Pro 1"/>
                <a:ea typeface="Source Sans Pro 1"/>
                <a:cs typeface="Source Sans Pro 1"/>
                <a:sym typeface="Source Sans Pro 1"/>
              </a:rPr>
              <a:t>CS CAN. We are meeting with nearly every Member of the Washington Legislature. ​</a:t>
            </a:r>
          </a:p>
          <a:p>
            <a:pPr algn="l">
              <a:lnSpc>
                <a:spcPts val="2146"/>
              </a:lnSpc>
            </a:pPr>
            <a:r>
              <a:rPr lang="en-US" sz="2104">
                <a:solidFill>
                  <a:srgbClr val="012169"/>
                </a:solidFill>
                <a:latin typeface="Source Sans Pro 1"/>
                <a:ea typeface="Source Sans Pro 1"/>
                <a:cs typeface="Source Sans Pro 1"/>
                <a:sym typeface="Source Sans Pro 1"/>
              </a:rPr>
              <a:t>​</a:t>
            </a:r>
          </a:p>
          <a:p>
            <a:pPr algn="l">
              <a:lnSpc>
                <a:spcPts val="2146"/>
              </a:lnSpc>
            </a:pPr>
            <a:r>
              <a:rPr lang="en-US" sz="2104">
                <a:solidFill>
                  <a:srgbClr val="012169"/>
                </a:solidFill>
                <a:latin typeface="Source Sans Pro 1"/>
                <a:ea typeface="Source Sans Pro 1"/>
                <a:cs typeface="Source Sans Pro 1"/>
                <a:sym typeface="Source Sans Pro 1"/>
              </a:rPr>
              <a:t>We would like your support on the passage of HB 1062?</a:t>
            </a:r>
          </a:p>
          <a:p>
            <a:pPr algn="l">
              <a:lnSpc>
                <a:spcPts val="2146"/>
              </a:lnSpc>
            </a:pPr>
          </a:p>
          <a:p>
            <a:pPr algn="l">
              <a:lnSpc>
                <a:spcPts val="2146"/>
              </a:lnSpc>
            </a:pPr>
            <a:r>
              <a:rPr lang="en-US" sz="2104" b="true">
                <a:solidFill>
                  <a:srgbClr val="012169"/>
                </a:solidFill>
                <a:latin typeface="Source Sans Pro 1 Bold"/>
                <a:ea typeface="Source Sans Pro 1 Bold"/>
                <a:cs typeface="Source Sans Pro 1 Bold"/>
                <a:sym typeface="Source Sans Pro 1 Bold"/>
              </a:rPr>
              <a:t>Explain the need: (INSERT why this is needed/impact on state/why important for cancer etc.)​</a:t>
            </a:r>
          </a:p>
          <a:p>
            <a:pPr algn="l">
              <a:lnSpc>
                <a:spcPts val="1956"/>
              </a:lnSpc>
            </a:pPr>
            <a:r>
              <a:rPr lang="en-US" sz="1918">
                <a:solidFill>
                  <a:srgbClr val="012169"/>
                </a:solidFill>
                <a:latin typeface="Source Sans Pro 1"/>
                <a:ea typeface="Source Sans Pro 1"/>
                <a:cs typeface="Source Sans Pro 1"/>
                <a:sym typeface="Source Sans Pro 1"/>
              </a:rPr>
              <a:t>Tell your personal story: Connect your personal story to the importance of the ask/issue.</a:t>
            </a:r>
          </a:p>
          <a:p>
            <a:pPr algn="l">
              <a:lnSpc>
                <a:spcPts val="2146"/>
              </a:lnSpc>
            </a:pPr>
          </a:p>
          <a:p>
            <a:pPr algn="l">
              <a:lnSpc>
                <a:spcPts val="2146"/>
              </a:lnSpc>
            </a:pPr>
            <a:r>
              <a:rPr lang="en-US" sz="2104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Make the ask!</a:t>
            </a:r>
          </a:p>
          <a:p>
            <a:pPr algn="l">
              <a:lnSpc>
                <a:spcPts val="2146"/>
              </a:lnSpc>
            </a:pPr>
          </a:p>
          <a:p>
            <a:pPr algn="l">
              <a:lnSpc>
                <a:spcPts val="1587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62890" y="746341"/>
            <a:ext cx="8242211" cy="650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Hook, Line, Sinker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67735" y="1787065"/>
            <a:ext cx="1108260" cy="824179"/>
          </a:xfrm>
          <a:custGeom>
            <a:avLst/>
            <a:gdLst/>
            <a:ahLst/>
            <a:cxnLst/>
            <a:rect r="r" b="b" t="t" l="l"/>
            <a:pathLst>
              <a:path h="824179" w="1108260">
                <a:moveTo>
                  <a:pt x="0" y="0"/>
                </a:moveTo>
                <a:lnTo>
                  <a:pt x="1108260" y="0"/>
                </a:lnTo>
                <a:lnTo>
                  <a:pt x="1108260" y="824179"/>
                </a:lnTo>
                <a:lnTo>
                  <a:pt x="0" y="824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69244" y="2051495"/>
            <a:ext cx="741087" cy="248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5"/>
              </a:lnSpc>
            </a:pPr>
            <a:r>
              <a:rPr lang="en-US" sz="1427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Hook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67735" y="3899026"/>
            <a:ext cx="1108260" cy="824179"/>
          </a:xfrm>
          <a:custGeom>
            <a:avLst/>
            <a:gdLst/>
            <a:ahLst/>
            <a:cxnLst/>
            <a:rect r="r" b="b" t="t" l="l"/>
            <a:pathLst>
              <a:path h="824179" w="1108260">
                <a:moveTo>
                  <a:pt x="0" y="0"/>
                </a:moveTo>
                <a:lnTo>
                  <a:pt x="1108260" y="0"/>
                </a:lnTo>
                <a:lnTo>
                  <a:pt x="1108260" y="824179"/>
                </a:lnTo>
                <a:lnTo>
                  <a:pt x="0" y="824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69244" y="4159019"/>
            <a:ext cx="741087" cy="248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5"/>
              </a:lnSpc>
            </a:pPr>
            <a:r>
              <a:rPr lang="en-US" sz="1427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Line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67735" y="5113730"/>
            <a:ext cx="1108260" cy="824179"/>
          </a:xfrm>
          <a:custGeom>
            <a:avLst/>
            <a:gdLst/>
            <a:ahLst/>
            <a:cxnLst/>
            <a:rect r="r" b="b" t="t" l="l"/>
            <a:pathLst>
              <a:path h="824179" w="1108260">
                <a:moveTo>
                  <a:pt x="0" y="0"/>
                </a:moveTo>
                <a:lnTo>
                  <a:pt x="1108260" y="0"/>
                </a:lnTo>
                <a:lnTo>
                  <a:pt x="1108260" y="824179"/>
                </a:lnTo>
                <a:lnTo>
                  <a:pt x="0" y="8241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20568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69244" y="5373723"/>
            <a:ext cx="741087" cy="248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5"/>
              </a:lnSpc>
            </a:pPr>
            <a:r>
              <a:rPr lang="en-US" sz="1427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Sinker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5800" y="400050"/>
            <a:ext cx="8242211" cy="76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69"/>
              </a:lnSpc>
            </a:pPr>
            <a:r>
              <a:rPr lang="en-US" sz="3199" spc="3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Post Meeting Actions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85800" y="1307456"/>
            <a:ext cx="503310" cy="123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534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35402" y="1938075"/>
            <a:ext cx="6175104" cy="739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254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Thank You Emails &amp; Notes : Resources at CAD&amp; Hub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6275" y="2407231"/>
            <a:ext cx="503310" cy="123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534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85800" y="3468905"/>
            <a:ext cx="503310" cy="123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534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5877" y="2974737"/>
            <a:ext cx="6175104" cy="381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254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Report Back on Legislative Meetings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35402" y="4026425"/>
            <a:ext cx="6175104" cy="381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254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Social Media &amp; Letters to the Editor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6275" y="4416820"/>
            <a:ext cx="503310" cy="123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5344">
                <a:solidFill>
                  <a:srgbClr val="2746F8"/>
                </a:solidFill>
                <a:latin typeface="Poppins 2"/>
                <a:ea typeface="Poppins 2"/>
                <a:cs typeface="Poppins 2"/>
                <a:sym typeface="Poppins 2"/>
              </a:rPr>
              <a:t>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72915" y="4974339"/>
            <a:ext cx="6175104" cy="381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8"/>
              </a:lnSpc>
            </a:pPr>
            <a:r>
              <a:rPr lang="en-US" sz="2254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Bingo!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28220" y="4914583"/>
            <a:ext cx="929980" cy="929980"/>
          </a:xfrm>
          <a:custGeom>
            <a:avLst/>
            <a:gdLst/>
            <a:ahLst/>
            <a:cxnLst/>
            <a:rect r="r" b="b" t="t" l="l"/>
            <a:pathLst>
              <a:path h="929980" w="929980">
                <a:moveTo>
                  <a:pt x="0" y="0"/>
                </a:moveTo>
                <a:lnTo>
                  <a:pt x="929980" y="0"/>
                </a:lnTo>
                <a:lnTo>
                  <a:pt x="929980" y="929980"/>
                </a:lnTo>
                <a:lnTo>
                  <a:pt x="0" y="9299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85012" y="1798251"/>
            <a:ext cx="5618111" cy="3726148"/>
            <a:chOff x="0" y="0"/>
            <a:chExt cx="7490815" cy="4968197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0" t="5784" r="0" b="5784"/>
            <a:stretch>
              <a:fillRect/>
            </a:stretch>
          </p:blipFill>
          <p:spPr>
            <a:xfrm flipH="false" flipV="false">
              <a:off x="0" y="0"/>
              <a:ext cx="7490815" cy="4968197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262890" y="746341"/>
            <a:ext cx="8242211" cy="650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Report Back  on your Legislative Meetings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91882" y="1750416"/>
            <a:ext cx="1862431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Report back and let us know how your meeting went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91882" y="2396211"/>
            <a:ext cx="1966318" cy="2390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2"/>
              </a:lnSpc>
            </a:pPr>
            <a:r>
              <a:rPr lang="en-US" sz="1001" spc="-13">
                <a:solidFill>
                  <a:srgbClr val="414042"/>
                </a:solidFill>
                <a:latin typeface="Poppins 3"/>
                <a:ea typeface="Poppins 3"/>
                <a:cs typeface="Poppins 3"/>
                <a:sym typeface="Poppins 3"/>
              </a:rPr>
              <a:t>Your</a:t>
            </a:r>
            <a:r>
              <a:rPr lang="en-US" sz="1001" spc="-13">
                <a:solidFill>
                  <a:srgbClr val="414042"/>
                </a:solidFill>
                <a:latin typeface="Poppins 3"/>
                <a:ea typeface="Poppins 3"/>
                <a:cs typeface="Poppins 3"/>
                <a:sym typeface="Poppins 3"/>
              </a:rPr>
              <a:t> feed back helps our staff provide additional information to lawmakers and make strategic decisions in successful campaigns. </a:t>
            </a:r>
          </a:p>
          <a:p>
            <a:pPr algn="l">
              <a:lnSpc>
                <a:spcPts val="1602"/>
              </a:lnSpc>
            </a:pPr>
          </a:p>
          <a:p>
            <a:pPr algn="l">
              <a:lnSpc>
                <a:spcPts val="1602"/>
              </a:lnSpc>
            </a:pPr>
            <a:r>
              <a:rPr lang="en-US" sz="1001" spc="-13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Remember:</a:t>
            </a:r>
            <a:r>
              <a:rPr lang="en-US" sz="1001" spc="-13">
                <a:solidFill>
                  <a:srgbClr val="414042"/>
                </a:solidFill>
                <a:latin typeface="Poppins 3"/>
                <a:ea typeface="Poppins 3"/>
                <a:cs typeface="Poppins 3"/>
                <a:sym typeface="Poppins 3"/>
              </a:rPr>
              <a:t> One report back form should be completed for each lawmaker meeting</a:t>
            </a:r>
          </a:p>
          <a:p>
            <a:pPr algn="l">
              <a:lnSpc>
                <a:spcPts val="1602"/>
              </a:lnSpc>
            </a:pPr>
          </a:p>
          <a:p>
            <a:pPr algn="l">
              <a:lnSpc>
                <a:spcPts val="1602"/>
              </a:lnSpc>
            </a:pPr>
          </a:p>
          <a:p>
            <a:pPr algn="l">
              <a:lnSpc>
                <a:spcPts val="1442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4983047" y="5944082"/>
            <a:ext cx="3652047" cy="350566"/>
            <a:chOff x="0" y="0"/>
            <a:chExt cx="4869396" cy="467422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272079"/>
              <a:ext cx="4869396" cy="1953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080"/>
                </a:lnSpc>
              </a:pPr>
              <a:r>
                <a:rPr lang="en-US" b="true" sz="1080">
                  <a:solidFill>
                    <a:srgbClr val="2746F8"/>
                  </a:solidFill>
                  <a:latin typeface="Source Sans Pro 2"/>
                  <a:ea typeface="Source Sans Pro 2"/>
                  <a:cs typeface="Source Sans Pro 2"/>
                  <a:sym typeface="Source Sans Pro 2"/>
                </a:rPr>
                <a:t>https://act.fightcancer.org/a/acs-can-report-back-form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19050"/>
              <a:ext cx="4697951" cy="229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403"/>
                </a:lnSpc>
              </a:pPr>
              <a:r>
                <a:rPr lang="en-US" b="true" sz="1079">
                  <a:solidFill>
                    <a:srgbClr val="2746F8"/>
                  </a:solidFill>
                  <a:latin typeface="Source Sans Pro 1 Bold"/>
                  <a:ea typeface="Source Sans Pro 1 Bold"/>
                  <a:cs typeface="Source Sans Pro 1 Bold"/>
                  <a:sym typeface="Source Sans Pro 1 Bold"/>
                </a:rPr>
                <a:t>Scan the QR code or visit: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622188"/>
            <a:ext cx="3327493" cy="4321894"/>
            <a:chOff x="0" y="0"/>
            <a:chExt cx="1770141" cy="22991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70141" cy="2299137"/>
            </a:xfrm>
            <a:custGeom>
              <a:avLst/>
              <a:gdLst/>
              <a:ahLst/>
              <a:cxnLst/>
              <a:rect r="r" b="b" t="t" l="l"/>
              <a:pathLst>
                <a:path h="2299137" w="1770141">
                  <a:moveTo>
                    <a:pt x="0" y="0"/>
                  </a:moveTo>
                  <a:lnTo>
                    <a:pt x="1770141" y="0"/>
                  </a:lnTo>
                  <a:lnTo>
                    <a:pt x="1770141" y="2299137"/>
                  </a:lnTo>
                  <a:lnTo>
                    <a:pt x="0" y="2299137"/>
                  </a:lnTo>
                  <a:close/>
                </a:path>
              </a:pathLst>
            </a:custGeom>
            <a:solidFill>
              <a:srgbClr val="FFC6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770141" cy="2318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65364">
            <a:off x="169116" y="1729137"/>
            <a:ext cx="2149607" cy="2504938"/>
          </a:xfrm>
          <a:custGeom>
            <a:avLst/>
            <a:gdLst/>
            <a:ahLst/>
            <a:cxnLst/>
            <a:rect r="r" b="b" t="t" l="l"/>
            <a:pathLst>
              <a:path h="2504938" w="2149607">
                <a:moveTo>
                  <a:pt x="0" y="0"/>
                </a:moveTo>
                <a:lnTo>
                  <a:pt x="2149607" y="0"/>
                </a:lnTo>
                <a:lnTo>
                  <a:pt x="2149607" y="2504938"/>
                </a:lnTo>
                <a:lnTo>
                  <a:pt x="0" y="2504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2890" y="727291"/>
            <a:ext cx="8242211" cy="722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2999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Let’s Takeover Social Media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79310" y="1843093"/>
            <a:ext cx="4249572" cy="3852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7033" indent="-183517" lvl="1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Make a post before Cancer Action Day, ex. getting ready!</a:t>
            </a:r>
          </a:p>
          <a:p>
            <a:pPr algn="l">
              <a:lnSpc>
                <a:spcPts val="2380"/>
              </a:lnSpc>
            </a:pPr>
          </a:p>
          <a:p>
            <a:pPr algn="l" marL="367033" indent="-183517" lvl="1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Post after your meetings! </a:t>
            </a:r>
          </a:p>
          <a:p>
            <a:pPr algn="l">
              <a:lnSpc>
                <a:spcPts val="2380"/>
              </a:lnSpc>
            </a:pPr>
          </a:p>
          <a:p>
            <a:pPr algn="l" marL="367033" indent="-183517" lvl="1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Tag your lawmaker</a:t>
            </a:r>
          </a:p>
          <a:p>
            <a:pPr algn="l">
              <a:lnSpc>
                <a:spcPts val="2380"/>
              </a:lnSpc>
            </a:pPr>
          </a:p>
          <a:p>
            <a:pPr algn="l" marL="367033" indent="-183517" lvl="1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#WALeg #CancerActionDay</a:t>
            </a:r>
          </a:p>
          <a:p>
            <a:pPr algn="l">
              <a:lnSpc>
                <a:spcPts val="2380"/>
              </a:lnSpc>
            </a:pPr>
          </a:p>
          <a:p>
            <a:pPr algn="l" marL="367033" indent="-183517" lvl="1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Share your experience &amp; the Ask</a:t>
            </a:r>
          </a:p>
          <a:p>
            <a:pPr algn="l">
              <a:lnSpc>
                <a:spcPts val="2380"/>
              </a:lnSpc>
            </a:pPr>
          </a:p>
          <a:p>
            <a:pPr algn="l" marL="367033" indent="-183517" lvl="1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Bring Your Laptops for posts &amp; thank you emails after meetings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464277">
            <a:off x="744021" y="3562085"/>
            <a:ext cx="2347146" cy="2179980"/>
          </a:xfrm>
          <a:custGeom>
            <a:avLst/>
            <a:gdLst/>
            <a:ahLst/>
            <a:cxnLst/>
            <a:rect r="r" b="b" t="t" l="l"/>
            <a:pathLst>
              <a:path h="2179980" w="2347146">
                <a:moveTo>
                  <a:pt x="0" y="0"/>
                </a:moveTo>
                <a:lnTo>
                  <a:pt x="2347146" y="0"/>
                </a:lnTo>
                <a:lnTo>
                  <a:pt x="2347146" y="2179980"/>
                </a:lnTo>
                <a:lnTo>
                  <a:pt x="0" y="21799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622188"/>
            <a:ext cx="3327493" cy="4321894"/>
            <a:chOff x="0" y="0"/>
            <a:chExt cx="1770141" cy="22991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70141" cy="2299137"/>
            </a:xfrm>
            <a:custGeom>
              <a:avLst/>
              <a:gdLst/>
              <a:ahLst/>
              <a:cxnLst/>
              <a:rect r="r" b="b" t="t" l="l"/>
              <a:pathLst>
                <a:path h="2299137" w="1770141">
                  <a:moveTo>
                    <a:pt x="0" y="0"/>
                  </a:moveTo>
                  <a:lnTo>
                    <a:pt x="1770141" y="0"/>
                  </a:lnTo>
                  <a:lnTo>
                    <a:pt x="1770141" y="2299137"/>
                  </a:lnTo>
                  <a:lnTo>
                    <a:pt x="0" y="2299137"/>
                  </a:lnTo>
                  <a:close/>
                </a:path>
              </a:pathLst>
            </a:custGeom>
            <a:solidFill>
              <a:srgbClr val="B2F2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1770141" cy="2318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53078" y="1947464"/>
            <a:ext cx="2621338" cy="3671341"/>
          </a:xfrm>
          <a:custGeom>
            <a:avLst/>
            <a:gdLst/>
            <a:ahLst/>
            <a:cxnLst/>
            <a:rect r="r" b="b" t="t" l="l"/>
            <a:pathLst>
              <a:path h="3671341" w="2621338">
                <a:moveTo>
                  <a:pt x="0" y="0"/>
                </a:moveTo>
                <a:lnTo>
                  <a:pt x="2621337" y="0"/>
                </a:lnTo>
                <a:lnTo>
                  <a:pt x="2621337" y="3671341"/>
                </a:lnTo>
                <a:lnTo>
                  <a:pt x="0" y="36713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2890" y="727291"/>
            <a:ext cx="8242211" cy="7226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8"/>
              </a:lnSpc>
            </a:pPr>
            <a:r>
              <a:rPr lang="en-US" sz="2999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Bingo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79310" y="1843093"/>
            <a:ext cx="4249572" cy="604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67033" indent="-183517" lvl="1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12169"/>
                </a:solidFill>
                <a:latin typeface="Poppins 1"/>
                <a:ea typeface="Poppins 1"/>
                <a:cs typeface="Poppins 1"/>
                <a:sym typeface="Poppins 1"/>
              </a:rPr>
              <a:t>Post and be active on social media by participating in Bingo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6300" y="2382968"/>
            <a:ext cx="8111400" cy="288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40"/>
              </a:lnSpc>
            </a:pPr>
            <a:r>
              <a:rPr lang="en-US" sz="62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Homework/Meeting Prep &amp; Resources Review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66205" y="330665"/>
            <a:ext cx="1360035" cy="1201776"/>
          </a:xfrm>
          <a:custGeom>
            <a:avLst/>
            <a:gdLst/>
            <a:ahLst/>
            <a:cxnLst/>
            <a:rect r="r" b="b" t="t" l="l"/>
            <a:pathLst>
              <a:path h="1201776" w="1360035">
                <a:moveTo>
                  <a:pt x="0" y="0"/>
                </a:moveTo>
                <a:lnTo>
                  <a:pt x="1360035" y="0"/>
                </a:lnTo>
                <a:lnTo>
                  <a:pt x="1360035" y="1201777"/>
                </a:lnTo>
                <a:lnTo>
                  <a:pt x="0" y="12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5012" y="455939"/>
            <a:ext cx="8242211" cy="1039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3299" spc="3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Meeting Prep: </a:t>
            </a:r>
            <a:r>
              <a:rPr lang="en-US" sz="3299" spc="3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How to Make the Most out of your Legislative Meetings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18324" y="2159091"/>
            <a:ext cx="2728197" cy="274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5"/>
              </a:lnSpc>
            </a:pPr>
            <a:r>
              <a:rPr lang="en-US" sz="2239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Power Analysis, Why?</a:t>
            </a:r>
          </a:p>
          <a:p>
            <a:pPr algn="l">
              <a:lnSpc>
                <a:spcPts val="3135"/>
              </a:lnSpc>
            </a:pPr>
          </a:p>
          <a:p>
            <a:pPr algn="l">
              <a:lnSpc>
                <a:spcPts val="3135"/>
              </a:lnSpc>
            </a:pPr>
            <a:r>
              <a:rPr lang="en-US" sz="2239" u="sng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  <a:hlinkClick r:id="rId5" tooltip="https://app.leg.wa.gov/districtfinder/"/>
              </a:rPr>
              <a:t>Finding Your Lawmaker</a:t>
            </a:r>
            <a:r>
              <a:rPr lang="en-US" sz="2239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s</a:t>
            </a:r>
          </a:p>
          <a:p>
            <a:pPr algn="l">
              <a:lnSpc>
                <a:spcPts val="3135"/>
              </a:lnSpc>
            </a:pPr>
          </a:p>
          <a:p>
            <a:pPr algn="l">
              <a:lnSpc>
                <a:spcPts val="3135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285012" y="1979374"/>
            <a:ext cx="5618111" cy="3726148"/>
            <a:chOff x="0" y="0"/>
            <a:chExt cx="7490815" cy="496819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6"/>
            <a:srcRect l="0" t="5784" r="0" b="5784"/>
            <a:stretch>
              <a:fillRect/>
            </a:stretch>
          </p:blipFill>
          <p:spPr>
            <a:xfrm flipH="false" flipV="false">
              <a:off x="0" y="0"/>
              <a:ext cx="7490815" cy="4968197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35179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1383" y="135087"/>
            <a:ext cx="6176723" cy="4038340"/>
          </a:xfrm>
          <a:custGeom>
            <a:avLst/>
            <a:gdLst/>
            <a:ahLst/>
            <a:cxnLst/>
            <a:rect r="r" b="b" t="t" l="l"/>
            <a:pathLst>
              <a:path h="4038340" w="6176723">
                <a:moveTo>
                  <a:pt x="0" y="0"/>
                </a:moveTo>
                <a:lnTo>
                  <a:pt x="6176723" y="0"/>
                </a:lnTo>
                <a:lnTo>
                  <a:pt x="6176723" y="4038340"/>
                </a:lnTo>
                <a:lnTo>
                  <a:pt x="0" y="4038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968" t="-7019" r="0" b="-14194"/>
            </a:stretch>
          </a:blipFill>
          <a:ln w="123825" cap="sq">
            <a:solidFill>
              <a:srgbClr val="2746F8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017789" y="2891794"/>
            <a:ext cx="4903212" cy="2829966"/>
          </a:xfrm>
          <a:custGeom>
            <a:avLst/>
            <a:gdLst/>
            <a:ahLst/>
            <a:cxnLst/>
            <a:rect r="r" b="b" t="t" l="l"/>
            <a:pathLst>
              <a:path h="2829966" w="4903212">
                <a:moveTo>
                  <a:pt x="0" y="0"/>
                </a:moveTo>
                <a:lnTo>
                  <a:pt x="4903212" y="0"/>
                </a:lnTo>
                <a:lnTo>
                  <a:pt x="4903212" y="2829967"/>
                </a:lnTo>
                <a:lnTo>
                  <a:pt x="0" y="28299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89" t="-29463" r="-7227" b="-29581"/>
            </a:stretch>
          </a:blipFill>
          <a:ln w="104775" cap="sq">
            <a:solidFill>
              <a:srgbClr val="2746F8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335213" y="3074869"/>
            <a:ext cx="2682576" cy="2721257"/>
          </a:xfrm>
          <a:custGeom>
            <a:avLst/>
            <a:gdLst/>
            <a:ahLst/>
            <a:cxnLst/>
            <a:rect r="r" b="b" t="t" l="l"/>
            <a:pathLst>
              <a:path h="2721257" w="2682576">
                <a:moveTo>
                  <a:pt x="0" y="0"/>
                </a:moveTo>
                <a:lnTo>
                  <a:pt x="2682576" y="0"/>
                </a:lnTo>
                <a:lnTo>
                  <a:pt x="2682576" y="2721257"/>
                </a:lnTo>
                <a:lnTo>
                  <a:pt x="0" y="27212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7618" r="0" b="-13819"/>
            </a:stretch>
          </a:blipFill>
          <a:ln w="85725" cap="sq">
            <a:solidFill>
              <a:srgbClr val="2746F8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683438" y="228890"/>
            <a:ext cx="3774762" cy="2831072"/>
          </a:xfrm>
          <a:custGeom>
            <a:avLst/>
            <a:gdLst/>
            <a:ahLst/>
            <a:cxnLst/>
            <a:rect r="r" b="b" t="t" l="l"/>
            <a:pathLst>
              <a:path h="2831072" w="3774762">
                <a:moveTo>
                  <a:pt x="0" y="0"/>
                </a:moveTo>
                <a:lnTo>
                  <a:pt x="3774762" y="0"/>
                </a:lnTo>
                <a:lnTo>
                  <a:pt x="3774762" y="2831072"/>
                </a:lnTo>
                <a:lnTo>
                  <a:pt x="0" y="28310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114300" cap="sq">
            <a:solidFill>
              <a:srgbClr val="2746F8"/>
            </a:solidFill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20979" y="5796126"/>
            <a:ext cx="5697856" cy="481014"/>
          </a:xfrm>
          <a:custGeom>
            <a:avLst/>
            <a:gdLst/>
            <a:ahLst/>
            <a:cxnLst/>
            <a:rect r="r" b="b" t="t" l="l"/>
            <a:pathLst>
              <a:path h="481014" w="5697856">
                <a:moveTo>
                  <a:pt x="0" y="0"/>
                </a:moveTo>
                <a:lnTo>
                  <a:pt x="5697856" y="0"/>
                </a:lnTo>
                <a:lnTo>
                  <a:pt x="5697856" y="481014"/>
                </a:lnTo>
                <a:lnTo>
                  <a:pt x="0" y="4810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-6922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3392" y="5912718"/>
            <a:ext cx="5253032" cy="259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9"/>
              </a:lnSpc>
            </a:pPr>
            <a:r>
              <a:rPr lang="en-US" sz="1681" spc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Most importantly..... don’t forget to HAVE FUN!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3776" y="2869883"/>
            <a:ext cx="8104422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Q&amp;A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66205" y="330665"/>
            <a:ext cx="1360035" cy="1201776"/>
          </a:xfrm>
          <a:custGeom>
            <a:avLst/>
            <a:gdLst/>
            <a:ahLst/>
            <a:cxnLst/>
            <a:rect r="r" b="b" t="t" l="l"/>
            <a:pathLst>
              <a:path h="1201776" w="1360035">
                <a:moveTo>
                  <a:pt x="0" y="0"/>
                </a:moveTo>
                <a:lnTo>
                  <a:pt x="1360035" y="0"/>
                </a:lnTo>
                <a:lnTo>
                  <a:pt x="1360035" y="1201777"/>
                </a:lnTo>
                <a:lnTo>
                  <a:pt x="0" y="12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9144000" cy="6858000"/>
            <a:chOff x="0" y="0"/>
            <a:chExt cx="9144000" cy="6858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144000" cy="6858000"/>
            </a:xfrm>
            <a:custGeom>
              <a:avLst/>
              <a:gdLst/>
              <a:ahLst/>
              <a:cxnLst/>
              <a:rect r="r" b="b" t="t" l="l"/>
              <a:pathLst>
                <a:path h="6858000" w="9144000">
                  <a:moveTo>
                    <a:pt x="9137650" y="6350"/>
                  </a:moveTo>
                  <a:lnTo>
                    <a:pt x="9137650" y="6851650"/>
                  </a:lnTo>
                  <a:lnTo>
                    <a:pt x="6350" y="6851650"/>
                  </a:lnTo>
                  <a:lnTo>
                    <a:pt x="6350" y="6350"/>
                  </a:lnTo>
                  <a:close/>
                  <a:moveTo>
                    <a:pt x="0" y="0"/>
                  </a:move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93776" y="2798480"/>
            <a:ext cx="7964424" cy="164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59"/>
              </a:lnSpc>
            </a:pPr>
            <a:r>
              <a:rPr lang="en-US" b="true" sz="10299" spc="3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Thank You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3840" y="6541913"/>
            <a:ext cx="2718271" cy="13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"/>
              </a:lnSpc>
            </a:pPr>
            <a:r>
              <a:rPr lang="en-US" sz="799" spc="0">
                <a:solidFill>
                  <a:srgbClr val="FFFFFF"/>
                </a:solidFill>
                <a:latin typeface="Source Sans Pro 3"/>
                <a:ea typeface="Source Sans Pro 3"/>
                <a:cs typeface="Source Sans Pro 3"/>
                <a:sym typeface="Source Sans Pro 3"/>
              </a:rPr>
              <a:t>©2023, American Cancer Society Cancer Action Network, Inc.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7466205" y="330665"/>
            <a:ext cx="1360035" cy="1201776"/>
          </a:xfrm>
          <a:custGeom>
            <a:avLst/>
            <a:gdLst/>
            <a:ahLst/>
            <a:cxnLst/>
            <a:rect r="r" b="b" t="t" l="l"/>
            <a:pathLst>
              <a:path h="1201776" w="1360035">
                <a:moveTo>
                  <a:pt x="0" y="0"/>
                </a:moveTo>
                <a:lnTo>
                  <a:pt x="1360035" y="0"/>
                </a:lnTo>
                <a:lnTo>
                  <a:pt x="1360035" y="1201777"/>
                </a:lnTo>
                <a:lnTo>
                  <a:pt x="0" y="12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3776" y="3005404"/>
            <a:ext cx="811140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1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Our Goals &amp; Purpose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746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3776" y="2967304"/>
            <a:ext cx="811140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Where, When, How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466205" y="330665"/>
            <a:ext cx="1360035" cy="1201776"/>
          </a:xfrm>
          <a:custGeom>
            <a:avLst/>
            <a:gdLst/>
            <a:ahLst/>
            <a:cxnLst/>
            <a:rect r="r" b="b" t="t" l="l"/>
            <a:pathLst>
              <a:path h="1201776" w="1360035">
                <a:moveTo>
                  <a:pt x="0" y="0"/>
                </a:moveTo>
                <a:lnTo>
                  <a:pt x="1360035" y="0"/>
                </a:lnTo>
                <a:lnTo>
                  <a:pt x="1360035" y="1201777"/>
                </a:lnTo>
                <a:lnTo>
                  <a:pt x="0" y="1201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654" y="1296389"/>
            <a:ext cx="5446928" cy="4706794"/>
          </a:xfrm>
          <a:custGeom>
            <a:avLst/>
            <a:gdLst/>
            <a:ahLst/>
            <a:cxnLst/>
            <a:rect r="r" b="b" t="t" l="l"/>
            <a:pathLst>
              <a:path h="4706794" w="5446928">
                <a:moveTo>
                  <a:pt x="0" y="0"/>
                </a:moveTo>
                <a:lnTo>
                  <a:pt x="5446927" y="0"/>
                </a:lnTo>
                <a:lnTo>
                  <a:pt x="5446927" y="4706794"/>
                </a:lnTo>
                <a:lnTo>
                  <a:pt x="0" y="4706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24333" b="0"/>
            </a:stretch>
          </a:blipFill>
          <a:ln w="38100" cap="sq">
            <a:solidFill>
              <a:srgbClr val="2746F8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285012" y="209467"/>
            <a:ext cx="8242211" cy="695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53"/>
              </a:lnSpc>
            </a:pPr>
            <a:r>
              <a:rPr lang="en-US" sz="2899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Where: Sunday Evening | </a:t>
            </a:r>
            <a:r>
              <a:rPr lang="en-US" sz="2899" spc="2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February 2nd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51990" y="1990214"/>
            <a:ext cx="2730104" cy="326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1.Check-In Hotel, </a:t>
            </a:r>
            <a:r>
              <a:rPr lang="en-US" sz="170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Double Tree Olympia, </a:t>
            </a:r>
            <a:r>
              <a:rPr lang="en-US" sz="17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4:00 p.m.</a:t>
            </a:r>
          </a:p>
          <a:p>
            <a:pPr algn="l">
              <a:lnSpc>
                <a:spcPts val="2380"/>
              </a:lnSpc>
            </a:pPr>
          </a:p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2.  Lights of Hope Washington,  </a:t>
            </a:r>
            <a:r>
              <a:rPr lang="en-US" sz="170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Heritage Park, </a:t>
            </a:r>
            <a:r>
              <a:rPr lang="en-US" sz="17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5:30 p.m. - 6:30 p.m.</a:t>
            </a:r>
          </a:p>
          <a:p>
            <a:pPr algn="l">
              <a:lnSpc>
                <a:spcPts val="2380"/>
              </a:lnSpc>
            </a:pPr>
          </a:p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3. Team Dinner, </a:t>
            </a:r>
            <a:r>
              <a:rPr lang="en-US" sz="170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Well80, 514 4th Ave E, Olympia, </a:t>
            </a:r>
          </a:p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7 p.m.</a:t>
            </a:r>
          </a:p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44163" y="2921595"/>
            <a:ext cx="9525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154004" y="1295772"/>
            <a:ext cx="263277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12741" y="2554882"/>
            <a:ext cx="341263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2.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33820" y="1961639"/>
            <a:ext cx="354955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3.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5012" y="43170"/>
            <a:ext cx="8242211" cy="677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8"/>
              </a:lnSpc>
            </a:pPr>
            <a:r>
              <a:rPr lang="en-US" sz="2799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When: Time of Events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74281" y="891381"/>
            <a:ext cx="5669519" cy="5534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Check In, Breakfast</a:t>
            </a:r>
          </a:p>
          <a:p>
            <a:pPr algn="l">
              <a:lnSpc>
                <a:spcPts val="1534"/>
              </a:lnSpc>
            </a:pPr>
            <a:r>
              <a:rPr lang="en-US" sz="103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Captiol Room, Double Tree Olympia</a:t>
            </a:r>
            <a:r>
              <a:rPr lang="en-US" sz="1030" i="true">
                <a:solidFill>
                  <a:srgbClr val="FF0000"/>
                </a:solidFill>
                <a:latin typeface="Poppins 3 Italics"/>
                <a:ea typeface="Poppins 3 Italics"/>
                <a:cs typeface="Poppins 3 Italics"/>
                <a:sym typeface="Poppins 3 Italics"/>
              </a:rPr>
              <a:t> 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Welcome:</a:t>
            </a:r>
            <a:r>
              <a:rPr lang="en-US" sz="1030">
                <a:solidFill>
                  <a:srgbClr val="012169"/>
                </a:solidFill>
                <a:latin typeface="Poppins 3"/>
                <a:ea typeface="Poppins 3"/>
                <a:cs typeface="Poppins 3"/>
                <a:sym typeface="Poppins 3"/>
              </a:rPr>
              <a:t> Our Plan and Purpose  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Survivor Recognition 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Legislative Overview: </a:t>
            </a:r>
            <a:r>
              <a:rPr lang="en-US" sz="1030">
                <a:solidFill>
                  <a:srgbClr val="012169"/>
                </a:solidFill>
                <a:latin typeface="Poppins 3"/>
                <a:ea typeface="Poppins 3"/>
                <a:cs typeface="Poppins 3"/>
                <a:sym typeface="Poppins 3"/>
              </a:rPr>
              <a:t>What does the process look like in Olympia? What is on our legislative agenda?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Legislative Meeting Training:</a:t>
            </a:r>
            <a:r>
              <a:rPr lang="en-US" sz="1030">
                <a:solidFill>
                  <a:srgbClr val="012169"/>
                </a:solidFill>
                <a:latin typeface="Poppins 3"/>
                <a:ea typeface="Poppins 3"/>
                <a:cs typeface="Poppins 3"/>
                <a:sym typeface="Poppins 3"/>
              </a:rPr>
              <a:t> What to expect, how to structure your meetings &amp; a few examples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Using Social Media as a Tool Today</a:t>
            </a:r>
          </a:p>
          <a:p>
            <a:pPr algn="l">
              <a:lnSpc>
                <a:spcPts val="1534"/>
              </a:lnSpc>
            </a:pPr>
            <a:r>
              <a:rPr lang="en-US" sz="103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#CancerActionDay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How to Fight Beyond Today: </a:t>
            </a:r>
            <a:r>
              <a:rPr lang="en-US" sz="1030">
                <a:solidFill>
                  <a:srgbClr val="012169"/>
                </a:solidFill>
                <a:latin typeface="Poppins 3"/>
                <a:ea typeface="Poppins 3"/>
                <a:cs typeface="Poppins 3"/>
                <a:sym typeface="Poppins 3"/>
              </a:rPr>
              <a:t>Let’s Talk About Legislative Ambassadors 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Group Photo &amp; Bathroom Break 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Breakout Meeting Prep w. Team Leaders 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Head to the Capitol - Meetings &amp; Lunch </a:t>
            </a:r>
          </a:p>
          <a:p>
            <a:pPr algn="l">
              <a:lnSpc>
                <a:spcPts val="1534"/>
              </a:lnSpc>
            </a:pPr>
            <a:r>
              <a:rPr lang="en-US" sz="1030">
                <a:solidFill>
                  <a:srgbClr val="012169"/>
                </a:solidFill>
                <a:latin typeface="Poppins 3"/>
                <a:ea typeface="Poppins 3"/>
                <a:cs typeface="Poppins 3"/>
                <a:sym typeface="Poppins 3"/>
              </a:rPr>
              <a:t>Meetings with Lawmakers &amp; Staff</a:t>
            </a:r>
          </a:p>
          <a:p>
            <a:pPr algn="l">
              <a:lnSpc>
                <a:spcPts val="1534"/>
              </a:lnSpc>
            </a:pPr>
            <a:r>
              <a:rPr lang="en-US" sz="103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Capitol Campus &amp; Dome Dei  - Lunch available at Noon</a:t>
            </a:r>
          </a:p>
          <a:p>
            <a:pPr algn="l">
              <a:lnSpc>
                <a:spcPts val="1534"/>
              </a:lnSpc>
            </a:pPr>
          </a:p>
          <a:p>
            <a:pPr algn="just">
              <a:lnSpc>
                <a:spcPts val="1534"/>
              </a:lnSpc>
            </a:pPr>
            <a:r>
              <a:rPr lang="en-US" sz="1030" b="true">
                <a:solidFill>
                  <a:srgbClr val="012169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Meetings End &amp; Capitol Room Closes </a:t>
            </a:r>
          </a:p>
          <a:p>
            <a:pPr algn="just">
              <a:lnSpc>
                <a:spcPts val="1534"/>
              </a:lnSpc>
            </a:pPr>
            <a:r>
              <a:rPr lang="en-US" sz="1030">
                <a:solidFill>
                  <a:srgbClr val="012169"/>
                </a:solidFill>
                <a:latin typeface="Poppins 3"/>
                <a:ea typeface="Poppins 3"/>
                <a:cs typeface="Poppins 3"/>
                <a:sym typeface="Poppins 3"/>
              </a:rPr>
              <a:t>Report Back Forms, Thank You Notes, Debrief &amp; Social Media Actions  - </a:t>
            </a:r>
            <a:r>
              <a:rPr lang="en-US" sz="103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Anytime</a:t>
            </a:r>
          </a:p>
          <a:p>
            <a:pPr algn="just">
              <a:lnSpc>
                <a:spcPts val="1534"/>
              </a:lnSpc>
            </a:pPr>
            <a:r>
              <a:rPr lang="en-US" sz="103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Captiol Room, Double Tr﻿ee Olympia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7628" y="891381"/>
            <a:ext cx="1066396" cy="5343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 8:30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9:00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9:10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9:15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9:45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10:15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10:25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10:30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10:35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11:30 a.m.</a:t>
            </a: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</a:p>
          <a:p>
            <a:pPr algn="l">
              <a:lnSpc>
                <a:spcPts val="1534"/>
              </a:lnSpc>
            </a:pPr>
            <a:r>
              <a:rPr lang="en-US" sz="1030" b="true">
                <a:solidFill>
                  <a:srgbClr val="FF0000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4:30 p.m.</a:t>
            </a:r>
          </a:p>
          <a:p>
            <a:pPr algn="l">
              <a:lnSpc>
                <a:spcPts val="1534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567172" y="243195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3385" y="1365325"/>
            <a:ext cx="5476168" cy="4700551"/>
          </a:xfrm>
          <a:custGeom>
            <a:avLst/>
            <a:gdLst/>
            <a:ahLst/>
            <a:cxnLst/>
            <a:rect r="r" b="b" t="t" l="l"/>
            <a:pathLst>
              <a:path h="4700551" w="5476168">
                <a:moveTo>
                  <a:pt x="0" y="0"/>
                </a:moveTo>
                <a:lnTo>
                  <a:pt x="5476168" y="0"/>
                </a:lnTo>
                <a:lnTo>
                  <a:pt x="5476168" y="4700551"/>
                </a:lnTo>
                <a:lnTo>
                  <a:pt x="0" y="4700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23505" b="0"/>
            </a:stretch>
          </a:blipFill>
          <a:ln w="38100" cap="sq">
            <a:solidFill>
              <a:srgbClr val="2746F8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508654" y="323220"/>
            <a:ext cx="8242211" cy="650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Where: Monday | </a:t>
            </a:r>
            <a:r>
              <a:rPr lang="en-US" sz="2700" spc="2">
                <a:solidFill>
                  <a:srgbClr val="FF0000"/>
                </a:solidFill>
                <a:latin typeface="Poppins 1"/>
                <a:ea typeface="Poppins 1"/>
                <a:cs typeface="Poppins 1"/>
                <a:sym typeface="Poppins 1"/>
              </a:rPr>
              <a:t>February 3rd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80840" y="2064703"/>
            <a:ext cx="2609932" cy="2376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1. Double Tree Olympia, Capitol Room: </a:t>
            </a:r>
            <a:r>
              <a:rPr lang="en-US" sz="170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Opening Breakfast </a:t>
            </a:r>
            <a:r>
              <a:rPr lang="en-US" sz="17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8:30 a.m.</a:t>
            </a:r>
          </a:p>
          <a:p>
            <a:pPr algn="l">
              <a:lnSpc>
                <a:spcPts val="2380"/>
              </a:lnSpc>
            </a:pPr>
          </a:p>
          <a:p>
            <a:pPr algn="l">
              <a:lnSpc>
                <a:spcPts val="2380"/>
              </a:lnSpc>
            </a:pPr>
            <a:r>
              <a:rPr lang="en-US" sz="170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2. Washington State Capitol Campus, </a:t>
            </a:r>
            <a:r>
              <a:rPr lang="en-US" sz="170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Legislative Meetings &amp; Lunch, </a:t>
            </a:r>
            <a:r>
              <a:rPr lang="en-US" sz="17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11:30 - 4:30 p.m.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50369" y="1563688"/>
            <a:ext cx="263277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1.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11376" y="4914977"/>
            <a:ext cx="341263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2.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25592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6"/>
                </a:lnTo>
                <a:lnTo>
                  <a:pt x="0" y="3952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87776"/>
            <a:ext cx="5385796" cy="4783723"/>
          </a:xfrm>
          <a:custGeom>
            <a:avLst/>
            <a:gdLst/>
            <a:ahLst/>
            <a:cxnLst/>
            <a:rect r="r" b="b" t="t" l="l"/>
            <a:pathLst>
              <a:path h="4783723" w="5385796">
                <a:moveTo>
                  <a:pt x="0" y="0"/>
                </a:moveTo>
                <a:lnTo>
                  <a:pt x="5385796" y="0"/>
                </a:lnTo>
                <a:lnTo>
                  <a:pt x="5385796" y="4783723"/>
                </a:lnTo>
                <a:lnTo>
                  <a:pt x="0" y="4783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388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26039" y="685800"/>
            <a:ext cx="3248249" cy="4656988"/>
          </a:xfrm>
          <a:custGeom>
            <a:avLst/>
            <a:gdLst/>
            <a:ahLst/>
            <a:cxnLst/>
            <a:rect r="r" b="b" t="t" l="l"/>
            <a:pathLst>
              <a:path h="4656988" w="3248249">
                <a:moveTo>
                  <a:pt x="0" y="0"/>
                </a:moveTo>
                <a:lnTo>
                  <a:pt x="3248249" y="0"/>
                </a:lnTo>
                <a:lnTo>
                  <a:pt x="3248249" y="4656988"/>
                </a:lnTo>
                <a:lnTo>
                  <a:pt x="0" y="46569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5989" y="-100805"/>
            <a:ext cx="8242211" cy="650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How: Navigating to the Capitol &amp; Back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10916" y="5451369"/>
            <a:ext cx="8242211" cy="1065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0"/>
              </a:lnSpc>
            </a:pPr>
            <a:r>
              <a:rPr lang="en-US" sz="155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Intercity Transit to Capitol Campus - Route 14, Map Link in Hub</a:t>
            </a:r>
          </a:p>
          <a:p>
            <a:pPr algn="l" marL="334654" indent="-167327" lvl="1">
              <a:lnSpc>
                <a:spcPts val="2170"/>
              </a:lnSpc>
              <a:buFont typeface="Arial"/>
              <a:buChar char="•"/>
            </a:pPr>
            <a:r>
              <a:rPr lang="en-US" sz="155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Plan your route with your team Monday morning of CAD</a:t>
            </a:r>
          </a:p>
          <a:p>
            <a:pPr algn="l" marL="334654" indent="-167327" lvl="1">
              <a:lnSpc>
                <a:spcPts val="2170"/>
              </a:lnSpc>
              <a:buFont typeface="Arial"/>
              <a:buChar char="•"/>
            </a:pPr>
            <a:r>
              <a:rPr lang="en-US" sz="1550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Familiarize yourself with the route and timing now</a:t>
            </a:r>
          </a:p>
          <a:p>
            <a:pPr algn="l">
              <a:lnSpc>
                <a:spcPts val="2170"/>
              </a:lnSpc>
            </a:pPr>
            <a:r>
              <a:rPr lang="en-US" sz="1550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Passenger Van Optional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2" y="6294648"/>
            <a:ext cx="447283" cy="395235"/>
          </a:xfrm>
          <a:custGeom>
            <a:avLst/>
            <a:gdLst/>
            <a:ahLst/>
            <a:cxnLst/>
            <a:rect r="r" b="b" t="t" l="l"/>
            <a:pathLst>
              <a:path h="395235" w="447283">
                <a:moveTo>
                  <a:pt x="0" y="0"/>
                </a:moveTo>
                <a:lnTo>
                  <a:pt x="447283" y="0"/>
                </a:lnTo>
                <a:lnTo>
                  <a:pt x="447283" y="395235"/>
                </a:lnTo>
                <a:lnTo>
                  <a:pt x="0" y="395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5012" y="1276310"/>
            <a:ext cx="5607096" cy="4571578"/>
          </a:xfrm>
          <a:custGeom>
            <a:avLst/>
            <a:gdLst/>
            <a:ahLst/>
            <a:cxnLst/>
            <a:rect r="r" b="b" t="t" l="l"/>
            <a:pathLst>
              <a:path h="4571578" w="5607096">
                <a:moveTo>
                  <a:pt x="0" y="0"/>
                </a:moveTo>
                <a:lnTo>
                  <a:pt x="5607096" y="0"/>
                </a:lnTo>
                <a:lnTo>
                  <a:pt x="5607096" y="4571578"/>
                </a:lnTo>
                <a:lnTo>
                  <a:pt x="0" y="4571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057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5012" y="86569"/>
            <a:ext cx="8242211" cy="650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2700" spc="2">
                <a:solidFill>
                  <a:srgbClr val="2746F8"/>
                </a:solidFill>
                <a:latin typeface="Poppins 1"/>
                <a:ea typeface="Poppins 1"/>
                <a:cs typeface="Poppins 1"/>
                <a:sym typeface="Poppins 1"/>
              </a:rPr>
              <a:t>Where: Capitol Campus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37812" y="1232509"/>
            <a:ext cx="2814557" cy="5008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07"/>
              </a:lnSpc>
            </a:pPr>
            <a:r>
              <a:rPr lang="en-US" sz="1817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Legislative Meetings</a:t>
            </a:r>
          </a:p>
          <a:p>
            <a:pPr algn="just">
              <a:lnSpc>
                <a:spcPts val="2253"/>
              </a:lnSpc>
            </a:pP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Legislative Building </a:t>
            </a:r>
          </a:p>
          <a:p>
            <a:pPr algn="just">
              <a:lnSpc>
                <a:spcPts val="2352"/>
              </a:lnSpc>
            </a:pP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John L. O’Brien</a:t>
            </a:r>
          </a:p>
          <a:p>
            <a:pPr algn="just">
              <a:lnSpc>
                <a:spcPts val="2352"/>
              </a:lnSpc>
            </a:pP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John A. Cherberg Building </a:t>
            </a:r>
          </a:p>
          <a:p>
            <a:pPr algn="just">
              <a:lnSpc>
                <a:spcPts val="2352"/>
              </a:lnSpc>
            </a:pP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Irv Newhouse Building </a:t>
            </a:r>
          </a:p>
          <a:p>
            <a:pPr algn="l">
              <a:lnSpc>
                <a:spcPts val="2086"/>
              </a:lnSpc>
            </a:pPr>
          </a:p>
          <a:p>
            <a:pPr algn="l">
              <a:lnSpc>
                <a:spcPts val="3216"/>
              </a:lnSpc>
            </a:pPr>
            <a:r>
              <a:rPr lang="en-US" sz="1817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Add. Imp. Locations </a:t>
            </a:r>
          </a:p>
          <a:p>
            <a:pPr algn="l">
              <a:lnSpc>
                <a:spcPts val="2493"/>
              </a:lnSpc>
            </a:pP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  <a:hlinkClick r:id="rId6" tooltip="https://leg.wa.gov/legislature/pages/adainfo.aspx"/>
              </a:rPr>
              <a:t>ADA Building Entrances </a:t>
            </a:r>
          </a:p>
          <a:p>
            <a:pPr algn="l">
              <a:lnSpc>
                <a:spcPts val="2493"/>
              </a:lnSpc>
            </a:pP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Limited </a:t>
            </a: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  <a:hlinkClick r:id="rId7" tooltip="https://leg.wa.gov/legislature/pages/adainfo.aspx"/>
              </a:rPr>
              <a:t>Parking</a:t>
            </a:r>
          </a:p>
          <a:p>
            <a:pPr algn="l">
              <a:lnSpc>
                <a:spcPts val="2493"/>
              </a:lnSpc>
            </a:pPr>
          </a:p>
          <a:p>
            <a:pPr algn="l">
              <a:lnSpc>
                <a:spcPts val="2493"/>
              </a:lnSpc>
            </a:pPr>
            <a:r>
              <a:rPr lang="en-US" sz="1408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Dome Deli</a:t>
            </a:r>
            <a:r>
              <a:rPr lang="en-US" sz="1408">
                <a:solidFill>
                  <a:srgbClr val="2746F8"/>
                </a:solidFill>
                <a:latin typeface="Poppins 3"/>
                <a:ea typeface="Poppins 3"/>
                <a:cs typeface="Poppins 3"/>
                <a:sym typeface="Poppins 3"/>
              </a:rPr>
              <a:t> - Legislative Building (Find an ACS CAN team member with supplies &amp; Lunch) </a:t>
            </a:r>
            <a:r>
              <a:rPr lang="en-US" sz="1408" b="true">
                <a:solidFill>
                  <a:srgbClr val="2746F8"/>
                </a:solidFill>
                <a:latin typeface="Poppins 3 Bold"/>
                <a:ea typeface="Poppins 3 Bold"/>
                <a:cs typeface="Poppins 3 Bold"/>
                <a:sym typeface="Poppins 3 Bold"/>
              </a:rPr>
              <a:t> </a:t>
            </a:r>
          </a:p>
          <a:p>
            <a:pPr algn="l">
              <a:lnSpc>
                <a:spcPts val="2493"/>
              </a:lnSpc>
            </a:pPr>
          </a:p>
          <a:p>
            <a:pPr algn="l">
              <a:lnSpc>
                <a:spcPts val="2493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545575" y="5946033"/>
            <a:ext cx="2204889" cy="64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#WALeg 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0000"/>
                </a:solidFill>
                <a:latin typeface="Poppins 3"/>
                <a:ea typeface="Poppins 3"/>
                <a:cs typeface="Poppins 3"/>
                <a:sym typeface="Poppins 3"/>
              </a:rPr>
              <a:t>#CancerActionDay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DAF6vYna20I</dc:identifier>
  <dcterms:modified xsi:type="dcterms:W3CDTF">2011-08-01T06:04:30Z</dcterms:modified>
  <cp:revision>1</cp:revision>
  <dc:title>WA CAD 25 Pre-Training Presentation</dc:title>
</cp:coreProperties>
</file>