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96"/>
  </p:notesMasterIdLst>
  <p:sldIdLst>
    <p:sldId id="273" r:id="rId6"/>
    <p:sldId id="288" r:id="rId7"/>
    <p:sldId id="12037" r:id="rId8"/>
    <p:sldId id="267" r:id="rId9"/>
    <p:sldId id="299" r:id="rId10"/>
    <p:sldId id="300" r:id="rId11"/>
    <p:sldId id="12006" r:id="rId12"/>
    <p:sldId id="12007" r:id="rId13"/>
    <p:sldId id="11978" r:id="rId14"/>
    <p:sldId id="409" r:id="rId15"/>
    <p:sldId id="12008" r:id="rId16"/>
    <p:sldId id="12009" r:id="rId17"/>
    <p:sldId id="12005" r:id="rId18"/>
    <p:sldId id="12010" r:id="rId19"/>
    <p:sldId id="12011" r:id="rId20"/>
    <p:sldId id="12012" r:id="rId21"/>
    <p:sldId id="12013" r:id="rId22"/>
    <p:sldId id="12014" r:id="rId23"/>
    <p:sldId id="12015" r:id="rId24"/>
    <p:sldId id="12016" r:id="rId25"/>
    <p:sldId id="259" r:id="rId26"/>
    <p:sldId id="261" r:id="rId27"/>
    <p:sldId id="262" r:id="rId28"/>
    <p:sldId id="12017" r:id="rId29"/>
    <p:sldId id="12018" r:id="rId30"/>
    <p:sldId id="268" r:id="rId31"/>
    <p:sldId id="271" r:id="rId32"/>
    <p:sldId id="264" r:id="rId33"/>
    <p:sldId id="263" r:id="rId34"/>
    <p:sldId id="270" r:id="rId35"/>
    <p:sldId id="12019" r:id="rId36"/>
    <p:sldId id="265" r:id="rId37"/>
    <p:sldId id="12020" r:id="rId38"/>
    <p:sldId id="278" r:id="rId39"/>
    <p:sldId id="257" r:id="rId40"/>
    <p:sldId id="269" r:id="rId41"/>
    <p:sldId id="272" r:id="rId42"/>
    <p:sldId id="292" r:id="rId43"/>
    <p:sldId id="274" r:id="rId44"/>
    <p:sldId id="293" r:id="rId45"/>
    <p:sldId id="294" r:id="rId46"/>
    <p:sldId id="295" r:id="rId47"/>
    <p:sldId id="12023" r:id="rId48"/>
    <p:sldId id="12024" r:id="rId49"/>
    <p:sldId id="260" r:id="rId50"/>
    <p:sldId id="12025" r:id="rId51"/>
    <p:sldId id="12026" r:id="rId52"/>
    <p:sldId id="12027" r:id="rId53"/>
    <p:sldId id="12028" r:id="rId54"/>
    <p:sldId id="12029" r:id="rId55"/>
    <p:sldId id="12030" r:id="rId56"/>
    <p:sldId id="12031" r:id="rId57"/>
    <p:sldId id="12032" r:id="rId58"/>
    <p:sldId id="12035" r:id="rId59"/>
    <p:sldId id="12034" r:id="rId60"/>
    <p:sldId id="256" r:id="rId61"/>
    <p:sldId id="398" r:id="rId62"/>
    <p:sldId id="5139" r:id="rId63"/>
    <p:sldId id="5141" r:id="rId64"/>
    <p:sldId id="12050" r:id="rId65"/>
    <p:sldId id="399" r:id="rId66"/>
    <p:sldId id="5142" r:id="rId67"/>
    <p:sldId id="403" r:id="rId68"/>
    <p:sldId id="281" r:id="rId69"/>
    <p:sldId id="277" r:id="rId70"/>
    <p:sldId id="12021" r:id="rId71"/>
    <p:sldId id="12022" r:id="rId72"/>
    <p:sldId id="290" r:id="rId73"/>
    <p:sldId id="291" r:id="rId74"/>
    <p:sldId id="279" r:id="rId75"/>
    <p:sldId id="280" r:id="rId76"/>
    <p:sldId id="282" r:id="rId77"/>
    <p:sldId id="12049" r:id="rId78"/>
    <p:sldId id="12048" r:id="rId79"/>
    <p:sldId id="283" r:id="rId80"/>
    <p:sldId id="12038" r:id="rId81"/>
    <p:sldId id="12039" r:id="rId82"/>
    <p:sldId id="12040" r:id="rId83"/>
    <p:sldId id="12041" r:id="rId84"/>
    <p:sldId id="296" r:id="rId85"/>
    <p:sldId id="12042" r:id="rId86"/>
    <p:sldId id="12043" r:id="rId87"/>
    <p:sldId id="12044" r:id="rId88"/>
    <p:sldId id="12045" r:id="rId89"/>
    <p:sldId id="266" r:id="rId90"/>
    <p:sldId id="12046" r:id="rId91"/>
    <p:sldId id="12047" r:id="rId92"/>
    <p:sldId id="12036" r:id="rId93"/>
    <p:sldId id="284" r:id="rId94"/>
    <p:sldId id="285"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467C"/>
    <a:srgbClr val="BE245F"/>
    <a:srgbClr val="D42A6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5587C-A4F2-46EF-A035-D45489BFE614}" v="17" dt="2023-02-15T17:45:40.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Kemp" userId="7bfb8c0b-a597-42eb-8851-9e1918130382" providerId="ADAL" clId="{EF45587C-A4F2-46EF-A035-D45489BFE614}"/>
    <pc:docChg chg="custSel addSld delSld modSld sldOrd">
      <pc:chgData name="Mary Kemp" userId="7bfb8c0b-a597-42eb-8851-9e1918130382" providerId="ADAL" clId="{EF45587C-A4F2-46EF-A035-D45489BFE614}" dt="2023-02-16T18:22:34.256" v="90" actId="20577"/>
      <pc:docMkLst>
        <pc:docMk/>
      </pc:docMkLst>
      <pc:sldChg chg="modSp add del mod">
        <pc:chgData name="Mary Kemp" userId="7bfb8c0b-a597-42eb-8851-9e1918130382" providerId="ADAL" clId="{EF45587C-A4F2-46EF-A035-D45489BFE614}" dt="2023-02-15T17:45:39.833" v="61"/>
        <pc:sldMkLst>
          <pc:docMk/>
          <pc:sldMk cId="744129135" sldId="256"/>
        </pc:sldMkLst>
        <pc:spChg chg="mod">
          <ac:chgData name="Mary Kemp" userId="7bfb8c0b-a597-42eb-8851-9e1918130382" providerId="ADAL" clId="{EF45587C-A4F2-46EF-A035-D45489BFE614}" dt="2023-02-15T17:41:36.863" v="59" actId="27636"/>
          <ac:spMkLst>
            <pc:docMk/>
            <pc:sldMk cId="744129135" sldId="256"/>
            <ac:spMk id="3" creationId="{D8F9B5E7-96F5-FE4E-891A-1ECC5DC3B72B}"/>
          </ac:spMkLst>
        </pc:spChg>
      </pc:sldChg>
      <pc:sldChg chg="del">
        <pc:chgData name="Mary Kemp" userId="7bfb8c0b-a597-42eb-8851-9e1918130382" providerId="ADAL" clId="{EF45587C-A4F2-46EF-A035-D45489BFE614}" dt="2023-02-16T17:38:47.688" v="82" actId="47"/>
        <pc:sldMkLst>
          <pc:docMk/>
          <pc:sldMk cId="1298076664" sldId="258"/>
        </pc:sldMkLst>
      </pc:sldChg>
      <pc:sldChg chg="modSp mod">
        <pc:chgData name="Mary Kemp" userId="7bfb8c0b-a597-42eb-8851-9e1918130382" providerId="ADAL" clId="{EF45587C-A4F2-46EF-A035-D45489BFE614}" dt="2023-02-16T16:58:48.987" v="76" actId="20577"/>
        <pc:sldMkLst>
          <pc:docMk/>
          <pc:sldMk cId="1770705848" sldId="262"/>
        </pc:sldMkLst>
        <pc:spChg chg="mod">
          <ac:chgData name="Mary Kemp" userId="7bfb8c0b-a597-42eb-8851-9e1918130382" providerId="ADAL" clId="{EF45587C-A4F2-46EF-A035-D45489BFE614}" dt="2023-02-16T16:58:48.987" v="76" actId="20577"/>
          <ac:spMkLst>
            <pc:docMk/>
            <pc:sldMk cId="1770705848" sldId="262"/>
            <ac:spMk id="9" creationId="{7D78B56A-DCEF-8D99-4EC3-D0639DED261F}"/>
          </ac:spMkLst>
        </pc:spChg>
      </pc:sldChg>
      <pc:sldChg chg="modSp mod">
        <pc:chgData name="Mary Kemp" userId="7bfb8c0b-a597-42eb-8851-9e1918130382" providerId="ADAL" clId="{EF45587C-A4F2-46EF-A035-D45489BFE614}" dt="2023-02-16T16:59:31.999" v="80" actId="20577"/>
        <pc:sldMkLst>
          <pc:docMk/>
          <pc:sldMk cId="2797211718" sldId="265"/>
        </pc:sldMkLst>
        <pc:spChg chg="mod">
          <ac:chgData name="Mary Kemp" userId="7bfb8c0b-a597-42eb-8851-9e1918130382" providerId="ADAL" clId="{EF45587C-A4F2-46EF-A035-D45489BFE614}" dt="2023-02-16T16:59:31.999" v="80" actId="20577"/>
          <ac:spMkLst>
            <pc:docMk/>
            <pc:sldMk cId="2797211718" sldId="265"/>
            <ac:spMk id="3" creationId="{C31CFB9E-0F51-C6BA-50A1-E1A3302B519C}"/>
          </ac:spMkLst>
        </pc:spChg>
      </pc:sldChg>
      <pc:sldChg chg="add setBg">
        <pc:chgData name="Mary Kemp" userId="7bfb8c0b-a597-42eb-8851-9e1918130382" providerId="ADAL" clId="{EF45587C-A4F2-46EF-A035-D45489BFE614}" dt="2023-02-15T16:23:42.742" v="26"/>
        <pc:sldMkLst>
          <pc:docMk/>
          <pc:sldMk cId="3578553291" sldId="266"/>
        </pc:sldMkLst>
      </pc:sldChg>
      <pc:sldChg chg="addSp delSp modSp mod ord modShow">
        <pc:chgData name="Mary Kemp" userId="7bfb8c0b-a597-42eb-8851-9e1918130382" providerId="ADAL" clId="{EF45587C-A4F2-46EF-A035-D45489BFE614}" dt="2023-02-15T16:30:27.099" v="29" actId="729"/>
        <pc:sldMkLst>
          <pc:docMk/>
          <pc:sldMk cId="1523523448" sldId="267"/>
        </pc:sldMkLst>
        <pc:spChg chg="add del mod">
          <ac:chgData name="Mary Kemp" userId="7bfb8c0b-a597-42eb-8851-9e1918130382" providerId="ADAL" clId="{EF45587C-A4F2-46EF-A035-D45489BFE614}" dt="2023-02-15T16:17:09.671" v="12" actId="21"/>
          <ac:spMkLst>
            <pc:docMk/>
            <pc:sldMk cId="1523523448" sldId="267"/>
            <ac:spMk id="7" creationId="{0BE5B986-3452-EBDD-C743-F4C8E8E208E5}"/>
          </ac:spMkLst>
        </pc:spChg>
        <pc:picChg chg="add mod">
          <ac:chgData name="Mary Kemp" userId="7bfb8c0b-a597-42eb-8851-9e1918130382" providerId="ADAL" clId="{EF45587C-A4F2-46EF-A035-D45489BFE614}" dt="2023-02-15T16:17:17.513" v="14" actId="1076"/>
          <ac:picMkLst>
            <pc:docMk/>
            <pc:sldMk cId="1523523448" sldId="267"/>
            <ac:picMk id="4" creationId="{6996FF04-897D-89B8-A150-A4CED8CADE84}"/>
          </ac:picMkLst>
        </pc:picChg>
        <pc:picChg chg="del">
          <ac:chgData name="Mary Kemp" userId="7bfb8c0b-a597-42eb-8851-9e1918130382" providerId="ADAL" clId="{EF45587C-A4F2-46EF-A035-D45489BFE614}" dt="2023-02-15T16:16:59.502" v="10" actId="478"/>
          <ac:picMkLst>
            <pc:docMk/>
            <pc:sldMk cId="1523523448" sldId="267"/>
            <ac:picMk id="8" creationId="{DCE668D3-E868-A909-A200-AB02D9F35B58}"/>
          </ac:picMkLst>
        </pc:picChg>
      </pc:sldChg>
      <pc:sldChg chg="del">
        <pc:chgData name="Mary Kemp" userId="7bfb8c0b-a597-42eb-8851-9e1918130382" providerId="ADAL" clId="{EF45587C-A4F2-46EF-A035-D45489BFE614}" dt="2023-02-16T17:38:48.579" v="83" actId="47"/>
        <pc:sldMkLst>
          <pc:docMk/>
          <pc:sldMk cId="792563397" sldId="286"/>
        </pc:sldMkLst>
      </pc:sldChg>
      <pc:sldChg chg="del">
        <pc:chgData name="Mary Kemp" userId="7bfb8c0b-a597-42eb-8851-9e1918130382" providerId="ADAL" clId="{EF45587C-A4F2-46EF-A035-D45489BFE614}" dt="2023-02-16T17:38:46.769" v="81" actId="47"/>
        <pc:sldMkLst>
          <pc:docMk/>
          <pc:sldMk cId="3628367405" sldId="287"/>
        </pc:sldMkLst>
      </pc:sldChg>
      <pc:sldChg chg="del">
        <pc:chgData name="Mary Kemp" userId="7bfb8c0b-a597-42eb-8851-9e1918130382" providerId="ADAL" clId="{EF45587C-A4F2-46EF-A035-D45489BFE614}" dt="2023-02-16T17:38:49.470" v="84" actId="47"/>
        <pc:sldMkLst>
          <pc:docMk/>
          <pc:sldMk cId="3881277062" sldId="289"/>
        </pc:sldMkLst>
      </pc:sldChg>
      <pc:sldChg chg="ord">
        <pc:chgData name="Mary Kemp" userId="7bfb8c0b-a597-42eb-8851-9e1918130382" providerId="ADAL" clId="{EF45587C-A4F2-46EF-A035-D45489BFE614}" dt="2023-02-15T16:19:25.841" v="21"/>
        <pc:sldMkLst>
          <pc:docMk/>
          <pc:sldMk cId="4214501405" sldId="296"/>
        </pc:sldMkLst>
      </pc:sldChg>
      <pc:sldChg chg="del">
        <pc:chgData name="Mary Kemp" userId="7bfb8c0b-a597-42eb-8851-9e1918130382" providerId="ADAL" clId="{EF45587C-A4F2-46EF-A035-D45489BFE614}" dt="2023-02-15T16:08:53.838" v="3" actId="47"/>
        <pc:sldMkLst>
          <pc:docMk/>
          <pc:sldMk cId="2852650271" sldId="297"/>
        </pc:sldMkLst>
      </pc:sldChg>
      <pc:sldChg chg="del">
        <pc:chgData name="Mary Kemp" userId="7bfb8c0b-a597-42eb-8851-9e1918130382" providerId="ADAL" clId="{EF45587C-A4F2-46EF-A035-D45489BFE614}" dt="2023-02-15T16:08:48.414" v="2" actId="47"/>
        <pc:sldMkLst>
          <pc:docMk/>
          <pc:sldMk cId="458067475" sldId="298"/>
        </pc:sldMkLst>
      </pc:sldChg>
      <pc:sldChg chg="add del">
        <pc:chgData name="Mary Kemp" userId="7bfb8c0b-a597-42eb-8851-9e1918130382" providerId="ADAL" clId="{EF45587C-A4F2-46EF-A035-D45489BFE614}" dt="2023-02-15T17:45:39.833" v="61"/>
        <pc:sldMkLst>
          <pc:docMk/>
          <pc:sldMk cId="2991364162" sldId="398"/>
        </pc:sldMkLst>
      </pc:sldChg>
      <pc:sldChg chg="add">
        <pc:chgData name="Mary Kemp" userId="7bfb8c0b-a597-42eb-8851-9e1918130382" providerId="ADAL" clId="{EF45587C-A4F2-46EF-A035-D45489BFE614}" dt="2023-02-15T17:45:39.833" v="61"/>
        <pc:sldMkLst>
          <pc:docMk/>
          <pc:sldMk cId="2264721220" sldId="399"/>
        </pc:sldMkLst>
      </pc:sldChg>
      <pc:sldChg chg="add">
        <pc:chgData name="Mary Kemp" userId="7bfb8c0b-a597-42eb-8851-9e1918130382" providerId="ADAL" clId="{EF45587C-A4F2-46EF-A035-D45489BFE614}" dt="2023-02-15T17:45:39.833" v="61"/>
        <pc:sldMkLst>
          <pc:docMk/>
          <pc:sldMk cId="1723105928" sldId="403"/>
        </pc:sldMkLst>
      </pc:sldChg>
      <pc:sldChg chg="add">
        <pc:chgData name="Mary Kemp" userId="7bfb8c0b-a597-42eb-8851-9e1918130382" providerId="ADAL" clId="{EF45587C-A4F2-46EF-A035-D45489BFE614}" dt="2023-02-15T17:45:39.833" v="61"/>
        <pc:sldMkLst>
          <pc:docMk/>
          <pc:sldMk cId="2326689212" sldId="5139"/>
        </pc:sldMkLst>
      </pc:sldChg>
      <pc:sldChg chg="add">
        <pc:chgData name="Mary Kemp" userId="7bfb8c0b-a597-42eb-8851-9e1918130382" providerId="ADAL" clId="{EF45587C-A4F2-46EF-A035-D45489BFE614}" dt="2023-02-15T17:45:39.833" v="61"/>
        <pc:sldMkLst>
          <pc:docMk/>
          <pc:sldMk cId="672581198" sldId="5141"/>
        </pc:sldMkLst>
      </pc:sldChg>
      <pc:sldChg chg="add">
        <pc:chgData name="Mary Kemp" userId="7bfb8c0b-a597-42eb-8851-9e1918130382" providerId="ADAL" clId="{EF45587C-A4F2-46EF-A035-D45489BFE614}" dt="2023-02-15T17:45:39.833" v="61"/>
        <pc:sldMkLst>
          <pc:docMk/>
          <pc:sldMk cId="441395898" sldId="5142"/>
        </pc:sldMkLst>
      </pc:sldChg>
      <pc:sldChg chg="modSp mod">
        <pc:chgData name="Mary Kemp" userId="7bfb8c0b-a597-42eb-8851-9e1918130382" providerId="ADAL" clId="{EF45587C-A4F2-46EF-A035-D45489BFE614}" dt="2023-02-16T18:22:34.256" v="90" actId="20577"/>
        <pc:sldMkLst>
          <pc:docMk/>
          <pc:sldMk cId="193725137" sldId="12019"/>
        </pc:sldMkLst>
        <pc:spChg chg="mod">
          <ac:chgData name="Mary Kemp" userId="7bfb8c0b-a597-42eb-8851-9e1918130382" providerId="ADAL" clId="{EF45587C-A4F2-46EF-A035-D45489BFE614}" dt="2023-02-16T18:22:34.256" v="90" actId="20577"/>
          <ac:spMkLst>
            <pc:docMk/>
            <pc:sldMk cId="193725137" sldId="12019"/>
            <ac:spMk id="4" creationId="{87775310-C172-C164-6037-E6A9856CEFE8}"/>
          </ac:spMkLst>
        </pc:spChg>
      </pc:sldChg>
      <pc:sldChg chg="modSp mod">
        <pc:chgData name="Mary Kemp" userId="7bfb8c0b-a597-42eb-8851-9e1918130382" providerId="ADAL" clId="{EF45587C-A4F2-46EF-A035-D45489BFE614}" dt="2023-02-15T16:43:55.553" v="52" actId="6549"/>
        <pc:sldMkLst>
          <pc:docMk/>
          <pc:sldMk cId="817499146" sldId="12021"/>
        </pc:sldMkLst>
        <pc:spChg chg="mod">
          <ac:chgData name="Mary Kemp" userId="7bfb8c0b-a597-42eb-8851-9e1918130382" providerId="ADAL" clId="{EF45587C-A4F2-46EF-A035-D45489BFE614}" dt="2023-02-15T16:43:55.553" v="52" actId="6549"/>
          <ac:spMkLst>
            <pc:docMk/>
            <pc:sldMk cId="817499146" sldId="12021"/>
            <ac:spMk id="3" creationId="{C31CFB9E-0F51-C6BA-50A1-E1A3302B519C}"/>
          </ac:spMkLst>
        </pc:spChg>
      </pc:sldChg>
      <pc:sldChg chg="mod modShow">
        <pc:chgData name="Mary Kemp" userId="7bfb8c0b-a597-42eb-8851-9e1918130382" providerId="ADAL" clId="{EF45587C-A4F2-46EF-A035-D45489BFE614}" dt="2023-02-15T16:36:20.478" v="30" actId="729"/>
        <pc:sldMkLst>
          <pc:docMk/>
          <pc:sldMk cId="1251296122" sldId="12034"/>
        </pc:sldMkLst>
      </pc:sldChg>
      <pc:sldChg chg="add setBg">
        <pc:chgData name="Mary Kemp" userId="7bfb8c0b-a597-42eb-8851-9e1918130382" providerId="ADAL" clId="{EF45587C-A4F2-46EF-A035-D45489BFE614}" dt="2023-02-15T16:18:07.102" v="15"/>
        <pc:sldMkLst>
          <pc:docMk/>
          <pc:sldMk cId="3337575077" sldId="12038"/>
        </pc:sldMkLst>
      </pc:sldChg>
      <pc:sldChg chg="add setBg">
        <pc:chgData name="Mary Kemp" userId="7bfb8c0b-a597-42eb-8851-9e1918130382" providerId="ADAL" clId="{EF45587C-A4F2-46EF-A035-D45489BFE614}" dt="2023-02-15T16:18:14.464" v="16"/>
        <pc:sldMkLst>
          <pc:docMk/>
          <pc:sldMk cId="3339747083" sldId="12039"/>
        </pc:sldMkLst>
      </pc:sldChg>
      <pc:sldChg chg="add setBg">
        <pc:chgData name="Mary Kemp" userId="7bfb8c0b-a597-42eb-8851-9e1918130382" providerId="ADAL" clId="{EF45587C-A4F2-46EF-A035-D45489BFE614}" dt="2023-02-15T16:18:19.047" v="17"/>
        <pc:sldMkLst>
          <pc:docMk/>
          <pc:sldMk cId="909369673" sldId="12040"/>
        </pc:sldMkLst>
      </pc:sldChg>
      <pc:sldChg chg="add setBg">
        <pc:chgData name="Mary Kemp" userId="7bfb8c0b-a597-42eb-8851-9e1918130382" providerId="ADAL" clId="{EF45587C-A4F2-46EF-A035-D45489BFE614}" dt="2023-02-15T16:18:23.144" v="18"/>
        <pc:sldMkLst>
          <pc:docMk/>
          <pc:sldMk cId="2869257888" sldId="12041"/>
        </pc:sldMkLst>
      </pc:sldChg>
      <pc:sldChg chg="add setBg">
        <pc:chgData name="Mary Kemp" userId="7bfb8c0b-a597-42eb-8851-9e1918130382" providerId="ADAL" clId="{EF45587C-A4F2-46EF-A035-D45489BFE614}" dt="2023-02-15T16:18:30.229" v="19"/>
        <pc:sldMkLst>
          <pc:docMk/>
          <pc:sldMk cId="2192762566" sldId="12042"/>
        </pc:sldMkLst>
      </pc:sldChg>
      <pc:sldChg chg="add setBg">
        <pc:chgData name="Mary Kemp" userId="7bfb8c0b-a597-42eb-8851-9e1918130382" providerId="ADAL" clId="{EF45587C-A4F2-46EF-A035-D45489BFE614}" dt="2023-02-15T16:23:31.098" v="22"/>
        <pc:sldMkLst>
          <pc:docMk/>
          <pc:sldMk cId="4069784093" sldId="12043"/>
        </pc:sldMkLst>
      </pc:sldChg>
      <pc:sldChg chg="add setBg">
        <pc:chgData name="Mary Kemp" userId="7bfb8c0b-a597-42eb-8851-9e1918130382" providerId="ADAL" clId="{EF45587C-A4F2-46EF-A035-D45489BFE614}" dt="2023-02-15T16:23:35.424" v="23"/>
        <pc:sldMkLst>
          <pc:docMk/>
          <pc:sldMk cId="3510185108" sldId="12044"/>
        </pc:sldMkLst>
      </pc:sldChg>
      <pc:sldChg chg="modSp add mod setBg">
        <pc:chgData name="Mary Kemp" userId="7bfb8c0b-a597-42eb-8851-9e1918130382" providerId="ADAL" clId="{EF45587C-A4F2-46EF-A035-D45489BFE614}" dt="2023-02-15T16:23:39.215" v="25" actId="27636"/>
        <pc:sldMkLst>
          <pc:docMk/>
          <pc:sldMk cId="2583937236" sldId="12045"/>
        </pc:sldMkLst>
        <pc:spChg chg="mod">
          <ac:chgData name="Mary Kemp" userId="7bfb8c0b-a597-42eb-8851-9e1918130382" providerId="ADAL" clId="{EF45587C-A4F2-46EF-A035-D45489BFE614}" dt="2023-02-15T16:23:39.215" v="25" actId="27636"/>
          <ac:spMkLst>
            <pc:docMk/>
            <pc:sldMk cId="2583937236" sldId="12045"/>
            <ac:spMk id="3" creationId="{E9A59CD1-172E-8F7F-3E8A-3429535D8122}"/>
          </ac:spMkLst>
        </pc:spChg>
      </pc:sldChg>
      <pc:sldChg chg="add setBg">
        <pc:chgData name="Mary Kemp" userId="7bfb8c0b-a597-42eb-8851-9e1918130382" providerId="ADAL" clId="{EF45587C-A4F2-46EF-A035-D45489BFE614}" dt="2023-02-15T16:23:48.003" v="27"/>
        <pc:sldMkLst>
          <pc:docMk/>
          <pc:sldMk cId="343064739" sldId="12046"/>
        </pc:sldMkLst>
      </pc:sldChg>
      <pc:sldChg chg="add setBg">
        <pc:chgData name="Mary Kemp" userId="7bfb8c0b-a597-42eb-8851-9e1918130382" providerId="ADAL" clId="{EF45587C-A4F2-46EF-A035-D45489BFE614}" dt="2023-02-15T16:23:51.465" v="28"/>
        <pc:sldMkLst>
          <pc:docMk/>
          <pc:sldMk cId="2089316280" sldId="12047"/>
        </pc:sldMkLst>
      </pc:sldChg>
      <pc:sldChg chg="delSp modSp add mod ord">
        <pc:chgData name="Mary Kemp" userId="7bfb8c0b-a597-42eb-8851-9e1918130382" providerId="ADAL" clId="{EF45587C-A4F2-46EF-A035-D45489BFE614}" dt="2023-02-15T16:42:12.072" v="43" actId="21"/>
        <pc:sldMkLst>
          <pc:docMk/>
          <pc:sldMk cId="895073670" sldId="12048"/>
        </pc:sldMkLst>
        <pc:spChg chg="del mod">
          <ac:chgData name="Mary Kemp" userId="7bfb8c0b-a597-42eb-8851-9e1918130382" providerId="ADAL" clId="{EF45587C-A4F2-46EF-A035-D45489BFE614}" dt="2023-02-15T16:42:12.072" v="43" actId="21"/>
          <ac:spMkLst>
            <pc:docMk/>
            <pc:sldMk cId="895073670" sldId="12048"/>
            <ac:spMk id="8" creationId="{D3230F03-7053-D2B3-1A8E-AF5B0861065F}"/>
          </ac:spMkLst>
        </pc:spChg>
        <pc:spChg chg="mod">
          <ac:chgData name="Mary Kemp" userId="7bfb8c0b-a597-42eb-8851-9e1918130382" providerId="ADAL" clId="{EF45587C-A4F2-46EF-A035-D45489BFE614}" dt="2023-02-15T16:41:23.903" v="41" actId="6549"/>
          <ac:spMkLst>
            <pc:docMk/>
            <pc:sldMk cId="895073670" sldId="12048"/>
            <ac:spMk id="15" creationId="{4A0F7C7D-044C-B169-5526-7DC4FB11FADE}"/>
          </ac:spMkLst>
        </pc:spChg>
      </pc:sldChg>
      <pc:sldChg chg="modSp add mod ord">
        <pc:chgData name="Mary Kemp" userId="7bfb8c0b-a597-42eb-8851-9e1918130382" providerId="ADAL" clId="{EF45587C-A4F2-46EF-A035-D45489BFE614}" dt="2023-02-15T16:43:09.526" v="51" actId="20577"/>
        <pc:sldMkLst>
          <pc:docMk/>
          <pc:sldMk cId="2285774963" sldId="12049"/>
        </pc:sldMkLst>
        <pc:spChg chg="mod">
          <ac:chgData name="Mary Kemp" userId="7bfb8c0b-a597-42eb-8851-9e1918130382" providerId="ADAL" clId="{EF45587C-A4F2-46EF-A035-D45489BFE614}" dt="2023-02-15T16:43:09.526" v="51" actId="20577"/>
          <ac:spMkLst>
            <pc:docMk/>
            <pc:sldMk cId="2285774963" sldId="12049"/>
            <ac:spMk id="15" creationId="{4A0F7C7D-044C-B169-5526-7DC4FB11FADE}"/>
          </ac:spMkLst>
        </pc:spChg>
      </pc:sldChg>
      <pc:sldChg chg="add">
        <pc:chgData name="Mary Kemp" userId="7bfb8c0b-a597-42eb-8851-9e1918130382" providerId="ADAL" clId="{EF45587C-A4F2-46EF-A035-D45489BFE614}" dt="2023-02-15T17:45:39.833" v="61"/>
        <pc:sldMkLst>
          <pc:docMk/>
          <pc:sldMk cId="239609304" sldId="12050"/>
        </pc:sldMkLst>
      </pc:sldChg>
    </pc:docChg>
  </pc:docChgLst>
  <pc:docChgLst>
    <pc:chgData name="Mary Kemp" userId="S::mary.kemp@cancer.org::7bfb8c0b-a597-42eb-8851-9e1918130382" providerId="AD" clId="Web-{A22FEE72-97CD-A749-8123-3510760FB03C}"/>
    <pc:docChg chg="addSld modSld sldOrd">
      <pc:chgData name="Mary Kemp" userId="S::mary.kemp@cancer.org::7bfb8c0b-a597-42eb-8851-9e1918130382" providerId="AD" clId="Web-{A22FEE72-97CD-A749-8123-3510760FB03C}" dt="2023-02-15T06:25:59.949" v="10" actId="1076"/>
      <pc:docMkLst>
        <pc:docMk/>
      </pc:docMkLst>
      <pc:sldChg chg="ord">
        <pc:chgData name="Mary Kemp" userId="S::mary.kemp@cancer.org::7bfb8c0b-a597-42eb-8851-9e1918130382" providerId="AD" clId="Web-{A22FEE72-97CD-A749-8123-3510760FB03C}" dt="2023-02-15T06:18:37.001" v="0"/>
        <pc:sldMkLst>
          <pc:docMk/>
          <pc:sldMk cId="1533460115" sldId="288"/>
        </pc:sldMkLst>
      </pc:sldChg>
      <pc:sldChg chg="addSp delSp modSp add replId">
        <pc:chgData name="Mary Kemp" userId="S::mary.kemp@cancer.org::7bfb8c0b-a597-42eb-8851-9e1918130382" providerId="AD" clId="Web-{A22FEE72-97CD-A749-8123-3510760FB03C}" dt="2023-02-15T06:25:59.949" v="10" actId="1076"/>
        <pc:sldMkLst>
          <pc:docMk/>
          <pc:sldMk cId="153021837" sldId="12037"/>
        </pc:sldMkLst>
        <pc:picChg chg="add mod">
          <ac:chgData name="Mary Kemp" userId="S::mary.kemp@cancer.org::7bfb8c0b-a597-42eb-8851-9e1918130382" providerId="AD" clId="Web-{A22FEE72-97CD-A749-8123-3510760FB03C}" dt="2023-02-15T06:25:59.949" v="10" actId="1076"/>
          <ac:picMkLst>
            <pc:docMk/>
            <pc:sldMk cId="153021837" sldId="12037"/>
            <ac:picMk id="3" creationId="{F8EDE777-8AD9-D0B4-5A53-93665A03E303}"/>
          </ac:picMkLst>
        </pc:picChg>
        <pc:picChg chg="del">
          <ac:chgData name="Mary Kemp" userId="S::mary.kemp@cancer.org::7bfb8c0b-a597-42eb-8851-9e1918130382" providerId="AD" clId="Web-{A22FEE72-97CD-A749-8123-3510760FB03C}" dt="2023-02-15T06:21:59.638" v="2"/>
          <ac:picMkLst>
            <pc:docMk/>
            <pc:sldMk cId="153021837" sldId="12037"/>
            <ac:picMk id="4" creationId="{98872019-B17C-5698-B5A4-427598CA4E23}"/>
          </ac:picMkLst>
        </pc:picChg>
        <pc:picChg chg="del">
          <ac:chgData name="Mary Kemp" userId="S::mary.kemp@cancer.org::7bfb8c0b-a597-42eb-8851-9e1918130382" providerId="AD" clId="Web-{A22FEE72-97CD-A749-8123-3510760FB03C}" dt="2023-02-15T06:22:02.545" v="3"/>
          <ac:picMkLst>
            <pc:docMk/>
            <pc:sldMk cId="153021837" sldId="12037"/>
            <ac:picMk id="6" creationId="{DA54D5F4-7E85-2606-B3FA-278846F1AD56}"/>
          </ac:picMkLst>
        </pc:picChg>
        <pc:picChg chg="del">
          <ac:chgData name="Mary Kemp" userId="S::mary.kemp@cancer.org::7bfb8c0b-a597-42eb-8851-9e1918130382" providerId="AD" clId="Web-{A22FEE72-97CD-A749-8123-3510760FB03C}" dt="2023-02-15T06:22:05.779" v="5"/>
          <ac:picMkLst>
            <pc:docMk/>
            <pc:sldMk cId="153021837" sldId="12037"/>
            <ac:picMk id="8" creationId="{49F3DF52-7A2B-81E2-9D77-50BA58A172E5}"/>
          </ac:picMkLst>
        </pc:picChg>
        <pc:picChg chg="del">
          <ac:chgData name="Mary Kemp" userId="S::mary.kemp@cancer.org::7bfb8c0b-a597-42eb-8851-9e1918130382" providerId="AD" clId="Web-{A22FEE72-97CD-A749-8123-3510760FB03C}" dt="2023-02-15T06:22:07.311" v="6"/>
          <ac:picMkLst>
            <pc:docMk/>
            <pc:sldMk cId="153021837" sldId="12037"/>
            <ac:picMk id="10" creationId="{0552DA05-8128-5501-CC16-FEBE7BAD52F5}"/>
          </ac:picMkLst>
        </pc:picChg>
        <pc:picChg chg="del">
          <ac:chgData name="Mary Kemp" userId="S::mary.kemp@cancer.org::7bfb8c0b-a597-42eb-8851-9e1918130382" providerId="AD" clId="Web-{A22FEE72-97CD-A749-8123-3510760FB03C}" dt="2023-02-15T06:22:04.092" v="4"/>
          <ac:picMkLst>
            <pc:docMk/>
            <pc:sldMk cId="153021837" sldId="12037"/>
            <ac:picMk id="16" creationId="{B4141963-2006-CA35-2AA1-85BA7AAF169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85162401574806E-2"/>
          <c:y val="0.17695071500057116"/>
          <c:w val="0.92687733759842517"/>
          <c:h val="0.76748654235442038"/>
        </c:manualLayout>
      </c:layout>
      <c:lineChart>
        <c:grouping val="standard"/>
        <c:varyColors val="0"/>
        <c:ser>
          <c:idx val="0"/>
          <c:order val="0"/>
          <c:tx>
            <c:strRef>
              <c:f>Sheet1!$B$1</c:f>
              <c:strCache>
                <c:ptCount val="1"/>
                <c:pt idx="0">
                  <c:v>Series 1</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2016</c:v>
                </c:pt>
                <c:pt idx="1">
                  <c:v>2017</c:v>
                </c:pt>
                <c:pt idx="2">
                  <c:v>2018</c:v>
                </c:pt>
                <c:pt idx="3">
                  <c:v>2019</c:v>
                </c:pt>
                <c:pt idx="4">
                  <c:v>2020</c:v>
                </c:pt>
                <c:pt idx="5">
                  <c:v>2021</c:v>
                </c:pt>
                <c:pt idx="6">
                  <c:v>2022</c:v>
                </c:pt>
              </c:numCache>
            </c:numRef>
          </c:cat>
          <c:val>
            <c:numRef>
              <c:f>Sheet1!$B$2:$B$8</c:f>
              <c:numCache>
                <c:formatCode>General</c:formatCode>
                <c:ptCount val="7"/>
                <c:pt idx="0">
                  <c:v>3</c:v>
                </c:pt>
                <c:pt idx="1">
                  <c:v>13</c:v>
                </c:pt>
                <c:pt idx="2">
                  <c:v>27</c:v>
                </c:pt>
                <c:pt idx="3">
                  <c:v>67</c:v>
                </c:pt>
                <c:pt idx="4">
                  <c:v>75</c:v>
                </c:pt>
                <c:pt idx="5">
                  <c:v>89</c:v>
                </c:pt>
                <c:pt idx="6">
                  <c:v>110</c:v>
                </c:pt>
              </c:numCache>
            </c:numRef>
          </c:val>
          <c:smooth val="0"/>
          <c:extLst>
            <c:ext xmlns:c16="http://schemas.microsoft.com/office/drawing/2014/chart" uri="{C3380CC4-5D6E-409C-BE32-E72D297353CC}">
              <c16:uniqueId val="{00000000-0C08-4658-9B17-F83DC2F54125}"/>
            </c:ext>
          </c:extLst>
        </c:ser>
        <c:dLbls>
          <c:dLblPos val="ctr"/>
          <c:showLegendKey val="0"/>
          <c:showVal val="1"/>
          <c:showCatName val="0"/>
          <c:showSerName val="0"/>
          <c:showPercent val="0"/>
          <c:showBubbleSize val="0"/>
        </c:dLbls>
        <c:smooth val="0"/>
        <c:axId val="923075520"/>
        <c:axId val="923076176"/>
      </c:lineChart>
      <c:catAx>
        <c:axId val="9230755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923076176"/>
        <c:crosses val="autoZero"/>
        <c:auto val="1"/>
        <c:lblAlgn val="ctr"/>
        <c:lblOffset val="100"/>
        <c:noMultiLvlLbl val="0"/>
      </c:catAx>
      <c:valAx>
        <c:axId val="92307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923075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i="0" cap="all" baseline="0" dirty="0">
                <a:solidFill>
                  <a:schemeClr val="accent1"/>
                </a:solidFill>
                <a:effectLst/>
              </a:rPr>
              <a:t>Patients with gynecologic cancers and those living in a food desert</a:t>
            </a:r>
            <a:endParaRPr lang="en-US" sz="2800" dirty="0">
              <a:solidFill>
                <a:schemeClr val="accent1"/>
              </a:solidFill>
              <a:effectLst/>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93108496606667"/>
          <c:y val="0.21494214469914497"/>
          <c:w val="0.79844065896295169"/>
          <c:h val="0.76025689322946166"/>
        </c:manualLayout>
      </c:layout>
      <c:barChart>
        <c:barDir val="bar"/>
        <c:grouping val="stacked"/>
        <c:varyColors val="0"/>
        <c:ser>
          <c:idx val="0"/>
          <c:order val="0"/>
          <c:tx>
            <c:strRef>
              <c:f>Sheet1!$G$2</c:f>
              <c:strCache>
                <c:ptCount val="1"/>
                <c:pt idx="0">
                  <c:v>Total number of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Sheet1!$H$1:$J$1</c:f>
              <c:strCache>
                <c:ptCount val="3"/>
                <c:pt idx="0">
                  <c:v>CERVICAL CANCER</c:v>
                </c:pt>
                <c:pt idx="1">
                  <c:v>ENDOMETRIAL CANCER</c:v>
                </c:pt>
                <c:pt idx="2">
                  <c:v>OVARIAN CANCER</c:v>
                </c:pt>
              </c:strCache>
            </c:strRef>
          </c:cat>
          <c:val>
            <c:numRef>
              <c:f>Sheet1!$H$2:$J$2</c:f>
              <c:numCache>
                <c:formatCode>#,##0</c:formatCode>
                <c:ptCount val="3"/>
                <c:pt idx="0">
                  <c:v>6175</c:v>
                </c:pt>
                <c:pt idx="1">
                  <c:v>24388</c:v>
                </c:pt>
                <c:pt idx="2">
                  <c:v>9777</c:v>
                </c:pt>
              </c:numCache>
            </c:numRef>
          </c:val>
          <c:extLst>
            <c:ext xmlns:c16="http://schemas.microsoft.com/office/drawing/2014/chart" uri="{C3380CC4-5D6E-409C-BE32-E72D297353CC}">
              <c16:uniqueId val="{00000000-C33E-4620-A8A5-5C8B3EEEAF1F}"/>
            </c:ext>
          </c:extLst>
        </c:ser>
        <c:ser>
          <c:idx val="1"/>
          <c:order val="1"/>
          <c:tx>
            <c:strRef>
              <c:f>Sheet1!$G$3</c:f>
              <c:strCache>
                <c:ptCount val="1"/>
                <c:pt idx="0">
                  <c:v>Number living in a food desert</c:v>
                </c:pt>
              </c:strCache>
            </c:strRef>
          </c:tx>
          <c:spPr>
            <a:solidFill>
              <a:schemeClr val="accent2"/>
            </a:solidFill>
            <a:ln>
              <a:noFill/>
            </a:ln>
            <a:effectLst/>
          </c:spPr>
          <c:invertIfNegative val="0"/>
          <c:dLbls>
            <c:dLbl>
              <c:idx val="0"/>
              <c:layout>
                <c:manualLayout>
                  <c:x val="4.0494828767808085E-2"/>
                  <c:y val="4.51228384372659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51-4C78-B98D-DBC55C663BC7}"/>
                </c:ext>
              </c:extLst>
            </c:dLbl>
            <c:dLbl>
              <c:idx val="1"/>
              <c:layout>
                <c:manualLayout>
                  <c:x val="6.0011837194710801E-2"/>
                  <c:y val="-2.254455385430384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51-4C78-B98D-DBC55C663BC7}"/>
                </c:ext>
              </c:extLst>
            </c:dLbl>
            <c:dLbl>
              <c:idx val="2"/>
              <c:layout>
                <c:manualLayout>
                  <c:x val="5.482486111404199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51-4C78-B98D-DBC55C663BC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5">
                        <a:lumMod val="7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Sheet1!$H$1:$J$1</c:f>
              <c:strCache>
                <c:ptCount val="3"/>
                <c:pt idx="0">
                  <c:v>CERVICAL CANCER</c:v>
                </c:pt>
                <c:pt idx="1">
                  <c:v>ENDOMETRIAL CANCER</c:v>
                </c:pt>
                <c:pt idx="2">
                  <c:v>OVARIAN CANCER</c:v>
                </c:pt>
              </c:strCache>
            </c:strRef>
          </c:cat>
          <c:val>
            <c:numRef>
              <c:f>Sheet1!$H$3:$J$3</c:f>
              <c:numCache>
                <c:formatCode>#,##0</c:formatCode>
                <c:ptCount val="3"/>
                <c:pt idx="0" formatCode="General">
                  <c:v>509</c:v>
                </c:pt>
                <c:pt idx="1">
                  <c:v>1666</c:v>
                </c:pt>
                <c:pt idx="2" formatCode="General">
                  <c:v>592</c:v>
                </c:pt>
              </c:numCache>
            </c:numRef>
          </c:val>
          <c:extLst>
            <c:ext xmlns:c16="http://schemas.microsoft.com/office/drawing/2014/chart" uri="{C3380CC4-5D6E-409C-BE32-E72D297353CC}">
              <c16:uniqueId val="{00000001-C33E-4620-A8A5-5C8B3EEEAF1F}"/>
            </c:ext>
          </c:extLst>
        </c:ser>
        <c:dLbls>
          <c:showLegendKey val="0"/>
          <c:showVal val="0"/>
          <c:showCatName val="0"/>
          <c:showSerName val="0"/>
          <c:showPercent val="0"/>
          <c:showBubbleSize val="0"/>
        </c:dLbls>
        <c:gapWidth val="150"/>
        <c:overlap val="100"/>
        <c:axId val="586573840"/>
        <c:axId val="586570560"/>
      </c:barChart>
      <c:catAx>
        <c:axId val="5865738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6570560"/>
        <c:crosses val="autoZero"/>
        <c:auto val="1"/>
        <c:lblAlgn val="ctr"/>
        <c:lblOffset val="100"/>
        <c:noMultiLvlLbl val="0"/>
      </c:catAx>
      <c:valAx>
        <c:axId val="586570560"/>
        <c:scaling>
          <c:orientation val="minMax"/>
        </c:scaling>
        <c:delete val="1"/>
        <c:axPos val="t"/>
        <c:numFmt formatCode="#,##0" sourceLinked="1"/>
        <c:majorTickMark val="none"/>
        <c:minorTickMark val="none"/>
        <c:tickLblPos val="nextTo"/>
        <c:crossAx val="586573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866CF-CC77-43EA-AE7F-BB2992731D3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AAAFB96-7C16-490D-82BD-D667BDF05FE1}">
      <dgm:prSet/>
      <dgm:spPr/>
      <dgm:t>
        <a:bodyPr/>
        <a:lstStyle/>
        <a:p>
          <a:r>
            <a:rPr lang="en-US"/>
            <a:t>Cardiovascular health </a:t>
          </a:r>
        </a:p>
      </dgm:t>
    </dgm:pt>
    <dgm:pt modelId="{4E6092C0-4E30-45C7-905C-26DC78BF854F}" type="parTrans" cxnId="{30E9B0B7-53ED-4597-836E-BE7FB89128B2}">
      <dgm:prSet/>
      <dgm:spPr/>
      <dgm:t>
        <a:bodyPr/>
        <a:lstStyle/>
        <a:p>
          <a:endParaRPr lang="en-US"/>
        </a:p>
      </dgm:t>
    </dgm:pt>
    <dgm:pt modelId="{F17BF48E-A583-42B7-B3E4-DE0DA00843D8}" type="sibTrans" cxnId="{30E9B0B7-53ED-4597-836E-BE7FB89128B2}">
      <dgm:prSet/>
      <dgm:spPr/>
      <dgm:t>
        <a:bodyPr/>
        <a:lstStyle/>
        <a:p>
          <a:endParaRPr lang="en-US"/>
        </a:p>
      </dgm:t>
    </dgm:pt>
    <dgm:pt modelId="{517B5449-0FF5-473D-A05C-31DDBB30010C}">
      <dgm:prSet/>
      <dgm:spPr/>
      <dgm:t>
        <a:bodyPr/>
        <a:lstStyle/>
        <a:p>
          <a:r>
            <a:rPr lang="en-US" dirty="0"/>
            <a:t>Associated with cardiovascular health risk in young adults  (Testa, 2021) </a:t>
          </a:r>
        </a:p>
      </dgm:t>
    </dgm:pt>
    <dgm:pt modelId="{87BF6509-C57A-4E60-A1DC-615C4ADE71EB}" type="parTrans" cxnId="{16B96CCC-DBB0-4819-8753-B5092D74095E}">
      <dgm:prSet/>
      <dgm:spPr/>
      <dgm:t>
        <a:bodyPr/>
        <a:lstStyle/>
        <a:p>
          <a:endParaRPr lang="en-US"/>
        </a:p>
      </dgm:t>
    </dgm:pt>
    <dgm:pt modelId="{8FC26B2F-A0E6-4247-B9B9-B11328F32DA3}" type="sibTrans" cxnId="{16B96CCC-DBB0-4819-8753-B5092D74095E}">
      <dgm:prSet/>
      <dgm:spPr/>
      <dgm:t>
        <a:bodyPr/>
        <a:lstStyle/>
        <a:p>
          <a:endParaRPr lang="en-US"/>
        </a:p>
      </dgm:t>
    </dgm:pt>
    <dgm:pt modelId="{1B6B3261-86E7-47C5-BC8A-D4EC89D09A6C}">
      <dgm:prSet/>
      <dgm:spPr/>
      <dgm:t>
        <a:bodyPr/>
        <a:lstStyle/>
        <a:p>
          <a:r>
            <a:rPr lang="en-US"/>
            <a:t>Obesity </a:t>
          </a:r>
        </a:p>
      </dgm:t>
    </dgm:pt>
    <dgm:pt modelId="{006DFA73-7242-476B-9BFB-66E5310C670D}" type="parTrans" cxnId="{2CFCEF2E-9AEB-4AF9-9805-9B5D312395A5}">
      <dgm:prSet/>
      <dgm:spPr/>
      <dgm:t>
        <a:bodyPr/>
        <a:lstStyle/>
        <a:p>
          <a:endParaRPr lang="en-US"/>
        </a:p>
      </dgm:t>
    </dgm:pt>
    <dgm:pt modelId="{76852008-0545-4C83-A51A-875689273C9B}" type="sibTrans" cxnId="{2CFCEF2E-9AEB-4AF9-9805-9B5D312395A5}">
      <dgm:prSet/>
      <dgm:spPr/>
      <dgm:t>
        <a:bodyPr/>
        <a:lstStyle/>
        <a:p>
          <a:endParaRPr lang="en-US"/>
        </a:p>
      </dgm:t>
    </dgm:pt>
    <dgm:pt modelId="{9BA8FBDF-C4F0-4064-A14A-8E8828B2A08F}">
      <dgm:prSet/>
      <dgm:spPr/>
      <dgm:t>
        <a:bodyPr/>
        <a:lstStyle/>
        <a:p>
          <a:r>
            <a:rPr lang="en-US" dirty="0"/>
            <a:t>Distance to store and prices were positively associated with obesity (Ghosh-</a:t>
          </a:r>
          <a:r>
            <a:rPr lang="en-US" dirty="0" err="1"/>
            <a:t>Dastidar</a:t>
          </a:r>
          <a:r>
            <a:rPr lang="en-US" dirty="0"/>
            <a:t>, 2014)</a:t>
          </a:r>
        </a:p>
      </dgm:t>
    </dgm:pt>
    <dgm:pt modelId="{273952EB-4F58-4A70-912D-C17F62A87C21}" type="parTrans" cxnId="{A7722925-089C-450E-925E-62457DDB5602}">
      <dgm:prSet/>
      <dgm:spPr/>
      <dgm:t>
        <a:bodyPr/>
        <a:lstStyle/>
        <a:p>
          <a:endParaRPr lang="en-US"/>
        </a:p>
      </dgm:t>
    </dgm:pt>
    <dgm:pt modelId="{8A6E2D04-AA84-4452-B2AF-FDDA5DB6AB21}" type="sibTrans" cxnId="{A7722925-089C-450E-925E-62457DDB5602}">
      <dgm:prSet/>
      <dgm:spPr/>
      <dgm:t>
        <a:bodyPr/>
        <a:lstStyle/>
        <a:p>
          <a:endParaRPr lang="en-US"/>
        </a:p>
      </dgm:t>
    </dgm:pt>
    <dgm:pt modelId="{85FF1E2B-2678-4152-9211-3911A3F5D5E2}">
      <dgm:prSet/>
      <dgm:spPr/>
      <dgm:t>
        <a:bodyPr/>
        <a:lstStyle/>
        <a:p>
          <a:r>
            <a:rPr lang="en-US"/>
            <a:t>T2DM</a:t>
          </a:r>
        </a:p>
      </dgm:t>
    </dgm:pt>
    <dgm:pt modelId="{22BA980C-3E39-4403-A2A6-8022576223B8}" type="parTrans" cxnId="{B0994FAD-2BE2-4D29-B94B-94AD36274802}">
      <dgm:prSet/>
      <dgm:spPr/>
      <dgm:t>
        <a:bodyPr/>
        <a:lstStyle/>
        <a:p>
          <a:endParaRPr lang="en-US"/>
        </a:p>
      </dgm:t>
    </dgm:pt>
    <dgm:pt modelId="{F2C97135-ED2A-4B49-A2B8-A5306AE1ECD5}" type="sibTrans" cxnId="{B0994FAD-2BE2-4D29-B94B-94AD36274802}">
      <dgm:prSet/>
      <dgm:spPr/>
      <dgm:t>
        <a:bodyPr/>
        <a:lstStyle/>
        <a:p>
          <a:endParaRPr lang="en-US"/>
        </a:p>
      </dgm:t>
    </dgm:pt>
    <dgm:pt modelId="{DDA5E21D-1B38-4FFC-9B26-7751D37FAEB3}">
      <dgm:prSet/>
      <dgm:spPr/>
      <dgm:t>
        <a:bodyPr/>
        <a:lstStyle/>
        <a:p>
          <a:r>
            <a:rPr lang="en-US" dirty="0"/>
            <a:t>Food insecurity is associated with a higher HbA1c (Berkowitz, 2018) </a:t>
          </a:r>
        </a:p>
      </dgm:t>
    </dgm:pt>
    <dgm:pt modelId="{0CD60438-D729-482D-99BF-1C87F0DF1A02}" type="parTrans" cxnId="{218BE9CF-9224-475B-9249-F0BCEAE2EF9C}">
      <dgm:prSet/>
      <dgm:spPr/>
      <dgm:t>
        <a:bodyPr/>
        <a:lstStyle/>
        <a:p>
          <a:endParaRPr lang="en-US"/>
        </a:p>
      </dgm:t>
    </dgm:pt>
    <dgm:pt modelId="{DFA2571F-715D-4DB1-A611-A228EE75ACD4}" type="sibTrans" cxnId="{218BE9CF-9224-475B-9249-F0BCEAE2EF9C}">
      <dgm:prSet/>
      <dgm:spPr/>
      <dgm:t>
        <a:bodyPr/>
        <a:lstStyle/>
        <a:p>
          <a:endParaRPr lang="en-US"/>
        </a:p>
      </dgm:t>
    </dgm:pt>
    <dgm:pt modelId="{6F004530-9342-4927-85BC-469C5EC9F8F4}">
      <dgm:prSet/>
      <dgm:spPr/>
      <dgm:t>
        <a:bodyPr/>
        <a:lstStyle/>
        <a:p>
          <a:r>
            <a:rPr lang="en-US" dirty="0"/>
            <a:t>Obstetrical and neonatal outcomes</a:t>
          </a:r>
        </a:p>
      </dgm:t>
    </dgm:pt>
    <dgm:pt modelId="{C5B16D84-74C7-4897-9871-A94CB20196E4}" type="parTrans" cxnId="{F509115C-B188-4824-AF64-1A7AD7B42D95}">
      <dgm:prSet/>
      <dgm:spPr/>
      <dgm:t>
        <a:bodyPr/>
        <a:lstStyle/>
        <a:p>
          <a:endParaRPr lang="en-US"/>
        </a:p>
      </dgm:t>
    </dgm:pt>
    <dgm:pt modelId="{60EF01F1-CE53-457B-B0F1-74D6E5F92DFF}" type="sibTrans" cxnId="{F509115C-B188-4824-AF64-1A7AD7B42D95}">
      <dgm:prSet/>
      <dgm:spPr/>
      <dgm:t>
        <a:bodyPr/>
        <a:lstStyle/>
        <a:p>
          <a:endParaRPr lang="en-US"/>
        </a:p>
      </dgm:t>
    </dgm:pt>
    <dgm:pt modelId="{B0169558-7008-4B20-A59D-018CCA39513B}">
      <dgm:prSet/>
      <dgm:spPr/>
      <dgm:t>
        <a:bodyPr/>
        <a:lstStyle/>
        <a:p>
          <a:r>
            <a:rPr lang="en-US" b="0" i="0" dirty="0"/>
            <a:t>Obstetrical complications: maternal anemia, gestational diabetes mellitus, pregnancy-induced hypertension disorders, pre-labor rupture of membranes, preterm birth (Pires Augusto, 2020)</a:t>
          </a:r>
          <a:endParaRPr lang="en-US" dirty="0"/>
        </a:p>
      </dgm:t>
    </dgm:pt>
    <dgm:pt modelId="{B53CC0FE-700B-4D1F-9A1B-F858A20CB249}" type="parTrans" cxnId="{9D5DEAA5-3C8E-4909-A0D1-708DA825B257}">
      <dgm:prSet/>
      <dgm:spPr/>
      <dgm:t>
        <a:bodyPr/>
        <a:lstStyle/>
        <a:p>
          <a:endParaRPr lang="en-US"/>
        </a:p>
      </dgm:t>
    </dgm:pt>
    <dgm:pt modelId="{068514D4-FDA2-4998-B3B6-EC06B0960F7A}" type="sibTrans" cxnId="{9D5DEAA5-3C8E-4909-A0D1-708DA825B257}">
      <dgm:prSet/>
      <dgm:spPr/>
      <dgm:t>
        <a:bodyPr/>
        <a:lstStyle/>
        <a:p>
          <a:endParaRPr lang="en-US"/>
        </a:p>
      </dgm:t>
    </dgm:pt>
    <dgm:pt modelId="{A350D5F7-3AC2-421F-8D28-5247CEDBEA66}">
      <dgm:prSet/>
      <dgm:spPr/>
      <dgm:t>
        <a:bodyPr/>
        <a:lstStyle/>
        <a:p>
          <a:r>
            <a:rPr lang="en-US" dirty="0"/>
            <a:t>Neonatal complications:</a:t>
          </a:r>
          <a:r>
            <a:rPr lang="en-US" b="0" i="0" dirty="0"/>
            <a:t> low birth weight, newborn impaired cognitive development, </a:t>
          </a:r>
          <a:r>
            <a:rPr lang="en-US" dirty="0"/>
            <a:t>newborn mortality including fetal and structural abnormalities (Tipton, 2020) </a:t>
          </a:r>
        </a:p>
      </dgm:t>
    </dgm:pt>
    <dgm:pt modelId="{48E2A882-5195-4F03-B21E-0D6C9353523C}" type="parTrans" cxnId="{054454F4-FD07-479D-B1B3-D04A5FEE8B9C}">
      <dgm:prSet/>
      <dgm:spPr/>
      <dgm:t>
        <a:bodyPr/>
        <a:lstStyle/>
        <a:p>
          <a:endParaRPr lang="en-US"/>
        </a:p>
      </dgm:t>
    </dgm:pt>
    <dgm:pt modelId="{3E9FB89D-27FF-4604-8FB2-72E261779E2F}" type="sibTrans" cxnId="{054454F4-FD07-479D-B1B3-D04A5FEE8B9C}">
      <dgm:prSet/>
      <dgm:spPr/>
      <dgm:t>
        <a:bodyPr/>
        <a:lstStyle/>
        <a:p>
          <a:endParaRPr lang="en-US"/>
        </a:p>
      </dgm:t>
    </dgm:pt>
    <dgm:pt modelId="{2134BA08-B312-4198-906C-807F63927AE3}" type="pres">
      <dgm:prSet presAssocID="{598866CF-CC77-43EA-AE7F-BB2992731D30}" presName="linear" presStyleCnt="0">
        <dgm:presLayoutVars>
          <dgm:dir/>
          <dgm:animLvl val="lvl"/>
          <dgm:resizeHandles val="exact"/>
        </dgm:presLayoutVars>
      </dgm:prSet>
      <dgm:spPr/>
    </dgm:pt>
    <dgm:pt modelId="{D2ED474F-621C-4329-B81E-0473DA8E0AD3}" type="pres">
      <dgm:prSet presAssocID="{6AAAFB96-7C16-490D-82BD-D667BDF05FE1}" presName="parentLin" presStyleCnt="0"/>
      <dgm:spPr/>
    </dgm:pt>
    <dgm:pt modelId="{FBF92988-F480-4945-A488-96963A84D756}" type="pres">
      <dgm:prSet presAssocID="{6AAAFB96-7C16-490D-82BD-D667BDF05FE1}" presName="parentLeftMargin" presStyleLbl="node1" presStyleIdx="0" presStyleCnt="4"/>
      <dgm:spPr/>
    </dgm:pt>
    <dgm:pt modelId="{11AFC097-6B97-4989-A328-4CB06CE87C05}" type="pres">
      <dgm:prSet presAssocID="{6AAAFB96-7C16-490D-82BD-D667BDF05FE1}" presName="parentText" presStyleLbl="node1" presStyleIdx="0" presStyleCnt="4">
        <dgm:presLayoutVars>
          <dgm:chMax val="0"/>
          <dgm:bulletEnabled val="1"/>
        </dgm:presLayoutVars>
      </dgm:prSet>
      <dgm:spPr/>
    </dgm:pt>
    <dgm:pt modelId="{A50DE1D1-2993-40FA-A1F3-FE8AE11D3893}" type="pres">
      <dgm:prSet presAssocID="{6AAAFB96-7C16-490D-82BD-D667BDF05FE1}" presName="negativeSpace" presStyleCnt="0"/>
      <dgm:spPr/>
    </dgm:pt>
    <dgm:pt modelId="{D650902D-285E-4D00-A787-A022C0183380}" type="pres">
      <dgm:prSet presAssocID="{6AAAFB96-7C16-490D-82BD-D667BDF05FE1}" presName="childText" presStyleLbl="conFgAcc1" presStyleIdx="0" presStyleCnt="4">
        <dgm:presLayoutVars>
          <dgm:bulletEnabled val="1"/>
        </dgm:presLayoutVars>
      </dgm:prSet>
      <dgm:spPr/>
    </dgm:pt>
    <dgm:pt modelId="{5EC8AACB-105E-47BA-9DB5-7ECC252F61CE}" type="pres">
      <dgm:prSet presAssocID="{F17BF48E-A583-42B7-B3E4-DE0DA00843D8}" presName="spaceBetweenRectangles" presStyleCnt="0"/>
      <dgm:spPr/>
    </dgm:pt>
    <dgm:pt modelId="{E434E648-38D5-4C1A-AAAD-50DAD539D2B8}" type="pres">
      <dgm:prSet presAssocID="{1B6B3261-86E7-47C5-BC8A-D4EC89D09A6C}" presName="parentLin" presStyleCnt="0"/>
      <dgm:spPr/>
    </dgm:pt>
    <dgm:pt modelId="{83FDD413-89AE-49C4-B9E8-F5C3838575C0}" type="pres">
      <dgm:prSet presAssocID="{1B6B3261-86E7-47C5-BC8A-D4EC89D09A6C}" presName="parentLeftMargin" presStyleLbl="node1" presStyleIdx="0" presStyleCnt="4"/>
      <dgm:spPr/>
    </dgm:pt>
    <dgm:pt modelId="{64F5DC5C-2BFD-4993-951F-CDC83E9C2E52}" type="pres">
      <dgm:prSet presAssocID="{1B6B3261-86E7-47C5-BC8A-D4EC89D09A6C}" presName="parentText" presStyleLbl="node1" presStyleIdx="1" presStyleCnt="4">
        <dgm:presLayoutVars>
          <dgm:chMax val="0"/>
          <dgm:bulletEnabled val="1"/>
        </dgm:presLayoutVars>
      </dgm:prSet>
      <dgm:spPr/>
    </dgm:pt>
    <dgm:pt modelId="{3824F5E3-B601-415E-A36F-DE9E6CFDBAFC}" type="pres">
      <dgm:prSet presAssocID="{1B6B3261-86E7-47C5-BC8A-D4EC89D09A6C}" presName="negativeSpace" presStyleCnt="0"/>
      <dgm:spPr/>
    </dgm:pt>
    <dgm:pt modelId="{E8FD44DB-4430-4166-AB3A-A8AE0B0CFF87}" type="pres">
      <dgm:prSet presAssocID="{1B6B3261-86E7-47C5-BC8A-D4EC89D09A6C}" presName="childText" presStyleLbl="conFgAcc1" presStyleIdx="1" presStyleCnt="4">
        <dgm:presLayoutVars>
          <dgm:bulletEnabled val="1"/>
        </dgm:presLayoutVars>
      </dgm:prSet>
      <dgm:spPr/>
    </dgm:pt>
    <dgm:pt modelId="{3802D848-4F68-463D-99AF-551CC8D218D3}" type="pres">
      <dgm:prSet presAssocID="{76852008-0545-4C83-A51A-875689273C9B}" presName="spaceBetweenRectangles" presStyleCnt="0"/>
      <dgm:spPr/>
    </dgm:pt>
    <dgm:pt modelId="{39C66A8E-9EE8-4695-93DF-8CBBEE353163}" type="pres">
      <dgm:prSet presAssocID="{85FF1E2B-2678-4152-9211-3911A3F5D5E2}" presName="parentLin" presStyleCnt="0"/>
      <dgm:spPr/>
    </dgm:pt>
    <dgm:pt modelId="{204FFE0C-FEAE-4D27-9DCE-6121B9B010C6}" type="pres">
      <dgm:prSet presAssocID="{85FF1E2B-2678-4152-9211-3911A3F5D5E2}" presName="parentLeftMargin" presStyleLbl="node1" presStyleIdx="1" presStyleCnt="4"/>
      <dgm:spPr/>
    </dgm:pt>
    <dgm:pt modelId="{2EDBB7FA-FD08-46EB-B78A-2206F6887C27}" type="pres">
      <dgm:prSet presAssocID="{85FF1E2B-2678-4152-9211-3911A3F5D5E2}" presName="parentText" presStyleLbl="node1" presStyleIdx="2" presStyleCnt="4">
        <dgm:presLayoutVars>
          <dgm:chMax val="0"/>
          <dgm:bulletEnabled val="1"/>
        </dgm:presLayoutVars>
      </dgm:prSet>
      <dgm:spPr/>
    </dgm:pt>
    <dgm:pt modelId="{EDDAD57E-A753-409C-A308-E5E1DC742F45}" type="pres">
      <dgm:prSet presAssocID="{85FF1E2B-2678-4152-9211-3911A3F5D5E2}" presName="negativeSpace" presStyleCnt="0"/>
      <dgm:spPr/>
    </dgm:pt>
    <dgm:pt modelId="{C1DF6605-6FD1-41D5-A29E-AE70A3122DB8}" type="pres">
      <dgm:prSet presAssocID="{85FF1E2B-2678-4152-9211-3911A3F5D5E2}" presName="childText" presStyleLbl="conFgAcc1" presStyleIdx="2" presStyleCnt="4">
        <dgm:presLayoutVars>
          <dgm:bulletEnabled val="1"/>
        </dgm:presLayoutVars>
      </dgm:prSet>
      <dgm:spPr/>
    </dgm:pt>
    <dgm:pt modelId="{7D542385-2FFE-4119-9410-33523448F1D4}" type="pres">
      <dgm:prSet presAssocID="{F2C97135-ED2A-4B49-A2B8-A5306AE1ECD5}" presName="spaceBetweenRectangles" presStyleCnt="0"/>
      <dgm:spPr/>
    </dgm:pt>
    <dgm:pt modelId="{64721F03-49A1-467A-9415-7EA917F87798}" type="pres">
      <dgm:prSet presAssocID="{6F004530-9342-4927-85BC-469C5EC9F8F4}" presName="parentLin" presStyleCnt="0"/>
      <dgm:spPr/>
    </dgm:pt>
    <dgm:pt modelId="{1342D7FA-5238-42D1-85A3-4992C7E525EE}" type="pres">
      <dgm:prSet presAssocID="{6F004530-9342-4927-85BC-469C5EC9F8F4}" presName="parentLeftMargin" presStyleLbl="node1" presStyleIdx="2" presStyleCnt="4"/>
      <dgm:spPr/>
    </dgm:pt>
    <dgm:pt modelId="{6FB37B2B-C78A-4544-9578-2E7E6EDA9B58}" type="pres">
      <dgm:prSet presAssocID="{6F004530-9342-4927-85BC-469C5EC9F8F4}" presName="parentText" presStyleLbl="node1" presStyleIdx="3" presStyleCnt="4">
        <dgm:presLayoutVars>
          <dgm:chMax val="0"/>
          <dgm:bulletEnabled val="1"/>
        </dgm:presLayoutVars>
      </dgm:prSet>
      <dgm:spPr/>
    </dgm:pt>
    <dgm:pt modelId="{A5C348E6-3B7B-4A33-BC70-44FA15DFF341}" type="pres">
      <dgm:prSet presAssocID="{6F004530-9342-4927-85BC-469C5EC9F8F4}" presName="negativeSpace" presStyleCnt="0"/>
      <dgm:spPr/>
    </dgm:pt>
    <dgm:pt modelId="{FEC086A5-7D93-410D-B6AA-C7F5AD0437E8}" type="pres">
      <dgm:prSet presAssocID="{6F004530-9342-4927-85BC-469C5EC9F8F4}" presName="childText" presStyleLbl="conFgAcc1" presStyleIdx="3" presStyleCnt="4">
        <dgm:presLayoutVars>
          <dgm:bulletEnabled val="1"/>
        </dgm:presLayoutVars>
      </dgm:prSet>
      <dgm:spPr/>
    </dgm:pt>
  </dgm:ptLst>
  <dgm:cxnLst>
    <dgm:cxn modelId="{153CEF0E-4698-447D-B64F-0BD43DACF477}" type="presOf" srcId="{598866CF-CC77-43EA-AE7F-BB2992731D30}" destId="{2134BA08-B312-4198-906C-807F63927AE3}" srcOrd="0" destOrd="0" presId="urn:microsoft.com/office/officeart/2005/8/layout/list1"/>
    <dgm:cxn modelId="{92097019-EA49-48EA-9ADF-B35D14169BF1}" type="presOf" srcId="{6AAAFB96-7C16-490D-82BD-D667BDF05FE1}" destId="{FBF92988-F480-4945-A488-96963A84D756}" srcOrd="0" destOrd="0" presId="urn:microsoft.com/office/officeart/2005/8/layout/list1"/>
    <dgm:cxn modelId="{51F3F019-0A13-4895-A99B-2510786B2D1D}" type="presOf" srcId="{B0169558-7008-4B20-A59D-018CCA39513B}" destId="{FEC086A5-7D93-410D-B6AA-C7F5AD0437E8}" srcOrd="0" destOrd="0" presId="urn:microsoft.com/office/officeart/2005/8/layout/list1"/>
    <dgm:cxn modelId="{A7722925-089C-450E-925E-62457DDB5602}" srcId="{1B6B3261-86E7-47C5-BC8A-D4EC89D09A6C}" destId="{9BA8FBDF-C4F0-4064-A14A-8E8828B2A08F}" srcOrd="0" destOrd="0" parTransId="{273952EB-4F58-4A70-912D-C17F62A87C21}" sibTransId="{8A6E2D04-AA84-4452-B2AF-FDDA5DB6AB21}"/>
    <dgm:cxn modelId="{2CFCEF2E-9AEB-4AF9-9805-9B5D312395A5}" srcId="{598866CF-CC77-43EA-AE7F-BB2992731D30}" destId="{1B6B3261-86E7-47C5-BC8A-D4EC89D09A6C}" srcOrd="1" destOrd="0" parTransId="{006DFA73-7242-476B-9BFB-66E5310C670D}" sibTransId="{76852008-0545-4C83-A51A-875689273C9B}"/>
    <dgm:cxn modelId="{F509115C-B188-4824-AF64-1A7AD7B42D95}" srcId="{598866CF-CC77-43EA-AE7F-BB2992731D30}" destId="{6F004530-9342-4927-85BC-469C5EC9F8F4}" srcOrd="3" destOrd="0" parTransId="{C5B16D84-74C7-4897-9871-A94CB20196E4}" sibTransId="{60EF01F1-CE53-457B-B0F1-74D6E5F92DFF}"/>
    <dgm:cxn modelId="{DB7B5B62-5E2F-4C41-A97A-5625F39DFD90}" type="presOf" srcId="{6F004530-9342-4927-85BC-469C5EC9F8F4}" destId="{6FB37B2B-C78A-4544-9578-2E7E6EDA9B58}" srcOrd="1" destOrd="0" presId="urn:microsoft.com/office/officeart/2005/8/layout/list1"/>
    <dgm:cxn modelId="{5182C248-9FEC-404D-A963-525E8E8D94EB}" type="presOf" srcId="{9BA8FBDF-C4F0-4064-A14A-8E8828B2A08F}" destId="{E8FD44DB-4430-4166-AB3A-A8AE0B0CFF87}" srcOrd="0" destOrd="0" presId="urn:microsoft.com/office/officeart/2005/8/layout/list1"/>
    <dgm:cxn modelId="{0A0C2D71-EDAB-4036-9AAF-5D0EFCEBA8E4}" type="presOf" srcId="{6AAAFB96-7C16-490D-82BD-D667BDF05FE1}" destId="{11AFC097-6B97-4989-A328-4CB06CE87C05}" srcOrd="1" destOrd="0" presId="urn:microsoft.com/office/officeart/2005/8/layout/list1"/>
    <dgm:cxn modelId="{DC56FE80-DA5D-495D-800D-0155190CFA85}" type="presOf" srcId="{A350D5F7-3AC2-421F-8D28-5247CEDBEA66}" destId="{FEC086A5-7D93-410D-B6AA-C7F5AD0437E8}" srcOrd="0" destOrd="1" presId="urn:microsoft.com/office/officeart/2005/8/layout/list1"/>
    <dgm:cxn modelId="{57DD95A1-E908-48F4-8849-59006D4B3ADD}" type="presOf" srcId="{1B6B3261-86E7-47C5-BC8A-D4EC89D09A6C}" destId="{83FDD413-89AE-49C4-B9E8-F5C3838575C0}" srcOrd="0" destOrd="0" presId="urn:microsoft.com/office/officeart/2005/8/layout/list1"/>
    <dgm:cxn modelId="{9D5DEAA5-3C8E-4909-A0D1-708DA825B257}" srcId="{6F004530-9342-4927-85BC-469C5EC9F8F4}" destId="{B0169558-7008-4B20-A59D-018CCA39513B}" srcOrd="0" destOrd="0" parTransId="{B53CC0FE-700B-4D1F-9A1B-F858A20CB249}" sibTransId="{068514D4-FDA2-4998-B3B6-EC06B0960F7A}"/>
    <dgm:cxn modelId="{B0994FAD-2BE2-4D29-B94B-94AD36274802}" srcId="{598866CF-CC77-43EA-AE7F-BB2992731D30}" destId="{85FF1E2B-2678-4152-9211-3911A3F5D5E2}" srcOrd="2" destOrd="0" parTransId="{22BA980C-3E39-4403-A2A6-8022576223B8}" sibTransId="{F2C97135-ED2A-4B49-A2B8-A5306AE1ECD5}"/>
    <dgm:cxn modelId="{747311AE-150C-4699-8E40-1C1DEC4D7744}" type="presOf" srcId="{1B6B3261-86E7-47C5-BC8A-D4EC89D09A6C}" destId="{64F5DC5C-2BFD-4993-951F-CDC83E9C2E52}" srcOrd="1" destOrd="0" presId="urn:microsoft.com/office/officeart/2005/8/layout/list1"/>
    <dgm:cxn modelId="{30E9B0B7-53ED-4597-836E-BE7FB89128B2}" srcId="{598866CF-CC77-43EA-AE7F-BB2992731D30}" destId="{6AAAFB96-7C16-490D-82BD-D667BDF05FE1}" srcOrd="0" destOrd="0" parTransId="{4E6092C0-4E30-45C7-905C-26DC78BF854F}" sibTransId="{F17BF48E-A583-42B7-B3E4-DE0DA00843D8}"/>
    <dgm:cxn modelId="{AC7475CB-F151-42EE-9FD1-F3E6C757C3EF}" type="presOf" srcId="{85FF1E2B-2678-4152-9211-3911A3F5D5E2}" destId="{2EDBB7FA-FD08-46EB-B78A-2206F6887C27}" srcOrd="1" destOrd="0" presId="urn:microsoft.com/office/officeart/2005/8/layout/list1"/>
    <dgm:cxn modelId="{16B96CCC-DBB0-4819-8753-B5092D74095E}" srcId="{6AAAFB96-7C16-490D-82BD-D667BDF05FE1}" destId="{517B5449-0FF5-473D-A05C-31DDBB30010C}" srcOrd="0" destOrd="0" parTransId="{87BF6509-C57A-4E60-A1DC-615C4ADE71EB}" sibTransId="{8FC26B2F-A0E6-4247-B9B9-B11328F32DA3}"/>
    <dgm:cxn modelId="{218BE9CF-9224-475B-9249-F0BCEAE2EF9C}" srcId="{85FF1E2B-2678-4152-9211-3911A3F5D5E2}" destId="{DDA5E21D-1B38-4FFC-9B26-7751D37FAEB3}" srcOrd="0" destOrd="0" parTransId="{0CD60438-D729-482D-99BF-1C87F0DF1A02}" sibTransId="{DFA2571F-715D-4DB1-A611-A228EE75ACD4}"/>
    <dgm:cxn modelId="{20B7DCE9-D7D6-4120-824B-78BCED90F31B}" type="presOf" srcId="{DDA5E21D-1B38-4FFC-9B26-7751D37FAEB3}" destId="{C1DF6605-6FD1-41D5-A29E-AE70A3122DB8}" srcOrd="0" destOrd="0" presId="urn:microsoft.com/office/officeart/2005/8/layout/list1"/>
    <dgm:cxn modelId="{7B8BBEF2-B190-4BCF-8040-9345ED17084E}" type="presOf" srcId="{85FF1E2B-2678-4152-9211-3911A3F5D5E2}" destId="{204FFE0C-FEAE-4D27-9DCE-6121B9B010C6}" srcOrd="0" destOrd="0" presId="urn:microsoft.com/office/officeart/2005/8/layout/list1"/>
    <dgm:cxn modelId="{054454F4-FD07-479D-B1B3-D04A5FEE8B9C}" srcId="{6F004530-9342-4927-85BC-469C5EC9F8F4}" destId="{A350D5F7-3AC2-421F-8D28-5247CEDBEA66}" srcOrd="1" destOrd="0" parTransId="{48E2A882-5195-4F03-B21E-0D6C9353523C}" sibTransId="{3E9FB89D-27FF-4604-8FB2-72E261779E2F}"/>
    <dgm:cxn modelId="{92278AF6-D5A3-40BA-9387-5B6281184CE0}" type="presOf" srcId="{517B5449-0FF5-473D-A05C-31DDBB30010C}" destId="{D650902D-285E-4D00-A787-A022C0183380}" srcOrd="0" destOrd="0" presId="urn:microsoft.com/office/officeart/2005/8/layout/list1"/>
    <dgm:cxn modelId="{35F5B1FD-7C50-44AC-90AB-FC019ECBCEEB}" type="presOf" srcId="{6F004530-9342-4927-85BC-469C5EC9F8F4}" destId="{1342D7FA-5238-42D1-85A3-4992C7E525EE}" srcOrd="0" destOrd="0" presId="urn:microsoft.com/office/officeart/2005/8/layout/list1"/>
    <dgm:cxn modelId="{66A2E303-CA57-4207-A81F-0B3FE655EBA0}" type="presParOf" srcId="{2134BA08-B312-4198-906C-807F63927AE3}" destId="{D2ED474F-621C-4329-B81E-0473DA8E0AD3}" srcOrd="0" destOrd="0" presId="urn:microsoft.com/office/officeart/2005/8/layout/list1"/>
    <dgm:cxn modelId="{6518532F-57F6-43D2-B9FC-0E1C5C77D0F1}" type="presParOf" srcId="{D2ED474F-621C-4329-B81E-0473DA8E0AD3}" destId="{FBF92988-F480-4945-A488-96963A84D756}" srcOrd="0" destOrd="0" presId="urn:microsoft.com/office/officeart/2005/8/layout/list1"/>
    <dgm:cxn modelId="{EB16CE59-1FFD-4BD5-9364-76AE704BA4A3}" type="presParOf" srcId="{D2ED474F-621C-4329-B81E-0473DA8E0AD3}" destId="{11AFC097-6B97-4989-A328-4CB06CE87C05}" srcOrd="1" destOrd="0" presId="urn:microsoft.com/office/officeart/2005/8/layout/list1"/>
    <dgm:cxn modelId="{409A9082-4BC3-4036-8AB7-0AD773728F16}" type="presParOf" srcId="{2134BA08-B312-4198-906C-807F63927AE3}" destId="{A50DE1D1-2993-40FA-A1F3-FE8AE11D3893}" srcOrd="1" destOrd="0" presId="urn:microsoft.com/office/officeart/2005/8/layout/list1"/>
    <dgm:cxn modelId="{DA5053B4-C547-460F-851D-8990BD82EC4A}" type="presParOf" srcId="{2134BA08-B312-4198-906C-807F63927AE3}" destId="{D650902D-285E-4D00-A787-A022C0183380}" srcOrd="2" destOrd="0" presId="urn:microsoft.com/office/officeart/2005/8/layout/list1"/>
    <dgm:cxn modelId="{56B5324F-6798-478B-BBD3-CCFBCF23FE57}" type="presParOf" srcId="{2134BA08-B312-4198-906C-807F63927AE3}" destId="{5EC8AACB-105E-47BA-9DB5-7ECC252F61CE}" srcOrd="3" destOrd="0" presId="urn:microsoft.com/office/officeart/2005/8/layout/list1"/>
    <dgm:cxn modelId="{FA830E78-2DB8-4EB4-8A74-25D2CB4E8280}" type="presParOf" srcId="{2134BA08-B312-4198-906C-807F63927AE3}" destId="{E434E648-38D5-4C1A-AAAD-50DAD539D2B8}" srcOrd="4" destOrd="0" presId="urn:microsoft.com/office/officeart/2005/8/layout/list1"/>
    <dgm:cxn modelId="{F05D53D9-7312-4F46-B8F9-3C615E2CE8AD}" type="presParOf" srcId="{E434E648-38D5-4C1A-AAAD-50DAD539D2B8}" destId="{83FDD413-89AE-49C4-B9E8-F5C3838575C0}" srcOrd="0" destOrd="0" presId="urn:microsoft.com/office/officeart/2005/8/layout/list1"/>
    <dgm:cxn modelId="{06373E59-CF5C-4AC9-855A-F4D4DA893E6D}" type="presParOf" srcId="{E434E648-38D5-4C1A-AAAD-50DAD539D2B8}" destId="{64F5DC5C-2BFD-4993-951F-CDC83E9C2E52}" srcOrd="1" destOrd="0" presId="urn:microsoft.com/office/officeart/2005/8/layout/list1"/>
    <dgm:cxn modelId="{07DE7667-527B-4F82-94E6-03F8B74F3FB6}" type="presParOf" srcId="{2134BA08-B312-4198-906C-807F63927AE3}" destId="{3824F5E3-B601-415E-A36F-DE9E6CFDBAFC}" srcOrd="5" destOrd="0" presId="urn:microsoft.com/office/officeart/2005/8/layout/list1"/>
    <dgm:cxn modelId="{3CAFB68E-A6D3-433D-B07C-E337F3CF43B5}" type="presParOf" srcId="{2134BA08-B312-4198-906C-807F63927AE3}" destId="{E8FD44DB-4430-4166-AB3A-A8AE0B0CFF87}" srcOrd="6" destOrd="0" presId="urn:microsoft.com/office/officeart/2005/8/layout/list1"/>
    <dgm:cxn modelId="{D396E2B8-1710-4569-AF1F-BACDA2AD4B86}" type="presParOf" srcId="{2134BA08-B312-4198-906C-807F63927AE3}" destId="{3802D848-4F68-463D-99AF-551CC8D218D3}" srcOrd="7" destOrd="0" presId="urn:microsoft.com/office/officeart/2005/8/layout/list1"/>
    <dgm:cxn modelId="{83BD1A02-808D-44C0-9480-82D8059B6018}" type="presParOf" srcId="{2134BA08-B312-4198-906C-807F63927AE3}" destId="{39C66A8E-9EE8-4695-93DF-8CBBEE353163}" srcOrd="8" destOrd="0" presId="urn:microsoft.com/office/officeart/2005/8/layout/list1"/>
    <dgm:cxn modelId="{81CEDD15-BA5F-4A6F-8481-7C4D9E0FFC38}" type="presParOf" srcId="{39C66A8E-9EE8-4695-93DF-8CBBEE353163}" destId="{204FFE0C-FEAE-4D27-9DCE-6121B9B010C6}" srcOrd="0" destOrd="0" presId="urn:microsoft.com/office/officeart/2005/8/layout/list1"/>
    <dgm:cxn modelId="{DB90A6E3-42A8-479D-A507-E790A1285713}" type="presParOf" srcId="{39C66A8E-9EE8-4695-93DF-8CBBEE353163}" destId="{2EDBB7FA-FD08-46EB-B78A-2206F6887C27}" srcOrd="1" destOrd="0" presId="urn:microsoft.com/office/officeart/2005/8/layout/list1"/>
    <dgm:cxn modelId="{08AB5BD8-70E1-481F-BAD5-018BE22A9C9B}" type="presParOf" srcId="{2134BA08-B312-4198-906C-807F63927AE3}" destId="{EDDAD57E-A753-409C-A308-E5E1DC742F45}" srcOrd="9" destOrd="0" presId="urn:microsoft.com/office/officeart/2005/8/layout/list1"/>
    <dgm:cxn modelId="{BA628666-B645-4E43-92DD-21748DED9362}" type="presParOf" srcId="{2134BA08-B312-4198-906C-807F63927AE3}" destId="{C1DF6605-6FD1-41D5-A29E-AE70A3122DB8}" srcOrd="10" destOrd="0" presId="urn:microsoft.com/office/officeart/2005/8/layout/list1"/>
    <dgm:cxn modelId="{3A21DD99-3A76-4F9A-83AF-005E040D5FBE}" type="presParOf" srcId="{2134BA08-B312-4198-906C-807F63927AE3}" destId="{7D542385-2FFE-4119-9410-33523448F1D4}" srcOrd="11" destOrd="0" presId="urn:microsoft.com/office/officeart/2005/8/layout/list1"/>
    <dgm:cxn modelId="{F3E0636F-F270-4C08-A8A5-C1A4DD8221F3}" type="presParOf" srcId="{2134BA08-B312-4198-906C-807F63927AE3}" destId="{64721F03-49A1-467A-9415-7EA917F87798}" srcOrd="12" destOrd="0" presId="urn:microsoft.com/office/officeart/2005/8/layout/list1"/>
    <dgm:cxn modelId="{20C0A107-2CC4-4FDD-B390-370319A87F24}" type="presParOf" srcId="{64721F03-49A1-467A-9415-7EA917F87798}" destId="{1342D7FA-5238-42D1-85A3-4992C7E525EE}" srcOrd="0" destOrd="0" presId="urn:microsoft.com/office/officeart/2005/8/layout/list1"/>
    <dgm:cxn modelId="{BCD020AB-4054-4957-9B75-0685FE50158B}" type="presParOf" srcId="{64721F03-49A1-467A-9415-7EA917F87798}" destId="{6FB37B2B-C78A-4544-9578-2E7E6EDA9B58}" srcOrd="1" destOrd="0" presId="urn:microsoft.com/office/officeart/2005/8/layout/list1"/>
    <dgm:cxn modelId="{1664B5F6-8FC6-4E60-ACB8-A41FB322F8DB}" type="presParOf" srcId="{2134BA08-B312-4198-906C-807F63927AE3}" destId="{A5C348E6-3B7B-4A33-BC70-44FA15DFF341}" srcOrd="13" destOrd="0" presId="urn:microsoft.com/office/officeart/2005/8/layout/list1"/>
    <dgm:cxn modelId="{F04A29FF-5ABB-444D-9AB4-D93DA68B8B1F}" type="presParOf" srcId="{2134BA08-B312-4198-906C-807F63927AE3}" destId="{FEC086A5-7D93-410D-B6AA-C7F5AD0437E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6E56C-77C5-4594-93E9-E8015D336D8C}"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en-US"/>
        </a:p>
      </dgm:t>
    </dgm:pt>
    <dgm:pt modelId="{6AB3FD22-CD1E-4ED2-9B59-BD244EA541D7}">
      <dgm:prSet phldrT="[Text]" custT="1"/>
      <dgm:spPr/>
      <dgm:t>
        <a:bodyPr/>
        <a:lstStyle/>
        <a:p>
          <a:r>
            <a:rPr lang="en-US" sz="2000" dirty="0"/>
            <a:t>USDA Food Access Research Atlas</a:t>
          </a:r>
        </a:p>
      </dgm:t>
    </dgm:pt>
    <dgm:pt modelId="{AC4090EF-B387-4BEF-AC17-E5A344BF16CC}" type="parTrans" cxnId="{464887A9-8585-424B-B4C9-6F6927B8B5EC}">
      <dgm:prSet/>
      <dgm:spPr/>
      <dgm:t>
        <a:bodyPr/>
        <a:lstStyle/>
        <a:p>
          <a:endParaRPr lang="en-US"/>
        </a:p>
      </dgm:t>
    </dgm:pt>
    <dgm:pt modelId="{665909F1-9005-4A56-8800-7198DA7618D6}" type="sibTrans" cxnId="{464887A9-8585-424B-B4C9-6F6927B8B5EC}">
      <dgm:prSet/>
      <dgm:spPr/>
      <dgm:t>
        <a:bodyPr/>
        <a:lstStyle/>
        <a:p>
          <a:endParaRPr lang="en-US"/>
        </a:p>
      </dgm:t>
    </dgm:pt>
    <dgm:pt modelId="{B389ECFF-1DFB-4B8D-890D-5130E51AC833}" type="pres">
      <dgm:prSet presAssocID="{6346E56C-77C5-4594-93E9-E8015D336D8C}" presName="hierChild1" presStyleCnt="0">
        <dgm:presLayoutVars>
          <dgm:orgChart val="1"/>
          <dgm:chPref val="1"/>
          <dgm:dir/>
          <dgm:animOne val="branch"/>
          <dgm:animLvl val="lvl"/>
          <dgm:resizeHandles/>
        </dgm:presLayoutVars>
      </dgm:prSet>
      <dgm:spPr/>
    </dgm:pt>
    <dgm:pt modelId="{6B0488CD-6310-43F1-B6A4-D2C0040AFACB}" type="pres">
      <dgm:prSet presAssocID="{6AB3FD22-CD1E-4ED2-9B59-BD244EA541D7}" presName="hierRoot1" presStyleCnt="0">
        <dgm:presLayoutVars>
          <dgm:hierBranch val="init"/>
        </dgm:presLayoutVars>
      </dgm:prSet>
      <dgm:spPr/>
    </dgm:pt>
    <dgm:pt modelId="{F54C7C04-4361-49B7-AAFD-C8185B8E0496}" type="pres">
      <dgm:prSet presAssocID="{6AB3FD22-CD1E-4ED2-9B59-BD244EA541D7}" presName="rootComposite1" presStyleCnt="0"/>
      <dgm:spPr/>
    </dgm:pt>
    <dgm:pt modelId="{86EDA5B4-0BFE-4F41-AD36-7292048E172E}" type="pres">
      <dgm:prSet presAssocID="{6AB3FD22-CD1E-4ED2-9B59-BD244EA541D7}" presName="rootText1" presStyleLbl="node0" presStyleIdx="0" presStyleCnt="1" custScaleY="61969" custLinFactNeighborX="-12" custLinFactNeighborY="-5756">
        <dgm:presLayoutVars>
          <dgm:chPref val="3"/>
        </dgm:presLayoutVars>
      </dgm:prSet>
      <dgm:spPr/>
    </dgm:pt>
    <dgm:pt modelId="{DC6F667D-B764-48AD-8B78-717DBBC29924}" type="pres">
      <dgm:prSet presAssocID="{6AB3FD22-CD1E-4ED2-9B59-BD244EA541D7}" presName="rootConnector1" presStyleLbl="node1" presStyleIdx="0" presStyleCnt="0"/>
      <dgm:spPr/>
    </dgm:pt>
    <dgm:pt modelId="{AAF99487-0430-4AE9-B2B1-208F580EB943}" type="pres">
      <dgm:prSet presAssocID="{6AB3FD22-CD1E-4ED2-9B59-BD244EA541D7}" presName="hierChild2" presStyleCnt="0"/>
      <dgm:spPr/>
    </dgm:pt>
    <dgm:pt modelId="{B6A3E8BD-BE23-4CB7-9C14-B23DAC7D2C6F}" type="pres">
      <dgm:prSet presAssocID="{6AB3FD22-CD1E-4ED2-9B59-BD244EA541D7}" presName="hierChild3" presStyleCnt="0"/>
      <dgm:spPr/>
    </dgm:pt>
  </dgm:ptLst>
  <dgm:cxnLst>
    <dgm:cxn modelId="{6D81AC0C-0E76-40D9-838C-A00BEFE8F470}" type="presOf" srcId="{6AB3FD22-CD1E-4ED2-9B59-BD244EA541D7}" destId="{DC6F667D-B764-48AD-8B78-717DBBC29924}" srcOrd="1" destOrd="0" presId="urn:microsoft.com/office/officeart/2005/8/layout/orgChart1"/>
    <dgm:cxn modelId="{464887A9-8585-424B-B4C9-6F6927B8B5EC}" srcId="{6346E56C-77C5-4594-93E9-E8015D336D8C}" destId="{6AB3FD22-CD1E-4ED2-9B59-BD244EA541D7}" srcOrd="0" destOrd="0" parTransId="{AC4090EF-B387-4BEF-AC17-E5A344BF16CC}" sibTransId="{665909F1-9005-4A56-8800-7198DA7618D6}"/>
    <dgm:cxn modelId="{148445B4-D195-429E-AFCA-7DF3D282AA7D}" type="presOf" srcId="{6346E56C-77C5-4594-93E9-E8015D336D8C}" destId="{B389ECFF-1DFB-4B8D-890D-5130E51AC833}" srcOrd="0" destOrd="0" presId="urn:microsoft.com/office/officeart/2005/8/layout/orgChart1"/>
    <dgm:cxn modelId="{188652C9-5FCA-40A7-9D92-4E4ABD4E77AA}" type="presOf" srcId="{6AB3FD22-CD1E-4ED2-9B59-BD244EA541D7}" destId="{86EDA5B4-0BFE-4F41-AD36-7292048E172E}" srcOrd="0" destOrd="0" presId="urn:microsoft.com/office/officeart/2005/8/layout/orgChart1"/>
    <dgm:cxn modelId="{BBAE91E7-1FCD-46A9-B7E7-2077FE22904A}" type="presParOf" srcId="{B389ECFF-1DFB-4B8D-890D-5130E51AC833}" destId="{6B0488CD-6310-43F1-B6A4-D2C0040AFACB}" srcOrd="0" destOrd="0" presId="urn:microsoft.com/office/officeart/2005/8/layout/orgChart1"/>
    <dgm:cxn modelId="{FA5A2EFA-B00F-47EF-9E92-D9FD71AF77AE}" type="presParOf" srcId="{6B0488CD-6310-43F1-B6A4-D2C0040AFACB}" destId="{F54C7C04-4361-49B7-AAFD-C8185B8E0496}" srcOrd="0" destOrd="0" presId="urn:microsoft.com/office/officeart/2005/8/layout/orgChart1"/>
    <dgm:cxn modelId="{3C5D71E1-404F-479C-B65D-F31D11D5DD06}" type="presParOf" srcId="{F54C7C04-4361-49B7-AAFD-C8185B8E0496}" destId="{86EDA5B4-0BFE-4F41-AD36-7292048E172E}" srcOrd="0" destOrd="0" presId="urn:microsoft.com/office/officeart/2005/8/layout/orgChart1"/>
    <dgm:cxn modelId="{D42F9002-1447-43A5-A462-E17BBF50A347}" type="presParOf" srcId="{F54C7C04-4361-49B7-AAFD-C8185B8E0496}" destId="{DC6F667D-B764-48AD-8B78-717DBBC29924}" srcOrd="1" destOrd="0" presId="urn:microsoft.com/office/officeart/2005/8/layout/orgChart1"/>
    <dgm:cxn modelId="{EC889E2F-8A5C-4EFA-B124-A26BCE2EDDFE}" type="presParOf" srcId="{6B0488CD-6310-43F1-B6A4-D2C0040AFACB}" destId="{AAF99487-0430-4AE9-B2B1-208F580EB943}" srcOrd="1" destOrd="0" presId="urn:microsoft.com/office/officeart/2005/8/layout/orgChart1"/>
    <dgm:cxn modelId="{223093FE-EA56-43F6-8568-6AF4D2A5CD90}" type="presParOf" srcId="{6B0488CD-6310-43F1-B6A4-D2C0040AFACB}" destId="{B6A3E8BD-BE23-4CB7-9C14-B23DAC7D2C6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2D50E9-8DE0-4B5E-B0EC-E99373C00022}"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en-US"/>
        </a:p>
      </dgm:t>
    </dgm:pt>
    <dgm:pt modelId="{09B236D1-EFFF-4D60-A6AC-4ED528F5C305}">
      <dgm:prSet phldrT="[Text]" custT="1"/>
      <dgm:spPr/>
      <dgm:t>
        <a:bodyPr/>
        <a:lstStyle/>
        <a:p>
          <a:r>
            <a:rPr lang="en-US" sz="2000" dirty="0"/>
            <a:t>California Cancer Registry </a:t>
          </a:r>
        </a:p>
        <a:p>
          <a:r>
            <a:rPr lang="en-US" sz="2000" dirty="0"/>
            <a:t>(CCR)                                      </a:t>
          </a:r>
        </a:p>
        <a:p>
          <a:r>
            <a:rPr lang="en-US" sz="2000" dirty="0"/>
            <a:t>2013-2019</a:t>
          </a:r>
        </a:p>
      </dgm:t>
    </dgm:pt>
    <dgm:pt modelId="{93671093-324D-45DE-B887-865A83741F55}" type="parTrans" cxnId="{5CAA4625-624B-446B-BA37-C6C64CEF8788}">
      <dgm:prSet/>
      <dgm:spPr/>
      <dgm:t>
        <a:bodyPr/>
        <a:lstStyle/>
        <a:p>
          <a:endParaRPr lang="en-US"/>
        </a:p>
      </dgm:t>
    </dgm:pt>
    <dgm:pt modelId="{883CEEAB-2C53-4E81-B0B1-80B573AA4056}" type="sibTrans" cxnId="{5CAA4625-624B-446B-BA37-C6C64CEF8788}">
      <dgm:prSet/>
      <dgm:spPr/>
      <dgm:t>
        <a:bodyPr/>
        <a:lstStyle/>
        <a:p>
          <a:endParaRPr lang="en-US"/>
        </a:p>
      </dgm:t>
    </dgm:pt>
    <dgm:pt modelId="{8176AA65-A687-42B9-B168-8B20555194B1}" type="pres">
      <dgm:prSet presAssocID="{052D50E9-8DE0-4B5E-B0EC-E99373C00022}" presName="hierChild1" presStyleCnt="0">
        <dgm:presLayoutVars>
          <dgm:orgChart val="1"/>
          <dgm:chPref val="1"/>
          <dgm:dir/>
          <dgm:animOne val="branch"/>
          <dgm:animLvl val="lvl"/>
          <dgm:resizeHandles/>
        </dgm:presLayoutVars>
      </dgm:prSet>
      <dgm:spPr/>
    </dgm:pt>
    <dgm:pt modelId="{107D33CC-F33D-48C2-A4A7-7A28CCBCB219}" type="pres">
      <dgm:prSet presAssocID="{09B236D1-EFFF-4D60-A6AC-4ED528F5C305}" presName="hierRoot1" presStyleCnt="0">
        <dgm:presLayoutVars>
          <dgm:hierBranch val="init"/>
        </dgm:presLayoutVars>
      </dgm:prSet>
      <dgm:spPr/>
    </dgm:pt>
    <dgm:pt modelId="{8FCF8295-0787-4931-BF62-656826E46E64}" type="pres">
      <dgm:prSet presAssocID="{09B236D1-EFFF-4D60-A6AC-4ED528F5C305}" presName="rootComposite1" presStyleCnt="0"/>
      <dgm:spPr/>
    </dgm:pt>
    <dgm:pt modelId="{AE66D974-18BD-44C0-B877-8CFCB154C885}" type="pres">
      <dgm:prSet presAssocID="{09B236D1-EFFF-4D60-A6AC-4ED528F5C305}" presName="rootText1" presStyleLbl="node0" presStyleIdx="0" presStyleCnt="1" custScaleX="211268" custScaleY="169108">
        <dgm:presLayoutVars>
          <dgm:chPref val="3"/>
        </dgm:presLayoutVars>
      </dgm:prSet>
      <dgm:spPr/>
    </dgm:pt>
    <dgm:pt modelId="{1D19BFF7-30AB-4778-A108-255FC5265E33}" type="pres">
      <dgm:prSet presAssocID="{09B236D1-EFFF-4D60-A6AC-4ED528F5C305}" presName="rootConnector1" presStyleLbl="node1" presStyleIdx="0" presStyleCnt="0"/>
      <dgm:spPr/>
    </dgm:pt>
    <dgm:pt modelId="{6762F870-851F-4185-9C85-C7EA8A677BB4}" type="pres">
      <dgm:prSet presAssocID="{09B236D1-EFFF-4D60-A6AC-4ED528F5C305}" presName="hierChild2" presStyleCnt="0"/>
      <dgm:spPr/>
    </dgm:pt>
    <dgm:pt modelId="{E7D1E8D3-8C36-4992-8B10-F9CD48EF4CCA}" type="pres">
      <dgm:prSet presAssocID="{09B236D1-EFFF-4D60-A6AC-4ED528F5C305}" presName="hierChild3" presStyleCnt="0"/>
      <dgm:spPr/>
    </dgm:pt>
  </dgm:ptLst>
  <dgm:cxnLst>
    <dgm:cxn modelId="{CD52C222-6191-4DBA-8B69-EBABF6F6A3DD}" type="presOf" srcId="{09B236D1-EFFF-4D60-A6AC-4ED528F5C305}" destId="{AE66D974-18BD-44C0-B877-8CFCB154C885}" srcOrd="0" destOrd="0" presId="urn:microsoft.com/office/officeart/2005/8/layout/orgChart1"/>
    <dgm:cxn modelId="{5CAA4625-624B-446B-BA37-C6C64CEF8788}" srcId="{052D50E9-8DE0-4B5E-B0EC-E99373C00022}" destId="{09B236D1-EFFF-4D60-A6AC-4ED528F5C305}" srcOrd="0" destOrd="0" parTransId="{93671093-324D-45DE-B887-865A83741F55}" sibTransId="{883CEEAB-2C53-4E81-B0B1-80B573AA4056}"/>
    <dgm:cxn modelId="{B2A4F184-4C01-4CA8-8AA8-272D3A709E74}" type="presOf" srcId="{09B236D1-EFFF-4D60-A6AC-4ED528F5C305}" destId="{1D19BFF7-30AB-4778-A108-255FC5265E33}" srcOrd="1" destOrd="0" presId="urn:microsoft.com/office/officeart/2005/8/layout/orgChart1"/>
    <dgm:cxn modelId="{637655F3-F95D-4FD5-A0FA-EFCB65D7A871}" type="presOf" srcId="{052D50E9-8DE0-4B5E-B0EC-E99373C00022}" destId="{8176AA65-A687-42B9-B168-8B20555194B1}" srcOrd="0" destOrd="0" presId="urn:microsoft.com/office/officeart/2005/8/layout/orgChart1"/>
    <dgm:cxn modelId="{7E3E9388-D57E-4A7F-9D4E-6A1AFC30D357}" type="presParOf" srcId="{8176AA65-A687-42B9-B168-8B20555194B1}" destId="{107D33CC-F33D-48C2-A4A7-7A28CCBCB219}" srcOrd="0" destOrd="0" presId="urn:microsoft.com/office/officeart/2005/8/layout/orgChart1"/>
    <dgm:cxn modelId="{9FA8C0EC-AF89-4DFA-ACA7-A79904CCBF35}" type="presParOf" srcId="{107D33CC-F33D-48C2-A4A7-7A28CCBCB219}" destId="{8FCF8295-0787-4931-BF62-656826E46E64}" srcOrd="0" destOrd="0" presId="urn:microsoft.com/office/officeart/2005/8/layout/orgChart1"/>
    <dgm:cxn modelId="{31FA8331-5C9F-484C-988E-1FD5A97F8B9B}" type="presParOf" srcId="{8FCF8295-0787-4931-BF62-656826E46E64}" destId="{AE66D974-18BD-44C0-B877-8CFCB154C885}" srcOrd="0" destOrd="0" presId="urn:microsoft.com/office/officeart/2005/8/layout/orgChart1"/>
    <dgm:cxn modelId="{A615BD30-6A2B-43DA-A067-95F7080C8DE3}" type="presParOf" srcId="{8FCF8295-0787-4931-BF62-656826E46E64}" destId="{1D19BFF7-30AB-4778-A108-255FC5265E33}" srcOrd="1" destOrd="0" presId="urn:microsoft.com/office/officeart/2005/8/layout/orgChart1"/>
    <dgm:cxn modelId="{EEE9B1B8-05B5-4B75-A78E-FE16DCCB9496}" type="presParOf" srcId="{107D33CC-F33D-48C2-A4A7-7A28CCBCB219}" destId="{6762F870-851F-4185-9C85-C7EA8A677BB4}" srcOrd="1" destOrd="0" presId="urn:microsoft.com/office/officeart/2005/8/layout/orgChart1"/>
    <dgm:cxn modelId="{655CC52C-67C9-44A3-848D-4DF2BC088BFA}" type="presParOf" srcId="{107D33CC-F33D-48C2-A4A7-7A28CCBCB219}" destId="{E7D1E8D3-8C36-4992-8B10-F9CD48EF4CCA}"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C3A1B0-2942-4629-989A-FA15B42BE12F}" type="doc">
      <dgm:prSet loTypeId="urn:microsoft.com/office/officeart/2005/8/layout/orgChart1" loCatId="hierarchy" qsTypeId="urn:microsoft.com/office/officeart/2005/8/quickstyle/simple2" qsCatId="simple" csTypeId="urn:microsoft.com/office/officeart/2005/8/colors/colorful1" csCatId="colorful" phldr="1"/>
      <dgm:spPr/>
      <dgm:t>
        <a:bodyPr/>
        <a:lstStyle/>
        <a:p>
          <a:endParaRPr lang="en-US"/>
        </a:p>
      </dgm:t>
    </dgm:pt>
    <dgm:pt modelId="{B64208A1-9F38-45E6-8F2A-21BBA0425B32}">
      <dgm:prSet phldrT="[Text]" custT="1"/>
      <dgm:spPr/>
      <dgm:t>
        <a:bodyPr/>
        <a:lstStyle/>
        <a:p>
          <a:r>
            <a:rPr lang="en-US" sz="2000" dirty="0">
              <a:latin typeface="Calibri" panose="020F0502020204030204"/>
            </a:rPr>
            <a:t>Office of Statewide Health Planning and Development</a:t>
          </a:r>
        </a:p>
        <a:p>
          <a:r>
            <a:rPr lang="en-US" sz="2000" dirty="0">
              <a:latin typeface="Calibri" panose="020F0502020204030204"/>
            </a:rPr>
            <a:t>(OSHPD)</a:t>
          </a:r>
          <a:endParaRPr lang="en-US" sz="1800" dirty="0"/>
        </a:p>
      </dgm:t>
    </dgm:pt>
    <dgm:pt modelId="{45056E8A-A4FE-449F-826A-FCE613E5859B}" type="parTrans" cxnId="{EBEECB40-C355-499D-819E-25598A8AFFF5}">
      <dgm:prSet/>
      <dgm:spPr/>
      <dgm:t>
        <a:bodyPr/>
        <a:lstStyle/>
        <a:p>
          <a:endParaRPr lang="en-US"/>
        </a:p>
      </dgm:t>
    </dgm:pt>
    <dgm:pt modelId="{D66E4F18-B927-47B3-93CE-93DE180B5F3E}" type="sibTrans" cxnId="{EBEECB40-C355-499D-819E-25598A8AFFF5}">
      <dgm:prSet/>
      <dgm:spPr/>
      <dgm:t>
        <a:bodyPr/>
        <a:lstStyle/>
        <a:p>
          <a:endParaRPr lang="en-US"/>
        </a:p>
      </dgm:t>
    </dgm:pt>
    <dgm:pt modelId="{41219341-2EE3-4E12-B3BD-B649F1C8848D}" type="pres">
      <dgm:prSet presAssocID="{3DC3A1B0-2942-4629-989A-FA15B42BE12F}" presName="hierChild1" presStyleCnt="0">
        <dgm:presLayoutVars>
          <dgm:orgChart val="1"/>
          <dgm:chPref val="1"/>
          <dgm:dir val="rev"/>
          <dgm:animOne val="branch"/>
          <dgm:animLvl val="lvl"/>
          <dgm:resizeHandles/>
        </dgm:presLayoutVars>
      </dgm:prSet>
      <dgm:spPr/>
    </dgm:pt>
    <dgm:pt modelId="{3BA761FA-A6F1-4C62-94C2-2F79ACD72F6E}" type="pres">
      <dgm:prSet presAssocID="{B64208A1-9F38-45E6-8F2A-21BBA0425B32}" presName="hierRoot1" presStyleCnt="0">
        <dgm:presLayoutVars>
          <dgm:hierBranch/>
        </dgm:presLayoutVars>
      </dgm:prSet>
      <dgm:spPr/>
    </dgm:pt>
    <dgm:pt modelId="{E184CB27-43CE-46AD-999B-E69DD61BC93F}" type="pres">
      <dgm:prSet presAssocID="{B64208A1-9F38-45E6-8F2A-21BBA0425B32}" presName="rootComposite1" presStyleCnt="0"/>
      <dgm:spPr/>
    </dgm:pt>
    <dgm:pt modelId="{78F3CFD7-6AC3-43C9-8979-8417B8406B87}" type="pres">
      <dgm:prSet presAssocID="{B64208A1-9F38-45E6-8F2A-21BBA0425B32}" presName="rootText1" presStyleLbl="node0" presStyleIdx="0" presStyleCnt="1" custScaleX="120758" custScaleY="95152" custLinFactY="-56508" custLinFactNeighborX="-1901" custLinFactNeighborY="-100000">
        <dgm:presLayoutVars>
          <dgm:chPref val="3"/>
        </dgm:presLayoutVars>
      </dgm:prSet>
      <dgm:spPr/>
    </dgm:pt>
    <dgm:pt modelId="{6D6C5B9D-8728-48AD-B72A-E279333CA864}" type="pres">
      <dgm:prSet presAssocID="{B64208A1-9F38-45E6-8F2A-21BBA0425B32}" presName="rootConnector1" presStyleLbl="node1" presStyleIdx="0" presStyleCnt="0"/>
      <dgm:spPr/>
    </dgm:pt>
    <dgm:pt modelId="{DE6D2A9C-9DD5-459A-B02D-8D60FB07B476}" type="pres">
      <dgm:prSet presAssocID="{B64208A1-9F38-45E6-8F2A-21BBA0425B32}" presName="hierChild2" presStyleCnt="0"/>
      <dgm:spPr/>
    </dgm:pt>
    <dgm:pt modelId="{61C953F6-6E2C-48FC-BC5A-B886F2477251}" type="pres">
      <dgm:prSet presAssocID="{B64208A1-9F38-45E6-8F2A-21BBA0425B32}" presName="hierChild3" presStyleCnt="0"/>
      <dgm:spPr/>
    </dgm:pt>
  </dgm:ptLst>
  <dgm:cxnLst>
    <dgm:cxn modelId="{EBEECB40-C355-499D-819E-25598A8AFFF5}" srcId="{3DC3A1B0-2942-4629-989A-FA15B42BE12F}" destId="{B64208A1-9F38-45E6-8F2A-21BBA0425B32}" srcOrd="0" destOrd="0" parTransId="{45056E8A-A4FE-449F-826A-FCE613E5859B}" sibTransId="{D66E4F18-B927-47B3-93CE-93DE180B5F3E}"/>
    <dgm:cxn modelId="{A36EB962-5198-402E-B7E2-5D1A2960411A}" type="presOf" srcId="{B64208A1-9F38-45E6-8F2A-21BBA0425B32}" destId="{78F3CFD7-6AC3-43C9-8979-8417B8406B87}" srcOrd="0" destOrd="0" presId="urn:microsoft.com/office/officeart/2005/8/layout/orgChart1"/>
    <dgm:cxn modelId="{91E10E54-EE88-4D0C-B304-A81BFCDDF21A}" type="presOf" srcId="{3DC3A1B0-2942-4629-989A-FA15B42BE12F}" destId="{41219341-2EE3-4E12-B3BD-B649F1C8848D}" srcOrd="0" destOrd="0" presId="urn:microsoft.com/office/officeart/2005/8/layout/orgChart1"/>
    <dgm:cxn modelId="{EEE71A7A-4484-413C-86EE-A3754A6E50DB}" type="presOf" srcId="{B64208A1-9F38-45E6-8F2A-21BBA0425B32}" destId="{6D6C5B9D-8728-48AD-B72A-E279333CA864}" srcOrd="1" destOrd="0" presId="urn:microsoft.com/office/officeart/2005/8/layout/orgChart1"/>
    <dgm:cxn modelId="{A3564558-BD61-467F-9DE4-AED863D4A0F1}" type="presParOf" srcId="{41219341-2EE3-4E12-B3BD-B649F1C8848D}" destId="{3BA761FA-A6F1-4C62-94C2-2F79ACD72F6E}" srcOrd="0" destOrd="0" presId="urn:microsoft.com/office/officeart/2005/8/layout/orgChart1"/>
    <dgm:cxn modelId="{22859C8B-DD52-431D-ABC7-5F6E05258F18}" type="presParOf" srcId="{3BA761FA-A6F1-4C62-94C2-2F79ACD72F6E}" destId="{E184CB27-43CE-46AD-999B-E69DD61BC93F}" srcOrd="0" destOrd="0" presId="urn:microsoft.com/office/officeart/2005/8/layout/orgChart1"/>
    <dgm:cxn modelId="{CE535DE1-3BF2-4A7D-9731-3F586000FB30}" type="presParOf" srcId="{E184CB27-43CE-46AD-999B-E69DD61BC93F}" destId="{78F3CFD7-6AC3-43C9-8979-8417B8406B87}" srcOrd="0" destOrd="0" presId="urn:microsoft.com/office/officeart/2005/8/layout/orgChart1"/>
    <dgm:cxn modelId="{626C38BE-4D22-4A1C-955D-40265ECC1FD6}" type="presParOf" srcId="{E184CB27-43CE-46AD-999B-E69DD61BC93F}" destId="{6D6C5B9D-8728-48AD-B72A-E279333CA864}" srcOrd="1" destOrd="0" presId="urn:microsoft.com/office/officeart/2005/8/layout/orgChart1"/>
    <dgm:cxn modelId="{F5F95D77-A7D7-4FDF-95D1-D90AC15BE921}" type="presParOf" srcId="{3BA761FA-A6F1-4C62-94C2-2F79ACD72F6E}" destId="{DE6D2A9C-9DD5-459A-B02D-8D60FB07B476}" srcOrd="1" destOrd="0" presId="urn:microsoft.com/office/officeart/2005/8/layout/orgChart1"/>
    <dgm:cxn modelId="{BE3AFEE1-10E9-49D0-A226-88A68A4DBAFB}" type="presParOf" srcId="{3BA761FA-A6F1-4C62-94C2-2F79ACD72F6E}" destId="{61C953F6-6E2C-48FC-BC5A-B886F2477251}"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09DD34-232E-4566-A528-562315050E7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B3212B2-9108-43FF-B229-13852E2A46AE}">
      <dgm:prSet/>
      <dgm:spPr/>
      <dgm:t>
        <a:bodyPr/>
        <a:lstStyle/>
        <a:p>
          <a:pPr algn="ctr"/>
          <a:r>
            <a:rPr lang="en-US" dirty="0"/>
            <a:t>Food deserts are associated with decreased survival in patients with gynecologic cancers</a:t>
          </a:r>
        </a:p>
      </dgm:t>
    </dgm:pt>
    <dgm:pt modelId="{5A4B21B7-E45D-4740-947E-2392614DDE62}" type="parTrans" cxnId="{13313F9C-5F32-4EBD-9E20-C75DC22427F9}">
      <dgm:prSet/>
      <dgm:spPr/>
      <dgm:t>
        <a:bodyPr/>
        <a:lstStyle/>
        <a:p>
          <a:endParaRPr lang="en-US"/>
        </a:p>
      </dgm:t>
    </dgm:pt>
    <dgm:pt modelId="{46842D25-A354-4954-BF54-C15C394EE819}" type="sibTrans" cxnId="{13313F9C-5F32-4EBD-9E20-C75DC22427F9}">
      <dgm:prSet/>
      <dgm:spPr/>
      <dgm:t>
        <a:bodyPr/>
        <a:lstStyle/>
        <a:p>
          <a:endParaRPr lang="en-US"/>
        </a:p>
      </dgm:t>
    </dgm:pt>
    <dgm:pt modelId="{B569B786-8F52-40D8-8193-7F76C5011B75}">
      <dgm:prSet/>
      <dgm:spPr/>
      <dgm:t>
        <a:bodyPr/>
        <a:lstStyle/>
        <a:p>
          <a:pPr algn="ctr"/>
          <a:r>
            <a:rPr lang="en-US" dirty="0"/>
            <a:t>Future studies are needed to know why this association is observed </a:t>
          </a:r>
        </a:p>
      </dgm:t>
    </dgm:pt>
    <dgm:pt modelId="{842B34E1-D622-465B-9219-DFB09D9A90E8}" type="parTrans" cxnId="{314238E5-542E-4D33-8963-850D4FFC03E2}">
      <dgm:prSet/>
      <dgm:spPr/>
      <dgm:t>
        <a:bodyPr/>
        <a:lstStyle/>
        <a:p>
          <a:endParaRPr lang="en-US"/>
        </a:p>
      </dgm:t>
    </dgm:pt>
    <dgm:pt modelId="{5BDF574A-AB6E-4C59-8C94-A5B1D2DF4AAA}" type="sibTrans" cxnId="{314238E5-542E-4D33-8963-850D4FFC03E2}">
      <dgm:prSet/>
      <dgm:spPr/>
      <dgm:t>
        <a:bodyPr/>
        <a:lstStyle/>
        <a:p>
          <a:endParaRPr lang="en-US"/>
        </a:p>
      </dgm:t>
    </dgm:pt>
    <dgm:pt modelId="{E5928286-1B18-4BC4-AAA7-6F889C46A244}" type="pres">
      <dgm:prSet presAssocID="{7709DD34-232E-4566-A528-562315050E77}" presName="vert0" presStyleCnt="0">
        <dgm:presLayoutVars>
          <dgm:dir/>
          <dgm:animOne val="branch"/>
          <dgm:animLvl val="lvl"/>
        </dgm:presLayoutVars>
      </dgm:prSet>
      <dgm:spPr/>
    </dgm:pt>
    <dgm:pt modelId="{4735420F-D1C3-495B-B4A3-E7635D49EF99}" type="pres">
      <dgm:prSet presAssocID="{AB3212B2-9108-43FF-B229-13852E2A46AE}" presName="thickLine" presStyleLbl="alignNode1" presStyleIdx="0" presStyleCnt="2"/>
      <dgm:spPr/>
    </dgm:pt>
    <dgm:pt modelId="{E1C1E65E-2B7D-4623-88CE-0FB01558BD2B}" type="pres">
      <dgm:prSet presAssocID="{AB3212B2-9108-43FF-B229-13852E2A46AE}" presName="horz1" presStyleCnt="0"/>
      <dgm:spPr/>
    </dgm:pt>
    <dgm:pt modelId="{2E1B31C2-8E32-425D-A783-BDD401CD48CA}" type="pres">
      <dgm:prSet presAssocID="{AB3212B2-9108-43FF-B229-13852E2A46AE}" presName="tx1" presStyleLbl="revTx" presStyleIdx="0" presStyleCnt="2"/>
      <dgm:spPr/>
    </dgm:pt>
    <dgm:pt modelId="{82939816-866A-4B4C-BDB9-EDF92F658376}" type="pres">
      <dgm:prSet presAssocID="{AB3212B2-9108-43FF-B229-13852E2A46AE}" presName="vert1" presStyleCnt="0"/>
      <dgm:spPr/>
    </dgm:pt>
    <dgm:pt modelId="{E7EFBFEF-B8DC-41FD-A86B-7B77F6C9AF20}" type="pres">
      <dgm:prSet presAssocID="{B569B786-8F52-40D8-8193-7F76C5011B75}" presName="thickLine" presStyleLbl="alignNode1" presStyleIdx="1" presStyleCnt="2"/>
      <dgm:spPr/>
    </dgm:pt>
    <dgm:pt modelId="{B82040F4-B9BF-4183-950E-C98EA85AD9B1}" type="pres">
      <dgm:prSet presAssocID="{B569B786-8F52-40D8-8193-7F76C5011B75}" presName="horz1" presStyleCnt="0"/>
      <dgm:spPr/>
    </dgm:pt>
    <dgm:pt modelId="{A1087F50-7544-4CAB-8E57-AEABD6458C8B}" type="pres">
      <dgm:prSet presAssocID="{B569B786-8F52-40D8-8193-7F76C5011B75}" presName="tx1" presStyleLbl="revTx" presStyleIdx="1" presStyleCnt="2"/>
      <dgm:spPr/>
    </dgm:pt>
    <dgm:pt modelId="{A153066C-D96A-4892-B9BB-CEAA52D1FFAF}" type="pres">
      <dgm:prSet presAssocID="{B569B786-8F52-40D8-8193-7F76C5011B75}" presName="vert1" presStyleCnt="0"/>
      <dgm:spPr/>
    </dgm:pt>
  </dgm:ptLst>
  <dgm:cxnLst>
    <dgm:cxn modelId="{9CCD6718-1913-4228-9EC7-D2C0D6C3D396}" type="presOf" srcId="{7709DD34-232E-4566-A528-562315050E77}" destId="{E5928286-1B18-4BC4-AAA7-6F889C46A244}" srcOrd="0" destOrd="0" presId="urn:microsoft.com/office/officeart/2008/layout/LinedList"/>
    <dgm:cxn modelId="{6FE89E21-5AEE-46DF-BFF6-9E60305E9F6C}" type="presOf" srcId="{B569B786-8F52-40D8-8193-7F76C5011B75}" destId="{A1087F50-7544-4CAB-8E57-AEABD6458C8B}" srcOrd="0" destOrd="0" presId="urn:microsoft.com/office/officeart/2008/layout/LinedList"/>
    <dgm:cxn modelId="{C1C14270-D438-49B0-AE0B-F1D479539DD5}" type="presOf" srcId="{AB3212B2-9108-43FF-B229-13852E2A46AE}" destId="{2E1B31C2-8E32-425D-A783-BDD401CD48CA}" srcOrd="0" destOrd="0" presId="urn:microsoft.com/office/officeart/2008/layout/LinedList"/>
    <dgm:cxn modelId="{13313F9C-5F32-4EBD-9E20-C75DC22427F9}" srcId="{7709DD34-232E-4566-A528-562315050E77}" destId="{AB3212B2-9108-43FF-B229-13852E2A46AE}" srcOrd="0" destOrd="0" parTransId="{5A4B21B7-E45D-4740-947E-2392614DDE62}" sibTransId="{46842D25-A354-4954-BF54-C15C394EE819}"/>
    <dgm:cxn modelId="{314238E5-542E-4D33-8963-850D4FFC03E2}" srcId="{7709DD34-232E-4566-A528-562315050E77}" destId="{B569B786-8F52-40D8-8193-7F76C5011B75}" srcOrd="1" destOrd="0" parTransId="{842B34E1-D622-465B-9219-DFB09D9A90E8}" sibTransId="{5BDF574A-AB6E-4C59-8C94-A5B1D2DF4AAA}"/>
    <dgm:cxn modelId="{8E616234-FFFD-450D-A741-737353CEC682}" type="presParOf" srcId="{E5928286-1B18-4BC4-AAA7-6F889C46A244}" destId="{4735420F-D1C3-495B-B4A3-E7635D49EF99}" srcOrd="0" destOrd="0" presId="urn:microsoft.com/office/officeart/2008/layout/LinedList"/>
    <dgm:cxn modelId="{FD9195E7-410B-49FC-8015-F596BDA5863F}" type="presParOf" srcId="{E5928286-1B18-4BC4-AAA7-6F889C46A244}" destId="{E1C1E65E-2B7D-4623-88CE-0FB01558BD2B}" srcOrd="1" destOrd="0" presId="urn:microsoft.com/office/officeart/2008/layout/LinedList"/>
    <dgm:cxn modelId="{6D0051A8-22DD-4BB7-838B-BFF679151311}" type="presParOf" srcId="{E1C1E65E-2B7D-4623-88CE-0FB01558BD2B}" destId="{2E1B31C2-8E32-425D-A783-BDD401CD48CA}" srcOrd="0" destOrd="0" presId="urn:microsoft.com/office/officeart/2008/layout/LinedList"/>
    <dgm:cxn modelId="{0262946B-5B4B-4109-AD1E-9E791E821541}" type="presParOf" srcId="{E1C1E65E-2B7D-4623-88CE-0FB01558BD2B}" destId="{82939816-866A-4B4C-BDB9-EDF92F658376}" srcOrd="1" destOrd="0" presId="urn:microsoft.com/office/officeart/2008/layout/LinedList"/>
    <dgm:cxn modelId="{CF3CB6A9-16FD-4C40-B514-8044B069030B}" type="presParOf" srcId="{E5928286-1B18-4BC4-AAA7-6F889C46A244}" destId="{E7EFBFEF-B8DC-41FD-A86B-7B77F6C9AF20}" srcOrd="2" destOrd="0" presId="urn:microsoft.com/office/officeart/2008/layout/LinedList"/>
    <dgm:cxn modelId="{7C59A120-F944-432B-BB2F-624C15FAFC15}" type="presParOf" srcId="{E5928286-1B18-4BC4-AAA7-6F889C46A244}" destId="{B82040F4-B9BF-4183-950E-C98EA85AD9B1}" srcOrd="3" destOrd="0" presId="urn:microsoft.com/office/officeart/2008/layout/LinedList"/>
    <dgm:cxn modelId="{B6A65B52-3018-4E6D-AF0A-C5D214FE4370}" type="presParOf" srcId="{B82040F4-B9BF-4183-950E-C98EA85AD9B1}" destId="{A1087F50-7544-4CAB-8E57-AEABD6458C8B}" srcOrd="0" destOrd="0" presId="urn:microsoft.com/office/officeart/2008/layout/LinedList"/>
    <dgm:cxn modelId="{4562772F-608E-4C81-9883-61B172B4060B}" type="presParOf" srcId="{B82040F4-B9BF-4183-950E-C98EA85AD9B1}" destId="{A153066C-D96A-4892-B9BB-CEAA52D1FF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0902D-285E-4D00-A787-A022C0183380}">
      <dsp:nvSpPr>
        <dsp:cNvPr id="0" name=""/>
        <dsp:cNvSpPr/>
      </dsp:nvSpPr>
      <dsp:spPr>
        <a:xfrm>
          <a:off x="0" y="313746"/>
          <a:ext cx="10210800" cy="722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472" tIns="354076" rIns="79247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Associated with cardiovascular health risk in young adults  (Testa, 2021) </a:t>
          </a:r>
        </a:p>
      </dsp:txBody>
      <dsp:txXfrm>
        <a:off x="0" y="313746"/>
        <a:ext cx="10210800" cy="722925"/>
      </dsp:txXfrm>
    </dsp:sp>
    <dsp:sp modelId="{11AFC097-6B97-4989-A328-4CB06CE87C05}">
      <dsp:nvSpPr>
        <dsp:cNvPr id="0" name=""/>
        <dsp:cNvSpPr/>
      </dsp:nvSpPr>
      <dsp:spPr>
        <a:xfrm>
          <a:off x="510540" y="62826"/>
          <a:ext cx="714756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61" tIns="0" rIns="270161" bIns="0" numCol="1" spcCol="1270" anchor="ctr" anchorCtr="0">
          <a:noAutofit/>
        </a:bodyPr>
        <a:lstStyle/>
        <a:p>
          <a:pPr marL="0" lvl="0" indent="0" algn="l" defTabSz="755650">
            <a:lnSpc>
              <a:spcPct val="90000"/>
            </a:lnSpc>
            <a:spcBef>
              <a:spcPct val="0"/>
            </a:spcBef>
            <a:spcAft>
              <a:spcPct val="35000"/>
            </a:spcAft>
            <a:buNone/>
          </a:pPr>
          <a:r>
            <a:rPr lang="en-US" sz="1700" kern="1200"/>
            <a:t>Cardiovascular health </a:t>
          </a:r>
        </a:p>
      </dsp:txBody>
      <dsp:txXfrm>
        <a:off x="535038" y="87324"/>
        <a:ext cx="7098564" cy="452844"/>
      </dsp:txXfrm>
    </dsp:sp>
    <dsp:sp modelId="{E8FD44DB-4430-4166-AB3A-A8AE0B0CFF87}">
      <dsp:nvSpPr>
        <dsp:cNvPr id="0" name=""/>
        <dsp:cNvSpPr/>
      </dsp:nvSpPr>
      <dsp:spPr>
        <a:xfrm>
          <a:off x="0" y="1379391"/>
          <a:ext cx="10210800" cy="722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472" tIns="354076" rIns="79247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Distance to store and prices were positively associated with obesity (Ghosh-</a:t>
          </a:r>
          <a:r>
            <a:rPr lang="en-US" sz="1700" kern="1200" dirty="0" err="1"/>
            <a:t>Dastidar</a:t>
          </a:r>
          <a:r>
            <a:rPr lang="en-US" sz="1700" kern="1200" dirty="0"/>
            <a:t>, 2014)</a:t>
          </a:r>
        </a:p>
      </dsp:txBody>
      <dsp:txXfrm>
        <a:off x="0" y="1379391"/>
        <a:ext cx="10210800" cy="722925"/>
      </dsp:txXfrm>
    </dsp:sp>
    <dsp:sp modelId="{64F5DC5C-2BFD-4993-951F-CDC83E9C2E52}">
      <dsp:nvSpPr>
        <dsp:cNvPr id="0" name=""/>
        <dsp:cNvSpPr/>
      </dsp:nvSpPr>
      <dsp:spPr>
        <a:xfrm>
          <a:off x="510540" y="1128471"/>
          <a:ext cx="714756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61" tIns="0" rIns="270161" bIns="0" numCol="1" spcCol="1270" anchor="ctr" anchorCtr="0">
          <a:noAutofit/>
        </a:bodyPr>
        <a:lstStyle/>
        <a:p>
          <a:pPr marL="0" lvl="0" indent="0" algn="l" defTabSz="755650">
            <a:lnSpc>
              <a:spcPct val="90000"/>
            </a:lnSpc>
            <a:spcBef>
              <a:spcPct val="0"/>
            </a:spcBef>
            <a:spcAft>
              <a:spcPct val="35000"/>
            </a:spcAft>
            <a:buNone/>
          </a:pPr>
          <a:r>
            <a:rPr lang="en-US" sz="1700" kern="1200"/>
            <a:t>Obesity </a:t>
          </a:r>
        </a:p>
      </dsp:txBody>
      <dsp:txXfrm>
        <a:off x="535038" y="1152969"/>
        <a:ext cx="7098564" cy="452844"/>
      </dsp:txXfrm>
    </dsp:sp>
    <dsp:sp modelId="{C1DF6605-6FD1-41D5-A29E-AE70A3122DB8}">
      <dsp:nvSpPr>
        <dsp:cNvPr id="0" name=""/>
        <dsp:cNvSpPr/>
      </dsp:nvSpPr>
      <dsp:spPr>
        <a:xfrm>
          <a:off x="0" y="2445036"/>
          <a:ext cx="10210800" cy="722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472" tIns="354076" rIns="79247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Food insecurity is associated with a higher HbA1c (Berkowitz, 2018) </a:t>
          </a:r>
        </a:p>
      </dsp:txBody>
      <dsp:txXfrm>
        <a:off x="0" y="2445036"/>
        <a:ext cx="10210800" cy="722925"/>
      </dsp:txXfrm>
    </dsp:sp>
    <dsp:sp modelId="{2EDBB7FA-FD08-46EB-B78A-2206F6887C27}">
      <dsp:nvSpPr>
        <dsp:cNvPr id="0" name=""/>
        <dsp:cNvSpPr/>
      </dsp:nvSpPr>
      <dsp:spPr>
        <a:xfrm>
          <a:off x="510540" y="2194116"/>
          <a:ext cx="714756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61" tIns="0" rIns="270161" bIns="0" numCol="1" spcCol="1270" anchor="ctr" anchorCtr="0">
          <a:noAutofit/>
        </a:bodyPr>
        <a:lstStyle/>
        <a:p>
          <a:pPr marL="0" lvl="0" indent="0" algn="l" defTabSz="755650">
            <a:lnSpc>
              <a:spcPct val="90000"/>
            </a:lnSpc>
            <a:spcBef>
              <a:spcPct val="0"/>
            </a:spcBef>
            <a:spcAft>
              <a:spcPct val="35000"/>
            </a:spcAft>
            <a:buNone/>
          </a:pPr>
          <a:r>
            <a:rPr lang="en-US" sz="1700" kern="1200"/>
            <a:t>T2DM</a:t>
          </a:r>
        </a:p>
      </dsp:txBody>
      <dsp:txXfrm>
        <a:off x="535038" y="2218614"/>
        <a:ext cx="7098564" cy="452844"/>
      </dsp:txXfrm>
    </dsp:sp>
    <dsp:sp modelId="{FEC086A5-7D93-410D-B6AA-C7F5AD0437E8}">
      <dsp:nvSpPr>
        <dsp:cNvPr id="0" name=""/>
        <dsp:cNvSpPr/>
      </dsp:nvSpPr>
      <dsp:spPr>
        <a:xfrm>
          <a:off x="0" y="3510681"/>
          <a:ext cx="10210800" cy="14726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472" tIns="354076" rIns="792472" bIns="120904"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Obstetrical complications: maternal anemia, gestational diabetes mellitus, pregnancy-induced hypertension disorders, pre-labor rupture of membranes, preterm birth (Pires Augusto, 2020)</a:t>
          </a:r>
          <a:endParaRPr lang="en-US" sz="1700" kern="1200" dirty="0"/>
        </a:p>
        <a:p>
          <a:pPr marL="171450" lvl="1" indent="-171450" algn="l" defTabSz="755650">
            <a:lnSpc>
              <a:spcPct val="90000"/>
            </a:lnSpc>
            <a:spcBef>
              <a:spcPct val="0"/>
            </a:spcBef>
            <a:spcAft>
              <a:spcPct val="15000"/>
            </a:spcAft>
            <a:buChar char="•"/>
          </a:pPr>
          <a:r>
            <a:rPr lang="en-US" sz="1700" kern="1200" dirty="0"/>
            <a:t>Neonatal complications:</a:t>
          </a:r>
          <a:r>
            <a:rPr lang="en-US" sz="1700" b="0" i="0" kern="1200" dirty="0"/>
            <a:t> low birth weight, newborn impaired cognitive development, </a:t>
          </a:r>
          <a:r>
            <a:rPr lang="en-US" sz="1700" kern="1200" dirty="0"/>
            <a:t>newborn mortality including fetal and structural abnormalities (Tipton, 2020) </a:t>
          </a:r>
        </a:p>
      </dsp:txBody>
      <dsp:txXfrm>
        <a:off x="0" y="3510681"/>
        <a:ext cx="10210800" cy="1472625"/>
      </dsp:txXfrm>
    </dsp:sp>
    <dsp:sp modelId="{6FB37B2B-C78A-4544-9578-2E7E6EDA9B58}">
      <dsp:nvSpPr>
        <dsp:cNvPr id="0" name=""/>
        <dsp:cNvSpPr/>
      </dsp:nvSpPr>
      <dsp:spPr>
        <a:xfrm>
          <a:off x="510540" y="3259761"/>
          <a:ext cx="7147560"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161" tIns="0" rIns="270161" bIns="0" numCol="1" spcCol="1270" anchor="ctr" anchorCtr="0">
          <a:noAutofit/>
        </a:bodyPr>
        <a:lstStyle/>
        <a:p>
          <a:pPr marL="0" lvl="0" indent="0" algn="l" defTabSz="755650">
            <a:lnSpc>
              <a:spcPct val="90000"/>
            </a:lnSpc>
            <a:spcBef>
              <a:spcPct val="0"/>
            </a:spcBef>
            <a:spcAft>
              <a:spcPct val="35000"/>
            </a:spcAft>
            <a:buNone/>
          </a:pPr>
          <a:r>
            <a:rPr lang="en-US" sz="1700" kern="1200" dirty="0"/>
            <a:t>Obstetrical and neonatal outcomes</a:t>
          </a:r>
        </a:p>
      </dsp:txBody>
      <dsp:txXfrm>
        <a:off x="535038" y="3284259"/>
        <a:ext cx="7098564"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DA5B4-0BFE-4F41-AD36-7292048E172E}">
      <dsp:nvSpPr>
        <dsp:cNvPr id="0" name=""/>
        <dsp:cNvSpPr/>
      </dsp:nvSpPr>
      <dsp:spPr>
        <a:xfrm>
          <a:off x="6" y="667519"/>
          <a:ext cx="3037005" cy="941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USDA Food Access Research Atlas</a:t>
          </a:r>
        </a:p>
      </dsp:txBody>
      <dsp:txXfrm>
        <a:off x="6" y="667519"/>
        <a:ext cx="3037005" cy="941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6D974-18BD-44C0-B877-8CFCB154C885}">
      <dsp:nvSpPr>
        <dsp:cNvPr id="0" name=""/>
        <dsp:cNvSpPr/>
      </dsp:nvSpPr>
      <dsp:spPr>
        <a:xfrm>
          <a:off x="1090" y="514022"/>
          <a:ext cx="3327469" cy="13317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California Cancer Registry </a:t>
          </a:r>
        </a:p>
        <a:p>
          <a:pPr marL="0" lvl="0" indent="0" algn="ctr" defTabSz="889000">
            <a:lnSpc>
              <a:spcPct val="90000"/>
            </a:lnSpc>
            <a:spcBef>
              <a:spcPct val="0"/>
            </a:spcBef>
            <a:spcAft>
              <a:spcPct val="35000"/>
            </a:spcAft>
            <a:buNone/>
          </a:pPr>
          <a:r>
            <a:rPr lang="en-US" sz="2000" kern="1200" dirty="0"/>
            <a:t>(CCR)                                      </a:t>
          </a:r>
        </a:p>
        <a:p>
          <a:pPr marL="0" lvl="0" indent="0" algn="ctr" defTabSz="889000">
            <a:lnSpc>
              <a:spcPct val="90000"/>
            </a:lnSpc>
            <a:spcBef>
              <a:spcPct val="0"/>
            </a:spcBef>
            <a:spcAft>
              <a:spcPct val="35000"/>
            </a:spcAft>
            <a:buNone/>
          </a:pPr>
          <a:r>
            <a:rPr lang="en-US" sz="2000" kern="1200" dirty="0"/>
            <a:t>2013-2019</a:t>
          </a:r>
        </a:p>
      </dsp:txBody>
      <dsp:txXfrm>
        <a:off x="1090" y="514022"/>
        <a:ext cx="3327469" cy="13317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3CFD7-6AC3-43C9-8979-8417B8406B87}">
      <dsp:nvSpPr>
        <dsp:cNvPr id="0" name=""/>
        <dsp:cNvSpPr/>
      </dsp:nvSpPr>
      <dsp:spPr>
        <a:xfrm>
          <a:off x="0" y="0"/>
          <a:ext cx="3177680" cy="12519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a:rPr>
            <a:t>Office of Statewide Health Planning and Development</a:t>
          </a:r>
        </a:p>
        <a:p>
          <a:pPr marL="0" lvl="0" indent="0" algn="ctr" defTabSz="889000">
            <a:lnSpc>
              <a:spcPct val="90000"/>
            </a:lnSpc>
            <a:spcBef>
              <a:spcPct val="0"/>
            </a:spcBef>
            <a:spcAft>
              <a:spcPct val="35000"/>
            </a:spcAft>
            <a:buNone/>
          </a:pPr>
          <a:r>
            <a:rPr lang="en-US" sz="2000" kern="1200" dirty="0">
              <a:latin typeface="Calibri" panose="020F0502020204030204"/>
            </a:rPr>
            <a:t>(OSHPD)</a:t>
          </a:r>
          <a:endParaRPr lang="en-US" sz="1800" kern="1200" dirty="0"/>
        </a:p>
      </dsp:txBody>
      <dsp:txXfrm>
        <a:off x="0" y="0"/>
        <a:ext cx="3177680" cy="12519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5420F-D1C3-495B-B4A3-E7635D49EF9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B31C2-8E32-425D-A783-BDD401CD48CA}">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en-US" sz="4400" kern="1200" dirty="0"/>
            <a:t>Food deserts are associated with decreased survival in patients with gynecologic cancers</a:t>
          </a:r>
        </a:p>
      </dsp:txBody>
      <dsp:txXfrm>
        <a:off x="0" y="0"/>
        <a:ext cx="10515600" cy="2175669"/>
      </dsp:txXfrm>
    </dsp:sp>
    <dsp:sp modelId="{E7EFBFEF-B8DC-41FD-A86B-7B77F6C9AF20}">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87F50-7544-4CAB-8E57-AEABD6458C8B}">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ctr" defTabSz="1955800">
            <a:lnSpc>
              <a:spcPct val="90000"/>
            </a:lnSpc>
            <a:spcBef>
              <a:spcPct val="0"/>
            </a:spcBef>
            <a:spcAft>
              <a:spcPct val="35000"/>
            </a:spcAft>
            <a:buNone/>
          </a:pPr>
          <a:r>
            <a:rPr lang="en-US" sz="4400" kern="1200" dirty="0"/>
            <a:t>Future studies are needed to know why this association is observed </a:t>
          </a:r>
        </a:p>
      </dsp:txBody>
      <dsp:txXfrm>
        <a:off x="0" y="2175669"/>
        <a:ext cx="10515600" cy="21756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0.13349</cdr:x>
      <cdr:y>0.36367</cdr:y>
    </cdr:from>
    <cdr:to>
      <cdr:x>0.23453</cdr:x>
      <cdr:y>0.46537</cdr:y>
    </cdr:to>
    <cdr:sp macro="" textlink="">
      <cdr:nvSpPr>
        <cdr:cNvPr id="2" name="TextBox 1">
          <a:extLst xmlns:a="http://schemas.openxmlformats.org/drawingml/2006/main">
            <a:ext uri="{FF2B5EF4-FFF2-40B4-BE49-F238E27FC236}">
              <a16:creationId xmlns:a16="http://schemas.microsoft.com/office/drawing/2014/main" id="{A8ED1318-B837-4624-83B7-4AC722037B55}"/>
            </a:ext>
          </a:extLst>
        </cdr:cNvPr>
        <cdr:cNvSpPr txBox="1"/>
      </cdr:nvSpPr>
      <cdr:spPr>
        <a:xfrm xmlns:a="http://schemas.openxmlformats.org/drawingml/2006/main">
          <a:off x="1319786" y="2048474"/>
          <a:ext cx="998978" cy="572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r>
            <a:rPr lang="en-US" sz="2400" b="1" dirty="0">
              <a:solidFill>
                <a:schemeClr val="accent6"/>
              </a:solidFill>
              <a:latin typeface="+mn-lt"/>
              <a:ea typeface="+mn-ea"/>
              <a:cs typeface="+mn-cs"/>
            </a:rPr>
            <a:t>8%</a:t>
          </a:r>
        </a:p>
      </cdr:txBody>
    </cdr:sp>
  </cdr:relSizeAnchor>
  <cdr:relSizeAnchor xmlns:cdr="http://schemas.openxmlformats.org/drawingml/2006/chartDrawing">
    <cdr:from>
      <cdr:x>0.13349</cdr:x>
      <cdr:y>0.61994</cdr:y>
    </cdr:from>
    <cdr:to>
      <cdr:x>0.23452</cdr:x>
      <cdr:y>0.72164</cdr:y>
    </cdr:to>
    <cdr:sp macro="" textlink="">
      <cdr:nvSpPr>
        <cdr:cNvPr id="3" name="TextBox 1">
          <a:extLst xmlns:a="http://schemas.openxmlformats.org/drawingml/2006/main">
            <a:ext uri="{FF2B5EF4-FFF2-40B4-BE49-F238E27FC236}">
              <a16:creationId xmlns:a16="http://schemas.microsoft.com/office/drawing/2014/main" id="{4CD36079-6EFA-4875-9417-F02BE9D53B06}"/>
            </a:ext>
          </a:extLst>
        </cdr:cNvPr>
        <cdr:cNvSpPr txBox="1"/>
      </cdr:nvSpPr>
      <cdr:spPr>
        <a:xfrm xmlns:a="http://schemas.openxmlformats.org/drawingml/2006/main">
          <a:off x="1319836" y="3492018"/>
          <a:ext cx="998878" cy="5728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solidFill>
                <a:schemeClr val="accent6"/>
              </a:solidFill>
            </a:rPr>
            <a:t>7%</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30T02:48:09.355"/>
    </inkml:context>
    <inkml:brush xml:id="br0">
      <inkml:brushProperty name="width" value="0.1" units="cm"/>
      <inkml:brushProperty name="height" value="0.1" units="cm"/>
      <inkml:brushProperty name="color" value="#E71224"/>
    </inkml:brush>
  </inkml:definitions>
  <inkml:trace contextRef="#ctx0" brushRef="#br0">27137 19359 1107 0 0,'-2'0'664'0'0,"-1"0"-664"0"0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30T02:48:09.356"/>
    </inkml:context>
    <inkml:brush xml:id="br0">
      <inkml:brushProperty name="width" value="0.1" units="cm"/>
      <inkml:brushProperty name="height" value="0.1" units="cm"/>
      <inkml:brushProperty name="color" value="#E71224"/>
    </inkml:brush>
  </inkml:definitions>
  <inkml:trace contextRef="#ctx0" brushRef="#br0">9319 19854 443 0 0,'-2'0'1276'0'0,"-6"-1"2436"0"0,-2-2-4024 0 0,1 1-744 0 0,2-2-404 0 0,6 1-640 0 0,2-1 2100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2-30T02:52:25.513"/>
    </inkml:context>
    <inkml:brush xml:id="br0">
      <inkml:brushProperty name="width" value="0.1" units="cm"/>
      <inkml:brushProperty name="height" value="0.1" units="cm"/>
      <inkml:brushProperty name="color" value="#E71224"/>
    </inkml:brush>
  </inkml:definitions>
  <inkml:trace contextRef="#ctx0" brushRef="#br0">26751 4788 691 0 0,'4'0'1292'0'0,"1"-4"3360"0"0,2-2-4652 0 0,-2 1-120 0 0,-1 1-3176 0 0,-1 4 884 0 0,-3 3 2412 0 0,-1 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029DA-0B95-437B-B300-5598E945754E}" type="datetimeFigureOut">
              <a:rPr lang="en-US" smtClean="0"/>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832AB-6E95-49EA-915F-EAF54A0F042A}" type="slidenum">
              <a:rPr lang="en-US" smtClean="0"/>
              <a:t>‹#›</a:t>
            </a:fld>
            <a:endParaRPr lang="en-US"/>
          </a:p>
        </p:txBody>
      </p:sp>
    </p:spTree>
    <p:extLst>
      <p:ext uri="{BB962C8B-B14F-4D97-AF65-F5344CB8AC3E}">
        <p14:creationId xmlns:p14="http://schemas.microsoft.com/office/powerpoint/2010/main" val="407997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11F39-F0EF-42DD-8EF3-B168A7BAC968}" type="slidenum">
              <a:rPr lang="en-US" smtClean="0"/>
              <a:t>7</a:t>
            </a:fld>
            <a:endParaRPr lang="en-US"/>
          </a:p>
        </p:txBody>
      </p:sp>
    </p:spTree>
    <p:extLst>
      <p:ext uri="{BB962C8B-B14F-4D97-AF65-F5344CB8AC3E}">
        <p14:creationId xmlns:p14="http://schemas.microsoft.com/office/powerpoint/2010/main" val="2591262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relatively small percentage of cases live in food deserts. </a:t>
            </a:r>
          </a:p>
        </p:txBody>
      </p:sp>
      <p:sp>
        <p:nvSpPr>
          <p:cNvPr id="4" name="Slide Number Placeholder 3"/>
          <p:cNvSpPr>
            <a:spLocks noGrp="1"/>
          </p:cNvSpPr>
          <p:nvPr>
            <p:ph type="sldNum" sz="quarter" idx="5"/>
          </p:nvPr>
        </p:nvSpPr>
        <p:spPr/>
        <p:txBody>
          <a:bodyPr/>
          <a:lstStyle/>
          <a:p>
            <a:fld id="{3209D116-82C4-4BAB-90E8-6536F3C5AAEA}" type="slidenum">
              <a:rPr lang="en-US" smtClean="0"/>
              <a:t>47</a:t>
            </a:fld>
            <a:endParaRPr lang="en-US"/>
          </a:p>
        </p:txBody>
      </p:sp>
    </p:spTree>
    <p:extLst>
      <p:ext uri="{BB962C8B-B14F-4D97-AF65-F5344CB8AC3E}">
        <p14:creationId xmlns:p14="http://schemas.microsoft.com/office/powerpoint/2010/main" val="192435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created statistical models that adjusted for factors other than food desert residence that are known to affect cancer survival. These included age, race, comorbid conditions, type of insurance, socioeconomic status, cancer stage, and cancer treatments, including surgery, chemotherapy, or radiation. In addition, I adjusted for patients who smoked or who had diet related </a:t>
            </a:r>
            <a:r>
              <a:rPr lang="en-US" dirty="0" err="1"/>
              <a:t>diagnosies</a:t>
            </a:r>
            <a:r>
              <a:rPr lang="en-US" dirty="0"/>
              <a:t> like obesity or diabetes type II. </a:t>
            </a:r>
          </a:p>
        </p:txBody>
      </p:sp>
      <p:sp>
        <p:nvSpPr>
          <p:cNvPr id="4" name="Slide Number Placeholder 3"/>
          <p:cNvSpPr>
            <a:spLocks noGrp="1"/>
          </p:cNvSpPr>
          <p:nvPr>
            <p:ph type="sldNum" sz="quarter" idx="5"/>
          </p:nvPr>
        </p:nvSpPr>
        <p:spPr/>
        <p:txBody>
          <a:bodyPr/>
          <a:lstStyle/>
          <a:p>
            <a:fld id="{3209D116-82C4-4BAB-90E8-6536F3C5AAEA}" type="slidenum">
              <a:rPr lang="en-US" smtClean="0"/>
              <a:t>48</a:t>
            </a:fld>
            <a:endParaRPr lang="en-US"/>
          </a:p>
        </p:txBody>
      </p:sp>
    </p:spTree>
    <p:extLst>
      <p:ext uri="{BB962C8B-B14F-4D97-AF65-F5344CB8AC3E}">
        <p14:creationId xmlns:p14="http://schemas.microsoft.com/office/powerpoint/2010/main" val="224095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Adjusting for these other known predictors of cancer survival, food desert residence was significantly associated with decreased survival time over a period of 5 years for patients with cervical cancer.  Here the solid black line indicates that food desert residents have a 28% greater mortality risk compared with non-desert residents. </a:t>
            </a:r>
          </a:p>
        </p:txBody>
      </p:sp>
      <p:sp>
        <p:nvSpPr>
          <p:cNvPr id="4" name="Slide Number Placeholder 3"/>
          <p:cNvSpPr>
            <a:spLocks noGrp="1"/>
          </p:cNvSpPr>
          <p:nvPr>
            <p:ph type="sldNum" sz="quarter" idx="5"/>
          </p:nvPr>
        </p:nvSpPr>
        <p:spPr/>
        <p:txBody>
          <a:bodyPr/>
          <a:lstStyle/>
          <a:p>
            <a:fld id="{3209D116-82C4-4BAB-90E8-6536F3C5AAEA}" type="slidenum">
              <a:rPr lang="en-US" smtClean="0"/>
              <a:t>49</a:t>
            </a:fld>
            <a:endParaRPr lang="en-US"/>
          </a:p>
        </p:txBody>
      </p:sp>
    </p:spTree>
    <p:extLst>
      <p:ext uri="{BB962C8B-B14F-4D97-AF65-F5344CB8AC3E}">
        <p14:creationId xmlns:p14="http://schemas.microsoft.com/office/powerpoint/2010/main" val="246517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desert residence was significantly associated with decreased survival time over a period of 5 years for patients with endometrial cancer. Here the solid black line indicates that food desert residents have a 53% greater mortality risk compared with non-desert residents. </a:t>
            </a:r>
          </a:p>
          <a:p>
            <a:endParaRPr lang="en-US" dirty="0"/>
          </a:p>
        </p:txBody>
      </p:sp>
      <p:sp>
        <p:nvSpPr>
          <p:cNvPr id="4" name="Slide Number Placeholder 3"/>
          <p:cNvSpPr>
            <a:spLocks noGrp="1"/>
          </p:cNvSpPr>
          <p:nvPr>
            <p:ph type="sldNum" sz="quarter" idx="5"/>
          </p:nvPr>
        </p:nvSpPr>
        <p:spPr/>
        <p:txBody>
          <a:bodyPr/>
          <a:lstStyle/>
          <a:p>
            <a:fld id="{3209D116-82C4-4BAB-90E8-6536F3C5AAEA}" type="slidenum">
              <a:rPr lang="en-US" smtClean="0"/>
              <a:t>50</a:t>
            </a:fld>
            <a:endParaRPr lang="en-US"/>
          </a:p>
        </p:txBody>
      </p:sp>
    </p:spTree>
    <p:extLst>
      <p:ext uri="{BB962C8B-B14F-4D97-AF65-F5344CB8AC3E}">
        <p14:creationId xmlns:p14="http://schemas.microsoft.com/office/powerpoint/2010/main" val="190066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again, for ovarian cancer patients, food desert residence was significantly associated with decreased survival time over a period of 5 years for patients. Here the solid black line indicates that food desert residents have a 52% greater mortality risk compared with non-desert 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209D116-82C4-4BAB-90E8-6536F3C5AAEA}" type="slidenum">
              <a:rPr lang="en-US" smtClean="0"/>
              <a:t>51</a:t>
            </a:fld>
            <a:endParaRPr lang="en-US"/>
          </a:p>
        </p:txBody>
      </p:sp>
    </p:spTree>
    <p:extLst>
      <p:ext uri="{BB962C8B-B14F-4D97-AF65-F5344CB8AC3E}">
        <p14:creationId xmlns:p14="http://schemas.microsoft.com/office/powerpoint/2010/main" val="164861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9D116-82C4-4BAB-90E8-6536F3C5AAEA}" type="slidenum">
              <a:rPr lang="en-US" smtClean="0"/>
              <a:t>52</a:t>
            </a:fld>
            <a:endParaRPr lang="en-US"/>
          </a:p>
        </p:txBody>
      </p:sp>
    </p:spTree>
    <p:extLst>
      <p:ext uri="{BB962C8B-B14F-4D97-AF65-F5344CB8AC3E}">
        <p14:creationId xmlns:p14="http://schemas.microsoft.com/office/powerpoint/2010/main" val="2868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a:t>
            </a:r>
          </a:p>
          <a:p>
            <a:endParaRPr lang="en-US" dirty="0"/>
          </a:p>
        </p:txBody>
      </p:sp>
      <p:sp>
        <p:nvSpPr>
          <p:cNvPr id="4" name="Slide Number Placeholder 3"/>
          <p:cNvSpPr>
            <a:spLocks noGrp="1"/>
          </p:cNvSpPr>
          <p:nvPr>
            <p:ph type="sldNum" sz="quarter" idx="5"/>
          </p:nvPr>
        </p:nvSpPr>
        <p:spPr/>
        <p:txBody>
          <a:bodyPr/>
          <a:lstStyle/>
          <a:p>
            <a:fld id="{3209D116-82C4-4BAB-90E8-6536F3C5AAEA}" type="slidenum">
              <a:rPr lang="en-US" smtClean="0"/>
              <a:t>53</a:t>
            </a:fld>
            <a:endParaRPr lang="en-US"/>
          </a:p>
        </p:txBody>
      </p:sp>
    </p:spTree>
    <p:extLst>
      <p:ext uri="{BB962C8B-B14F-4D97-AF65-F5344CB8AC3E}">
        <p14:creationId xmlns:p14="http://schemas.microsoft.com/office/powerpoint/2010/main" val="412578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of the 58 California state counties, we determined the percentage of food desert census tracts relative to all census tracts and plotted this information on a map. The darker green counties have a higher percentage of food desert census tracts. You will note that counties that are largely rural (like Imperial County on the lower right), or those that are largely desert (like Inyo County on the middle right), or areas isolated by forest and mountains (the counties in the upper part of the state) are more densely green, and therefore more “desert”-like. </a:t>
            </a:r>
          </a:p>
          <a:p>
            <a:endParaRPr lang="en-US" dirty="0"/>
          </a:p>
        </p:txBody>
      </p:sp>
      <p:sp>
        <p:nvSpPr>
          <p:cNvPr id="4" name="Slide Number Placeholder 3"/>
          <p:cNvSpPr>
            <a:spLocks noGrp="1"/>
          </p:cNvSpPr>
          <p:nvPr>
            <p:ph type="sldNum" sz="quarter" idx="5"/>
          </p:nvPr>
        </p:nvSpPr>
        <p:spPr/>
        <p:txBody>
          <a:bodyPr/>
          <a:lstStyle/>
          <a:p>
            <a:fld id="{3209D116-82C4-4BAB-90E8-6536F3C5AAEA}" type="slidenum">
              <a:rPr lang="en-US" smtClean="0"/>
              <a:t>54</a:t>
            </a:fld>
            <a:endParaRPr lang="en-US"/>
          </a:p>
        </p:txBody>
      </p:sp>
    </p:spTree>
    <p:extLst>
      <p:ext uri="{BB962C8B-B14F-4D97-AF65-F5344CB8AC3E}">
        <p14:creationId xmlns:p14="http://schemas.microsoft.com/office/powerpoint/2010/main" val="146308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C346B-06F2-6141-895E-093C6600B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00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C346B-06F2-6141-895E-093C6600B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65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25F061-913F-4501-A8C4-BCDC46C6A6C4}" type="slidenum">
              <a:rPr lang="en-US" smtClean="0"/>
              <a:t>9</a:t>
            </a:fld>
            <a:endParaRPr lang="en-US"/>
          </a:p>
        </p:txBody>
      </p:sp>
    </p:spTree>
    <p:extLst>
      <p:ext uri="{BB962C8B-B14F-4D97-AF65-F5344CB8AC3E}">
        <p14:creationId xmlns:p14="http://schemas.microsoft.com/office/powerpoint/2010/main" val="1674234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6E298F-1089-40C3-A9E1-788F28F3C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04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C346B-06F2-6141-895E-093C6600B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23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C346B-06F2-6141-895E-093C6600B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55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C346B-06F2-6141-895E-093C6600B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256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9B5E3C-FB81-4AFE-8A82-5037EE66AE88}" type="slidenum">
              <a:rPr lang="en-US" smtClean="0"/>
              <a:t>78</a:t>
            </a:fld>
            <a:endParaRPr lang="en-US"/>
          </a:p>
        </p:txBody>
      </p:sp>
    </p:spTree>
    <p:extLst>
      <p:ext uri="{BB962C8B-B14F-4D97-AF65-F5344CB8AC3E}">
        <p14:creationId xmlns:p14="http://schemas.microsoft.com/office/powerpoint/2010/main" val="112200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10</a:t>
            </a:fld>
            <a:endParaRPr lang="en-US"/>
          </a:p>
        </p:txBody>
      </p:sp>
    </p:spTree>
    <p:extLst>
      <p:ext uri="{BB962C8B-B14F-4D97-AF65-F5344CB8AC3E}">
        <p14:creationId xmlns:p14="http://schemas.microsoft.com/office/powerpoint/2010/main" val="210437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12A343-A591-4735-92BB-CAECF90E1D37}" type="slidenum">
              <a:rPr lang="en-US" smtClean="0"/>
              <a:t>26</a:t>
            </a:fld>
            <a:endParaRPr lang="en-US"/>
          </a:p>
        </p:txBody>
      </p:sp>
    </p:spTree>
    <p:extLst>
      <p:ext uri="{BB962C8B-B14F-4D97-AF65-F5344CB8AC3E}">
        <p14:creationId xmlns:p14="http://schemas.microsoft.com/office/powerpoint/2010/main" val="311477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12A343-A591-4735-92BB-CAECF90E1D37}" type="slidenum">
              <a:rPr lang="en-US" smtClean="0"/>
              <a:t>29</a:t>
            </a:fld>
            <a:endParaRPr lang="en-US"/>
          </a:p>
        </p:txBody>
      </p:sp>
    </p:spTree>
    <p:extLst>
      <p:ext uri="{BB962C8B-B14F-4D97-AF65-F5344CB8AC3E}">
        <p14:creationId xmlns:p14="http://schemas.microsoft.com/office/powerpoint/2010/main" val="407023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talk I’m presenting today is based on a recent study using the California Cancer Registry data from 2013 to 2019. This study will be presented at the Annual Meeting of the Society for Gynecological Oncologists in March of this year. The study explores the relationship between mortality associated with site-</a:t>
            </a:r>
            <a:r>
              <a:rPr lang="en-US" dirty="0" err="1"/>
              <a:t>specifi</a:t>
            </a:r>
            <a:r>
              <a:rPr lang="en-US" dirty="0"/>
              <a:t> cancers and patient residence in food deserts. </a:t>
            </a:r>
          </a:p>
        </p:txBody>
      </p:sp>
      <p:sp>
        <p:nvSpPr>
          <p:cNvPr id="4" name="Slide Number Placeholder 3"/>
          <p:cNvSpPr>
            <a:spLocks noGrp="1"/>
          </p:cNvSpPr>
          <p:nvPr>
            <p:ph type="sldNum" sz="quarter" idx="5"/>
          </p:nvPr>
        </p:nvSpPr>
        <p:spPr/>
        <p:txBody>
          <a:bodyPr/>
          <a:lstStyle/>
          <a:p>
            <a:fld id="{3209D116-82C4-4BAB-90E8-6536F3C5AAEA}" type="slidenum">
              <a:rPr lang="en-US" smtClean="0"/>
              <a:t>43</a:t>
            </a:fld>
            <a:endParaRPr lang="en-US"/>
          </a:p>
        </p:txBody>
      </p:sp>
    </p:spTree>
    <p:extLst>
      <p:ext uri="{BB962C8B-B14F-4D97-AF65-F5344CB8AC3E}">
        <p14:creationId xmlns:p14="http://schemas.microsoft.com/office/powerpoint/2010/main" val="54182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Department of Agriculture defines a food desert by 2 factors: (1) living in a census tract associated with low income, and (2) living in a census tract where the closest market (not a 7-11!), is 1 mile or more distant for urban areas, or 10 miles or more for rural areas. </a:t>
            </a:r>
          </a:p>
          <a:p>
            <a:endParaRPr lang="en-US" dirty="0"/>
          </a:p>
        </p:txBody>
      </p:sp>
      <p:sp>
        <p:nvSpPr>
          <p:cNvPr id="4" name="Slide Number Placeholder 3"/>
          <p:cNvSpPr>
            <a:spLocks noGrp="1"/>
          </p:cNvSpPr>
          <p:nvPr>
            <p:ph type="sldNum" sz="quarter" idx="5"/>
          </p:nvPr>
        </p:nvSpPr>
        <p:spPr/>
        <p:txBody>
          <a:bodyPr/>
          <a:lstStyle/>
          <a:p>
            <a:fld id="{3209D116-82C4-4BAB-90E8-6536F3C5AAEA}" type="slidenum">
              <a:rPr lang="en-US" smtClean="0"/>
              <a:t>44</a:t>
            </a:fld>
            <a:endParaRPr lang="en-US"/>
          </a:p>
        </p:txBody>
      </p:sp>
    </p:spTree>
    <p:extLst>
      <p:ext uri="{BB962C8B-B14F-4D97-AF65-F5344CB8AC3E}">
        <p14:creationId xmlns:p14="http://schemas.microsoft.com/office/powerpoint/2010/main" val="383584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established a link between food deserts and worse health (or greater health risk), including greater risk of cardiovascular disease, obesity, higher rates of diabetes, and birth-related complications, both for the pregnant women and for newborns. </a:t>
            </a:r>
          </a:p>
        </p:txBody>
      </p:sp>
      <p:sp>
        <p:nvSpPr>
          <p:cNvPr id="4" name="Slide Number Placeholder 3"/>
          <p:cNvSpPr>
            <a:spLocks noGrp="1"/>
          </p:cNvSpPr>
          <p:nvPr>
            <p:ph type="sldNum" sz="quarter" idx="5"/>
          </p:nvPr>
        </p:nvSpPr>
        <p:spPr/>
        <p:txBody>
          <a:bodyPr/>
          <a:lstStyle/>
          <a:p>
            <a:fld id="{3209D116-82C4-4BAB-90E8-6536F3C5AAEA}" type="slidenum">
              <a:rPr lang="en-US" smtClean="0"/>
              <a:t>45</a:t>
            </a:fld>
            <a:endParaRPr lang="en-US"/>
          </a:p>
        </p:txBody>
      </p:sp>
    </p:spTree>
    <p:extLst>
      <p:ext uri="{BB962C8B-B14F-4D97-AF65-F5344CB8AC3E}">
        <p14:creationId xmlns:p14="http://schemas.microsoft.com/office/powerpoint/2010/main" val="122069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California Cancer Registry data to identify a subset of women with cancers of the cervix, the endometrium (i.e., the lining of the uterus), and the ovaries. Census tract of patient residence at time of diagnosis was linked to USDA data set identifying food-desert census tracts. In addition to these links, the CCR data was also linked to the Office of Statewide Health Planning &amp; Development data set of inpatient hospital records linked to CCR by unique patient ID number. The inpatient data contains codes representing specific diagnoses or procedures CCR patients may receive during hospitalization for cancer surgery and other treatments. These codes are used to capture patients diagnosed with co-occurring cancer risk factors such as smoking, and chronic conditions associated with diet, including obesity, diabetes, or metabolic syndrome.  </a:t>
            </a:r>
          </a:p>
        </p:txBody>
      </p:sp>
      <p:sp>
        <p:nvSpPr>
          <p:cNvPr id="4" name="Slide Number Placeholder 3"/>
          <p:cNvSpPr>
            <a:spLocks noGrp="1"/>
          </p:cNvSpPr>
          <p:nvPr>
            <p:ph type="sldNum" sz="quarter" idx="5"/>
          </p:nvPr>
        </p:nvSpPr>
        <p:spPr/>
        <p:txBody>
          <a:bodyPr/>
          <a:lstStyle/>
          <a:p>
            <a:fld id="{3209D116-82C4-4BAB-90E8-6536F3C5AAEA}" type="slidenum">
              <a:rPr lang="en-US" smtClean="0"/>
              <a:t>46</a:t>
            </a:fld>
            <a:endParaRPr lang="en-US"/>
          </a:p>
        </p:txBody>
      </p:sp>
    </p:spTree>
    <p:extLst>
      <p:ext uri="{BB962C8B-B14F-4D97-AF65-F5344CB8AC3E}">
        <p14:creationId xmlns:p14="http://schemas.microsoft.com/office/powerpoint/2010/main" val="228548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987BD1C-29D1-4A44-9C40-6FEBA4DD93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11"/>
            <a:ext cx="12191248" cy="6857577"/>
          </a:xfrm>
          <a:prstGeom prst="rect">
            <a:avLst/>
          </a:prstGeom>
        </p:spPr>
      </p:pic>
      <p:pic>
        <p:nvPicPr>
          <p:cNvPr id="20" name="Picture 19">
            <a:extLst>
              <a:ext uri="{FF2B5EF4-FFF2-40B4-BE49-F238E27FC236}">
                <a16:creationId xmlns:a16="http://schemas.microsoft.com/office/drawing/2014/main" id="{0CD04B0F-6C2D-7F43-B803-2A9A95E7EC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385" y="638933"/>
            <a:ext cx="2989065" cy="492443"/>
          </a:xfrm>
          <a:prstGeom prst="rect">
            <a:avLst/>
          </a:prstGeom>
        </p:spPr>
      </p:pic>
      <p:sp>
        <p:nvSpPr>
          <p:cNvPr id="21" name="TextBox 20">
            <a:extLst>
              <a:ext uri="{FF2B5EF4-FFF2-40B4-BE49-F238E27FC236}">
                <a16:creationId xmlns:a16="http://schemas.microsoft.com/office/drawing/2014/main" id="{D0128D94-C01E-0344-864A-C1C7A99E4919}"/>
              </a:ext>
            </a:extLst>
          </p:cNvPr>
          <p:cNvSpPr txBox="1"/>
          <p:nvPr userDrawn="1"/>
        </p:nvSpPr>
        <p:spPr>
          <a:xfrm>
            <a:off x="9434596" y="672387"/>
            <a:ext cx="2199246" cy="461665"/>
          </a:xfrm>
          <a:prstGeom prst="rect">
            <a:avLst/>
          </a:prstGeom>
          <a:noFill/>
        </p:spPr>
        <p:txBody>
          <a:bodyPr wrap="square">
            <a:spAutoFit/>
          </a:bodyPr>
          <a:lstStyle/>
          <a:p>
            <a:pPr>
              <a:lnSpc>
                <a:spcPct val="100000"/>
              </a:lnSpc>
            </a:pPr>
            <a:r>
              <a:rPr lang="en-US" sz="1200" b="0" i="0">
                <a:solidFill>
                  <a:schemeClr val="bg1">
                    <a:alpha val="90000"/>
                  </a:schemeClr>
                </a:solidFill>
                <a:latin typeface="Karbon Medium" pitchFamily="2" charset="77"/>
                <a:ea typeface="Helvetica Neue Light" panose="02000403000000020004" pitchFamily="2" charset="0"/>
              </a:rPr>
              <a:t>ACCELERATING DISCOVERIES </a:t>
            </a:r>
          </a:p>
          <a:p>
            <a:pPr>
              <a:lnSpc>
                <a:spcPct val="100000"/>
              </a:lnSpc>
            </a:pPr>
            <a:r>
              <a:rPr lang="en-US" sz="1200" b="0" i="0">
                <a:solidFill>
                  <a:schemeClr val="bg1">
                    <a:alpha val="90000"/>
                  </a:schemeClr>
                </a:solidFill>
                <a:latin typeface="Karbon Medium" pitchFamily="2" charset="77"/>
                <a:ea typeface="Helvetica Neue Light" panose="02000403000000020004" pitchFamily="2" charset="0"/>
              </a:rPr>
              <a:t>TO PREVENT AND CURE CANCER</a:t>
            </a:r>
          </a:p>
        </p:txBody>
      </p:sp>
      <p:sp>
        <p:nvSpPr>
          <p:cNvPr id="23" name="TextBox 22">
            <a:extLst>
              <a:ext uri="{FF2B5EF4-FFF2-40B4-BE49-F238E27FC236}">
                <a16:creationId xmlns:a16="http://schemas.microsoft.com/office/drawing/2014/main" id="{2BA21FFE-E410-9C43-B41A-DA9F7ED88FC2}"/>
              </a:ext>
            </a:extLst>
          </p:cNvPr>
          <p:cNvSpPr txBox="1"/>
          <p:nvPr userDrawn="1"/>
        </p:nvSpPr>
        <p:spPr>
          <a:xfrm>
            <a:off x="501317" y="-613048"/>
            <a:ext cx="10839473" cy="369332"/>
          </a:xfrm>
          <a:prstGeom prst="rect">
            <a:avLst/>
          </a:prstGeom>
          <a:noFill/>
        </p:spPr>
        <p:txBody>
          <a:bodyPr wrap="square" anchor="b" anchorCtr="0">
            <a:spAutoFit/>
          </a:bodyPr>
          <a:lstStyle/>
          <a:p>
            <a:pPr lvl="0">
              <a:lnSpc>
                <a:spcPct val="90000"/>
              </a:lnSpc>
            </a:pPr>
            <a:r>
              <a:rPr lang="en-US" sz="2000" b="0" i="0">
                <a:solidFill>
                  <a:schemeClr val="bg1"/>
                </a:solidFill>
                <a:latin typeface="Karbon Light" pitchFamily="2" charset="77"/>
              </a:rPr>
              <a:t>Click to add titles (up to three levels) / (Karbon Light 20pt)</a:t>
            </a:r>
          </a:p>
        </p:txBody>
      </p:sp>
      <p:cxnSp>
        <p:nvCxnSpPr>
          <p:cNvPr id="25" name="Straight Connector 24">
            <a:extLst>
              <a:ext uri="{FF2B5EF4-FFF2-40B4-BE49-F238E27FC236}">
                <a16:creationId xmlns:a16="http://schemas.microsoft.com/office/drawing/2014/main" id="{52E1920B-ED78-784F-A5FF-E216C239C28B}"/>
              </a:ext>
            </a:extLst>
          </p:cNvPr>
          <p:cNvCxnSpPr>
            <a:cxnSpLocks/>
          </p:cNvCxnSpPr>
          <p:nvPr userDrawn="1"/>
        </p:nvCxnSpPr>
        <p:spPr>
          <a:xfrm>
            <a:off x="9396739" y="638934"/>
            <a:ext cx="0" cy="492443"/>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43C5B89-CE57-AB43-AD50-366B90BB1D52}"/>
              </a:ext>
            </a:extLst>
          </p:cNvPr>
          <p:cNvCxnSpPr>
            <a:cxnSpLocks/>
          </p:cNvCxnSpPr>
          <p:nvPr userDrawn="1"/>
        </p:nvCxnSpPr>
        <p:spPr>
          <a:xfrm flipV="1">
            <a:off x="467865" y="6122384"/>
            <a:ext cx="11165977" cy="5128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D9E2135-B166-5743-99F6-AA02671280A4}"/>
              </a:ext>
            </a:extLst>
          </p:cNvPr>
          <p:cNvSpPr>
            <a:spLocks noGrp="1"/>
          </p:cNvSpPr>
          <p:nvPr>
            <p:ph type="body" sz="quarter" idx="10" hasCustomPrompt="1"/>
          </p:nvPr>
        </p:nvSpPr>
        <p:spPr>
          <a:xfrm>
            <a:off x="501317" y="6234521"/>
            <a:ext cx="11132525" cy="408327"/>
          </a:xfrm>
          <a:prstGeom prst="rect">
            <a:avLst/>
          </a:prstGeom>
        </p:spPr>
        <p:txBody>
          <a:bodyPr anchor="ctr" anchorCtr="0"/>
          <a:lstStyle>
            <a:lvl1pPr marL="0" indent="0" algn="ctr">
              <a:lnSpc>
                <a:spcPct val="90000"/>
              </a:lnSpc>
              <a:buNone/>
              <a:defRPr sz="1800" b="0" i="0">
                <a:solidFill>
                  <a:schemeClr val="bg1"/>
                </a:solidFill>
                <a:latin typeface="Avenir Next LT Pro" panose="020B0504020202020204" pitchFamily="34" charset="0"/>
              </a:defRPr>
            </a:lvl1pPr>
          </a:lstStyle>
          <a:p>
            <a:pPr lvl="0" algn="ctr">
              <a:lnSpc>
                <a:spcPct val="90000"/>
              </a:lnSpc>
            </a:pPr>
            <a:r>
              <a:rPr lang="en-US" sz="2000" b="0" i="0">
                <a:solidFill>
                  <a:schemeClr val="bg1"/>
                </a:solidFill>
                <a:latin typeface="Karbon Light" pitchFamily="2" charset="77"/>
              </a:rPr>
              <a:t>Click to edit date (</a:t>
            </a:r>
            <a:r>
              <a:rPr lang="en-US" sz="2000" b="0" i="0" err="1">
                <a:solidFill>
                  <a:schemeClr val="bg1"/>
                </a:solidFill>
                <a:latin typeface="Karbon Light" pitchFamily="2" charset="77"/>
              </a:rPr>
              <a:t>Avenir</a:t>
            </a:r>
            <a:r>
              <a:rPr lang="en-US" sz="2000" b="0" i="0">
                <a:solidFill>
                  <a:schemeClr val="bg1"/>
                </a:solidFill>
                <a:latin typeface="Karbon Light" pitchFamily="2" charset="77"/>
              </a:rPr>
              <a:t> 18pt)</a:t>
            </a:r>
          </a:p>
        </p:txBody>
      </p:sp>
      <p:sp>
        <p:nvSpPr>
          <p:cNvPr id="28" name="Text Placeholder 2">
            <a:extLst>
              <a:ext uri="{FF2B5EF4-FFF2-40B4-BE49-F238E27FC236}">
                <a16:creationId xmlns:a16="http://schemas.microsoft.com/office/drawing/2014/main" id="{ED25094F-C310-8240-A6A6-F336661FDCD5}"/>
              </a:ext>
            </a:extLst>
          </p:cNvPr>
          <p:cNvSpPr>
            <a:spLocks noGrp="1"/>
          </p:cNvSpPr>
          <p:nvPr>
            <p:ph type="body" idx="12" hasCustomPrompt="1"/>
          </p:nvPr>
        </p:nvSpPr>
        <p:spPr>
          <a:xfrm>
            <a:off x="501316" y="2171794"/>
            <a:ext cx="11132525" cy="1941667"/>
          </a:xfrm>
          <a:prstGeom prst="rect">
            <a:avLst/>
          </a:prstGeom>
        </p:spPr>
        <p:txBody>
          <a:bodyPr anchor="b" anchorCtr="0"/>
          <a:lstStyle>
            <a:lvl1pPr marL="0" indent="0">
              <a:lnSpc>
                <a:spcPct val="90000"/>
              </a:lnSpc>
              <a:spcBef>
                <a:spcPts val="0"/>
              </a:spcBef>
              <a:buNone/>
              <a:defRPr sz="6000" b="0" i="0">
                <a:solidFill>
                  <a:schemeClr val="bg1"/>
                </a:solidFill>
                <a:latin typeface="Avenir Next L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title (up to two levels) </a:t>
            </a:r>
          </a:p>
          <a:p>
            <a:pPr lvl="0"/>
            <a:r>
              <a:rPr lang="en-US"/>
              <a:t>(</a:t>
            </a:r>
            <a:r>
              <a:rPr lang="en-US" err="1"/>
              <a:t>Avenir</a:t>
            </a:r>
            <a:r>
              <a:rPr lang="en-US"/>
              <a:t> 60pt)</a:t>
            </a:r>
          </a:p>
        </p:txBody>
      </p:sp>
      <p:sp>
        <p:nvSpPr>
          <p:cNvPr id="40" name="Text Placeholder 2">
            <a:extLst>
              <a:ext uri="{FF2B5EF4-FFF2-40B4-BE49-F238E27FC236}">
                <a16:creationId xmlns:a16="http://schemas.microsoft.com/office/drawing/2014/main" id="{A49AF163-D96C-DB41-B680-BFE5216BA255}"/>
              </a:ext>
            </a:extLst>
          </p:cNvPr>
          <p:cNvSpPr>
            <a:spLocks noGrp="1"/>
          </p:cNvSpPr>
          <p:nvPr>
            <p:ph type="body" idx="13" hasCustomPrompt="1"/>
          </p:nvPr>
        </p:nvSpPr>
        <p:spPr>
          <a:xfrm>
            <a:off x="501316" y="4482750"/>
            <a:ext cx="11132525" cy="492444"/>
          </a:xfrm>
          <a:prstGeom prst="rect">
            <a:avLst/>
          </a:prstGeom>
        </p:spPr>
        <p:txBody>
          <a:bodyPr anchor="ctr" anchorCtr="0"/>
          <a:lstStyle>
            <a:lvl1pPr marL="0" indent="0">
              <a:lnSpc>
                <a:spcPct val="100000"/>
              </a:lnSpc>
              <a:spcBef>
                <a:spcPts val="0"/>
              </a:spcBef>
              <a:buNone/>
              <a:defRPr sz="2800" b="0" i="0">
                <a:solidFill>
                  <a:schemeClr val="bg1"/>
                </a:solidFill>
                <a:latin typeface="Avenir Next L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nSpc>
                <a:spcPct val="90000"/>
              </a:lnSpc>
            </a:pPr>
            <a:r>
              <a:rPr lang="en-US" sz="2800" b="1" i="0">
                <a:solidFill>
                  <a:schemeClr val="bg1"/>
                </a:solidFill>
                <a:latin typeface="Karbon Regular" pitchFamily="2" charset="77"/>
              </a:rPr>
              <a:t>Click to edit presenter name (</a:t>
            </a:r>
            <a:r>
              <a:rPr lang="en-US" sz="2800" b="1" i="0" err="1">
                <a:solidFill>
                  <a:schemeClr val="bg1"/>
                </a:solidFill>
                <a:latin typeface="Karbon Regular" pitchFamily="2" charset="77"/>
              </a:rPr>
              <a:t>Avenir</a:t>
            </a:r>
            <a:r>
              <a:rPr lang="en-US" sz="2800" b="1" i="0">
                <a:solidFill>
                  <a:schemeClr val="bg1"/>
                </a:solidFill>
                <a:latin typeface="Karbon Regular" pitchFamily="2" charset="77"/>
              </a:rPr>
              <a:t> 28pt)</a:t>
            </a:r>
          </a:p>
        </p:txBody>
      </p:sp>
      <p:sp>
        <p:nvSpPr>
          <p:cNvPr id="41" name="Text Placeholder 2">
            <a:extLst>
              <a:ext uri="{FF2B5EF4-FFF2-40B4-BE49-F238E27FC236}">
                <a16:creationId xmlns:a16="http://schemas.microsoft.com/office/drawing/2014/main" id="{AC7E583C-A0ED-B54B-B91E-B5C33A5CEA79}"/>
              </a:ext>
            </a:extLst>
          </p:cNvPr>
          <p:cNvSpPr>
            <a:spLocks noGrp="1"/>
          </p:cNvSpPr>
          <p:nvPr>
            <p:ph type="body" idx="14" hasCustomPrompt="1"/>
          </p:nvPr>
        </p:nvSpPr>
        <p:spPr>
          <a:xfrm>
            <a:off x="501317" y="4945698"/>
            <a:ext cx="11132524" cy="1065858"/>
          </a:xfrm>
          <a:prstGeom prst="rect">
            <a:avLst/>
          </a:prstGeom>
        </p:spPr>
        <p:txBody>
          <a:bodyPr anchor="t" anchorCtr="0"/>
          <a:lstStyle>
            <a:lvl1pPr marL="0" indent="0">
              <a:lnSpc>
                <a:spcPct val="100000"/>
              </a:lnSpc>
              <a:spcBef>
                <a:spcPts val="0"/>
              </a:spcBef>
              <a:buNone/>
              <a:defRPr sz="2000" b="0" i="0">
                <a:solidFill>
                  <a:schemeClr val="bg1"/>
                </a:solidFill>
                <a:latin typeface="Avenir Next L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nSpc>
                <a:spcPct val="90000"/>
              </a:lnSpc>
            </a:pPr>
            <a:r>
              <a:rPr lang="en-US" sz="2000" b="0" i="0">
                <a:solidFill>
                  <a:schemeClr val="bg1"/>
                </a:solidFill>
                <a:latin typeface="Karbon Light" pitchFamily="2" charset="77"/>
              </a:rPr>
              <a:t>Click to add titles (up to three levels) / (</a:t>
            </a:r>
            <a:r>
              <a:rPr lang="en-US" sz="2000" b="0" i="0" err="1">
                <a:solidFill>
                  <a:schemeClr val="bg1"/>
                </a:solidFill>
                <a:latin typeface="Karbon Light" pitchFamily="2" charset="77"/>
              </a:rPr>
              <a:t>Avenir</a:t>
            </a:r>
            <a:r>
              <a:rPr lang="en-US" sz="2000" b="0" i="0">
                <a:solidFill>
                  <a:schemeClr val="bg1"/>
                </a:solidFill>
                <a:latin typeface="Karbon Light" pitchFamily="2" charset="77"/>
              </a:rPr>
              <a:t> 20pt)</a:t>
            </a:r>
          </a:p>
        </p:txBody>
      </p:sp>
    </p:spTree>
    <p:extLst>
      <p:ext uri="{BB962C8B-B14F-4D97-AF65-F5344CB8AC3E}">
        <p14:creationId xmlns:p14="http://schemas.microsoft.com/office/powerpoint/2010/main" val="1404222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0E56BF-072E-F74F-A784-E72BCA6826DF}"/>
              </a:ext>
            </a:extLst>
          </p:cNvPr>
          <p:cNvSpPr/>
          <p:nvPr userDrawn="1"/>
        </p:nvSpPr>
        <p:spPr>
          <a:xfrm>
            <a:off x="-3" y="0"/>
            <a:ext cx="12192001" cy="7287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8DF1CA-33FB-C746-82EC-2F6F6870EB54}"/>
              </a:ext>
            </a:extLst>
          </p:cNvPr>
          <p:cNvSpPr>
            <a:spLocks noGrp="1"/>
          </p:cNvSpPr>
          <p:nvPr>
            <p:ph type="title" hasCustomPrompt="1"/>
          </p:nvPr>
        </p:nvSpPr>
        <p:spPr>
          <a:xfrm>
            <a:off x="467865" y="88594"/>
            <a:ext cx="8629244" cy="535887"/>
          </a:xfrm>
          <a:prstGeom prst="rect">
            <a:avLst/>
          </a:prstGeom>
        </p:spPr>
        <p:txBody>
          <a:bodyPr anchor="ctr" anchorCtr="0"/>
          <a:lstStyle>
            <a:lvl1pPr>
              <a:defRPr sz="2800" b="0" i="0">
                <a:solidFill>
                  <a:schemeClr val="bg1"/>
                </a:solidFill>
                <a:latin typeface="Avenir Next LT Pro" panose="020B0504020202020204" pitchFamily="34" charset="0"/>
              </a:defRPr>
            </a:lvl1pPr>
          </a:lstStyle>
          <a:p>
            <a:r>
              <a:rPr lang="en-US"/>
              <a:t>Click to edit slide title (</a:t>
            </a:r>
            <a:r>
              <a:rPr lang="en-US" err="1"/>
              <a:t>Avenir</a:t>
            </a:r>
            <a:r>
              <a:rPr lang="en-US"/>
              <a:t> 28pt)</a:t>
            </a:r>
          </a:p>
        </p:txBody>
      </p:sp>
      <p:sp>
        <p:nvSpPr>
          <p:cNvPr id="3" name="Content Placeholder 2">
            <a:extLst>
              <a:ext uri="{FF2B5EF4-FFF2-40B4-BE49-F238E27FC236}">
                <a16:creationId xmlns:a16="http://schemas.microsoft.com/office/drawing/2014/main" id="{2D796215-0357-7840-8D07-A47DC9A30EC5}"/>
              </a:ext>
            </a:extLst>
          </p:cNvPr>
          <p:cNvSpPr>
            <a:spLocks noGrp="1"/>
          </p:cNvSpPr>
          <p:nvPr>
            <p:ph idx="1" hasCustomPrompt="1"/>
          </p:nvPr>
        </p:nvSpPr>
        <p:spPr>
          <a:xfrm>
            <a:off x="467865" y="1970744"/>
            <a:ext cx="11165977" cy="4100360"/>
          </a:xfrm>
          <a:prstGeom prst="rect">
            <a:avLst/>
          </a:prstGeom>
        </p:spPr>
        <p:txBody>
          <a:bodyPr/>
          <a:lstStyle>
            <a:lvl1pPr marL="0" indent="0">
              <a:buFont typeface="Arial" panose="020B0604020202020204" pitchFamily="34" charset="0"/>
              <a:buNone/>
              <a:defRPr sz="2000">
                <a:solidFill>
                  <a:schemeClr val="tx1">
                    <a:lumMod val="65000"/>
                    <a:lumOff val="35000"/>
                  </a:schemeClr>
                </a:solidFill>
                <a:latin typeface="Avenir Next LT Pro" panose="020B0504020202020204" pitchFamily="34" charset="0"/>
              </a:defRPr>
            </a:lvl1pPr>
            <a:lvl2pPr marL="349250" indent="-222250">
              <a:tabLst/>
              <a:defRPr sz="2000">
                <a:solidFill>
                  <a:schemeClr val="tx1">
                    <a:lumMod val="65000"/>
                    <a:lumOff val="35000"/>
                  </a:schemeClr>
                </a:solidFill>
              </a:defRPr>
            </a:lvl2pPr>
            <a:lvl3pPr marL="744538" indent="-233363">
              <a:tabLst/>
              <a:defRPr sz="2000">
                <a:solidFill>
                  <a:schemeClr val="tx1">
                    <a:lumMod val="65000"/>
                    <a:lumOff val="35000"/>
                  </a:schemeClr>
                </a:solidFill>
              </a:defRPr>
            </a:lvl3pPr>
            <a:lvl4pPr marL="1152525" indent="-233363">
              <a:tabLst/>
              <a:defRPr sz="2000">
                <a:solidFill>
                  <a:schemeClr val="tx1">
                    <a:lumMod val="65000"/>
                    <a:lumOff val="35000"/>
                  </a:schemeClr>
                </a:solidFill>
              </a:defRPr>
            </a:lvl4pPr>
            <a:lvl5pPr marL="1490663" indent="-233363">
              <a:tabLst/>
              <a:defRPr>
                <a:solidFill>
                  <a:schemeClr val="tx1">
                    <a:lumMod val="65000"/>
                    <a:lumOff val="35000"/>
                  </a:schemeClr>
                </a:solidFill>
              </a:defRPr>
            </a:lvl5pPr>
          </a:lstStyle>
          <a:p>
            <a:pPr lvl="0"/>
            <a:r>
              <a:rPr lang="en-US"/>
              <a:t>Click to edit body text (</a:t>
            </a:r>
            <a:r>
              <a:rPr lang="en-US" err="1"/>
              <a:t>Avenir</a:t>
            </a:r>
            <a:r>
              <a:rPr lang="en-US"/>
              <a:t> 20pt)</a:t>
            </a:r>
          </a:p>
        </p:txBody>
      </p:sp>
      <p:sp>
        <p:nvSpPr>
          <p:cNvPr id="16" name="TextBox 15">
            <a:extLst>
              <a:ext uri="{FF2B5EF4-FFF2-40B4-BE49-F238E27FC236}">
                <a16:creationId xmlns:a16="http://schemas.microsoft.com/office/drawing/2014/main" id="{8F2BF160-E287-024E-9BB0-2199B638A97B}"/>
              </a:ext>
            </a:extLst>
          </p:cNvPr>
          <p:cNvSpPr txBox="1"/>
          <p:nvPr userDrawn="1"/>
        </p:nvSpPr>
        <p:spPr>
          <a:xfrm>
            <a:off x="11850238" y="6540547"/>
            <a:ext cx="341760" cy="246221"/>
          </a:xfrm>
          <a:prstGeom prst="rect">
            <a:avLst/>
          </a:prstGeom>
          <a:noFill/>
        </p:spPr>
        <p:txBody>
          <a:bodyPr wrap="none" rtlCol="0">
            <a:spAutoFit/>
          </a:bodyPr>
          <a:lstStyle/>
          <a:p>
            <a:fld id="{A706A83A-1947-C942-B335-69B85BE29DFD}" type="slidenum">
              <a:rPr lang="en-US" sz="1000" b="1" i="0" smtClean="0">
                <a:solidFill>
                  <a:schemeClr val="tx1">
                    <a:lumMod val="65000"/>
                    <a:lumOff val="35000"/>
                  </a:schemeClr>
                </a:solidFill>
                <a:latin typeface="Avenir Next LT Pro" panose="020B0504020202020204" pitchFamily="34" charset="0"/>
                <a:ea typeface="Helvetica Neue Light" panose="02000403000000020004" pitchFamily="2" charset="0"/>
              </a:rPr>
              <a:t>‹#›</a:t>
            </a:fld>
            <a:endParaRPr lang="en-US" sz="1000" b="1" i="0">
              <a:solidFill>
                <a:schemeClr val="tx1">
                  <a:lumMod val="65000"/>
                  <a:lumOff val="35000"/>
                </a:schemeClr>
              </a:solidFill>
              <a:latin typeface="Avenir Next LT Pro" panose="020B0504020202020204" pitchFamily="34" charset="0"/>
              <a:ea typeface="Helvetica Neue Light" panose="02000403000000020004" pitchFamily="2" charset="0"/>
            </a:endParaRPr>
          </a:p>
        </p:txBody>
      </p:sp>
      <p:pic>
        <p:nvPicPr>
          <p:cNvPr id="19" name="Picture 18">
            <a:extLst>
              <a:ext uri="{FF2B5EF4-FFF2-40B4-BE49-F238E27FC236}">
                <a16:creationId xmlns:a16="http://schemas.microsoft.com/office/drawing/2014/main" id="{B34A8D7A-7A66-2048-8AC1-D285F9BE81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7815" y="165558"/>
            <a:ext cx="2358661" cy="388585"/>
          </a:xfrm>
          <a:prstGeom prst="rect">
            <a:avLst/>
          </a:prstGeom>
        </p:spPr>
      </p:pic>
      <p:sp>
        <p:nvSpPr>
          <p:cNvPr id="20" name="Text Placeholder 2">
            <a:extLst>
              <a:ext uri="{FF2B5EF4-FFF2-40B4-BE49-F238E27FC236}">
                <a16:creationId xmlns:a16="http://schemas.microsoft.com/office/drawing/2014/main" id="{AF350919-1389-E840-A9AD-F5247F8CC86C}"/>
              </a:ext>
            </a:extLst>
          </p:cNvPr>
          <p:cNvSpPr>
            <a:spLocks noGrp="1"/>
          </p:cNvSpPr>
          <p:nvPr>
            <p:ph type="body" idx="12" hasCustomPrompt="1"/>
          </p:nvPr>
        </p:nvSpPr>
        <p:spPr>
          <a:xfrm>
            <a:off x="467865" y="1001713"/>
            <a:ext cx="11165976" cy="823912"/>
          </a:xfrm>
          <a:prstGeom prst="rect">
            <a:avLst/>
          </a:prstGeom>
        </p:spPr>
        <p:txBody>
          <a:bodyPr anchor="t" anchorCtr="0"/>
          <a:lstStyle>
            <a:lvl1pPr marL="0" indent="0">
              <a:lnSpc>
                <a:spcPct val="100000"/>
              </a:lnSpc>
              <a:spcBef>
                <a:spcPts val="0"/>
              </a:spcBef>
              <a:buNone/>
              <a:defRPr sz="2400" b="0" i="0">
                <a:solidFill>
                  <a:srgbClr val="2774AE"/>
                </a:solidFill>
                <a:latin typeface="Avenir Next L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headline (up to two levels) / (</a:t>
            </a:r>
            <a:r>
              <a:rPr lang="en-US" err="1"/>
              <a:t>Avenir</a:t>
            </a:r>
            <a:r>
              <a:rPr lang="en-US"/>
              <a:t> 24pt)</a:t>
            </a:r>
          </a:p>
          <a:p>
            <a:pPr lvl="0"/>
            <a:endParaRPr lang="en-US"/>
          </a:p>
        </p:txBody>
      </p:sp>
      <p:sp>
        <p:nvSpPr>
          <p:cNvPr id="23" name="Text Placeholder 21">
            <a:extLst>
              <a:ext uri="{FF2B5EF4-FFF2-40B4-BE49-F238E27FC236}">
                <a16:creationId xmlns:a16="http://schemas.microsoft.com/office/drawing/2014/main" id="{896E7099-873E-6148-A808-C0A645735605}"/>
              </a:ext>
            </a:extLst>
          </p:cNvPr>
          <p:cNvSpPr>
            <a:spLocks noGrp="1"/>
          </p:cNvSpPr>
          <p:nvPr>
            <p:ph type="body" sz="quarter" idx="13" hasCustomPrompt="1"/>
          </p:nvPr>
        </p:nvSpPr>
        <p:spPr>
          <a:xfrm>
            <a:off x="468313" y="6173788"/>
            <a:ext cx="11164887" cy="519112"/>
          </a:xfrm>
          <a:prstGeom prst="rect">
            <a:avLst/>
          </a:prstGeom>
        </p:spPr>
        <p:txBody>
          <a:bodyPr/>
          <a:lstStyle>
            <a:lvl1pPr marL="6350" indent="-6350">
              <a:lnSpc>
                <a:spcPct val="100000"/>
              </a:lnSpc>
              <a:spcBef>
                <a:spcPts val="0"/>
              </a:spcBef>
              <a:buNone/>
              <a:tabLst/>
              <a:defRPr sz="900" b="1" i="0">
                <a:solidFill>
                  <a:schemeClr val="tx1">
                    <a:lumMod val="65000"/>
                    <a:lumOff val="35000"/>
                  </a:schemeClr>
                </a:solidFill>
                <a:latin typeface="Avenir Next LT Pro" panose="020B0504020202020204" pitchFamily="34" charset="0"/>
              </a:defRPr>
            </a:lvl1pPr>
          </a:lstStyle>
          <a:p>
            <a:pPr lvl="0"/>
            <a:r>
              <a:rPr lang="en-US"/>
              <a:t>Click to edit notes/sources (</a:t>
            </a:r>
            <a:r>
              <a:rPr lang="en-US" err="1"/>
              <a:t>Avenir</a:t>
            </a:r>
            <a:r>
              <a:rPr lang="en-US"/>
              <a:t> 9pt)</a:t>
            </a:r>
          </a:p>
        </p:txBody>
      </p:sp>
    </p:spTree>
    <p:extLst>
      <p:ext uri="{BB962C8B-B14F-4D97-AF65-F5344CB8AC3E}">
        <p14:creationId xmlns:p14="http://schemas.microsoft.com/office/powerpoint/2010/main" val="2453161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D6FC6E-9BFE-7847-9E13-08C8895D1D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8">
            <a:extLst>
              <a:ext uri="{FF2B5EF4-FFF2-40B4-BE49-F238E27FC236}">
                <a16:creationId xmlns:a16="http://schemas.microsoft.com/office/drawing/2014/main" id="{5DED25E8-C08F-1249-90B3-A00FD408D0B8}"/>
              </a:ext>
            </a:extLst>
          </p:cNvPr>
          <p:cNvSpPr txBox="1">
            <a:spLocks/>
          </p:cNvSpPr>
          <p:nvPr userDrawn="1"/>
        </p:nvSpPr>
        <p:spPr>
          <a:xfrm>
            <a:off x="9892376" y="5927740"/>
            <a:ext cx="1643399" cy="313932"/>
          </a:xfrm>
          <a:prstGeom prst="rect">
            <a:avLst/>
          </a:prstGeom>
        </p:spPr>
        <p:txBody>
          <a:bodyPr wrap="none">
            <a:spAutoFit/>
          </a:bodyPr>
          <a:lstStyle>
            <a:lvl1pPr marL="0" indent="0" algn="r" defTabSz="914400" rtl="0" eaLnBrk="1" latinLnBrk="0" hangingPunct="1">
              <a:lnSpc>
                <a:spcPct val="90000"/>
              </a:lnSpc>
              <a:spcBef>
                <a:spcPts val="1000"/>
              </a:spcBef>
              <a:buFontTx/>
              <a:buNone/>
              <a:defRPr sz="1800" b="0" i="0" kern="1200" baseline="0">
                <a:solidFill>
                  <a:srgbClr val="89898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1" i="0" kern="1200" baseline="0">
                <a:solidFill>
                  <a:srgbClr val="89898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1" i="0" kern="1200" baseline="0">
                <a:solidFill>
                  <a:srgbClr val="89898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1" i="0" kern="1200" baseline="0">
                <a:solidFill>
                  <a:srgbClr val="89898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1" i="0" kern="1200" baseline="0">
                <a:solidFill>
                  <a:srgbClr val="89898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baseline="0" dirty="0">
                <a:solidFill>
                  <a:srgbClr val="707170"/>
                </a:solidFill>
                <a:latin typeface="Arial" panose="020B0604020202020204" pitchFamily="34" charset="0"/>
              </a:rPr>
              <a:t>cedars-</a:t>
            </a:r>
            <a:r>
              <a:rPr lang="en-US" sz="1600" baseline="0" dirty="0" err="1">
                <a:solidFill>
                  <a:srgbClr val="707170"/>
                </a:solidFill>
                <a:latin typeface="Arial" panose="020B0604020202020204" pitchFamily="34" charset="0"/>
              </a:rPr>
              <a:t>sinai.org</a:t>
            </a:r>
            <a:endParaRPr lang="en-US" sz="1600" baseline="0" dirty="0">
              <a:solidFill>
                <a:srgbClr val="707170"/>
              </a:solidFill>
              <a:latin typeface="Arial" panose="020B0604020202020204" pitchFamily="34" charset="0"/>
            </a:endParaRPr>
          </a:p>
        </p:txBody>
      </p:sp>
      <p:sp>
        <p:nvSpPr>
          <p:cNvPr id="2" name="Title 1"/>
          <p:cNvSpPr>
            <a:spLocks noGrp="1"/>
          </p:cNvSpPr>
          <p:nvPr>
            <p:ph type="ctrTitle"/>
          </p:nvPr>
        </p:nvSpPr>
        <p:spPr>
          <a:xfrm>
            <a:off x="925903" y="1116746"/>
            <a:ext cx="10309616" cy="1815351"/>
          </a:xfrm>
        </p:spPr>
        <p:txBody>
          <a:bodyPr anchor="ctr"/>
          <a:lstStyle>
            <a:lvl1pPr algn="l">
              <a:defRPr sz="3467"/>
            </a:lvl1pPr>
          </a:lstStyle>
          <a:p>
            <a:r>
              <a:rPr lang="en-US"/>
              <a:t>Click to edit Master title style</a:t>
            </a:r>
            <a:endParaRPr lang="en-US" dirty="0"/>
          </a:p>
        </p:txBody>
      </p:sp>
      <p:sp>
        <p:nvSpPr>
          <p:cNvPr id="3" name="Subtitle 2"/>
          <p:cNvSpPr>
            <a:spLocks noGrp="1"/>
          </p:cNvSpPr>
          <p:nvPr>
            <p:ph type="subTitle" idx="1"/>
          </p:nvPr>
        </p:nvSpPr>
        <p:spPr>
          <a:xfrm>
            <a:off x="925902" y="3602037"/>
            <a:ext cx="10309615" cy="1655763"/>
          </a:xfrm>
        </p:spPr>
        <p:txBody>
          <a:bodyPr anchor="t"/>
          <a:lstStyle>
            <a:lvl1pPr marL="0" indent="0" algn="l">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A69321-B8E7-C0A0-3801-7D5335EEFC7D}"/>
              </a:ext>
            </a:extLst>
          </p:cNvPr>
          <p:cNvPicPr>
            <a:picLocks noChangeAspect="1"/>
          </p:cNvPicPr>
          <p:nvPr userDrawn="1"/>
        </p:nvPicPr>
        <p:blipFill>
          <a:blip r:embed="rId3"/>
          <a:stretch>
            <a:fillRect/>
          </a:stretch>
        </p:blipFill>
        <p:spPr>
          <a:xfrm>
            <a:off x="1066679" y="5756634"/>
            <a:ext cx="3205477" cy="606127"/>
          </a:xfrm>
          <a:prstGeom prst="rect">
            <a:avLst/>
          </a:prstGeom>
        </p:spPr>
      </p:pic>
    </p:spTree>
    <p:extLst>
      <p:ext uri="{BB962C8B-B14F-4D97-AF65-F5344CB8AC3E}">
        <p14:creationId xmlns:p14="http://schemas.microsoft.com/office/powerpoint/2010/main" val="249835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597152"/>
            <a:ext cx="10521696"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9919A-1AF4-8143-B305-C972D12AEE0C}" type="slidenum">
              <a:rPr lang="en-US" smtClean="0"/>
              <a:t>‹#›</a:t>
            </a:fld>
            <a:endParaRPr lang="en-US"/>
          </a:p>
        </p:txBody>
      </p:sp>
    </p:spTree>
    <p:extLst>
      <p:ext uri="{BB962C8B-B14F-4D97-AF65-F5344CB8AC3E}">
        <p14:creationId xmlns:p14="http://schemas.microsoft.com/office/powerpoint/2010/main" val="54441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8DFF12-AAE6-C443-B78B-BFBDA00F42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31C83284-A14D-704F-80BB-02B1B01AE638}"/>
              </a:ext>
            </a:extLst>
          </p:cNvPr>
          <p:cNvSpPr>
            <a:spLocks noGrp="1"/>
          </p:cNvSpPr>
          <p:nvPr>
            <p:ph type="ctrTitle"/>
          </p:nvPr>
        </p:nvSpPr>
        <p:spPr>
          <a:xfrm>
            <a:off x="925903" y="1116746"/>
            <a:ext cx="10309616" cy="1815351"/>
          </a:xfrm>
        </p:spPr>
        <p:txBody>
          <a:bodyPr anchor="ctr"/>
          <a:lstStyle>
            <a:lvl1pPr algn="l">
              <a:defRPr sz="3467"/>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39919A-1AF4-8143-B305-C972D12AEE0C}" type="slidenum">
              <a:rPr lang="en-US" smtClean="0"/>
              <a:t>‹#›</a:t>
            </a:fld>
            <a:endParaRPr lang="en-US"/>
          </a:p>
        </p:txBody>
      </p:sp>
      <p:sp>
        <p:nvSpPr>
          <p:cNvPr id="11" name="Subtitle 2">
            <a:extLst>
              <a:ext uri="{FF2B5EF4-FFF2-40B4-BE49-F238E27FC236}">
                <a16:creationId xmlns:a16="http://schemas.microsoft.com/office/drawing/2014/main" id="{765A7F18-FD1A-FB46-A6B2-D60941384E43}"/>
              </a:ext>
            </a:extLst>
          </p:cNvPr>
          <p:cNvSpPr>
            <a:spLocks noGrp="1"/>
          </p:cNvSpPr>
          <p:nvPr>
            <p:ph type="subTitle" idx="1"/>
          </p:nvPr>
        </p:nvSpPr>
        <p:spPr>
          <a:xfrm>
            <a:off x="925902" y="3602037"/>
            <a:ext cx="10309615" cy="1655763"/>
          </a:xfrm>
        </p:spPr>
        <p:txBody>
          <a:bodyPr anchor="t"/>
          <a:lstStyle>
            <a:lvl1pPr marL="0" indent="0" algn="l">
              <a:buNone/>
              <a:defRPr sz="2400"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D97C97A8-1252-DAD8-33C3-DCF183E6FF3A}"/>
              </a:ext>
            </a:extLst>
          </p:cNvPr>
          <p:cNvPicPr>
            <a:picLocks noChangeAspect="1"/>
          </p:cNvPicPr>
          <p:nvPr userDrawn="1"/>
        </p:nvPicPr>
        <p:blipFill>
          <a:blip r:embed="rId3"/>
          <a:stretch>
            <a:fillRect/>
          </a:stretch>
        </p:blipFill>
        <p:spPr>
          <a:xfrm>
            <a:off x="1066679" y="5756634"/>
            <a:ext cx="3205477" cy="606127"/>
          </a:xfrm>
          <a:prstGeom prst="rect">
            <a:avLst/>
          </a:prstGeom>
        </p:spPr>
      </p:pic>
    </p:spTree>
    <p:extLst>
      <p:ext uri="{BB962C8B-B14F-4D97-AF65-F5344CB8AC3E}">
        <p14:creationId xmlns:p14="http://schemas.microsoft.com/office/powerpoint/2010/main" val="185046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597152"/>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7152"/>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39919A-1AF4-8143-B305-C972D12AEE0C}" type="slidenum">
              <a:rPr lang="en-US" smtClean="0"/>
              <a:t>‹#›</a:t>
            </a:fld>
            <a:endParaRPr lang="en-US"/>
          </a:p>
        </p:txBody>
      </p:sp>
    </p:spTree>
    <p:extLst>
      <p:ext uri="{BB962C8B-B14F-4D97-AF65-F5344CB8AC3E}">
        <p14:creationId xmlns:p14="http://schemas.microsoft.com/office/powerpoint/2010/main" val="14452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38560"/>
            <a:ext cx="5157787" cy="823912"/>
          </a:xfrm>
        </p:spPr>
        <p:txBody>
          <a:bodyPr anchor="ctr"/>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46484"/>
            <a:ext cx="5157787" cy="3521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438560"/>
            <a:ext cx="5183188" cy="823912"/>
          </a:xfrm>
        </p:spPr>
        <p:txBody>
          <a:bodyPr anchor="ctr"/>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46484"/>
            <a:ext cx="5183188" cy="3521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39919A-1AF4-8143-B305-C972D12AEE0C}" type="slidenum">
              <a:rPr lang="en-US" smtClean="0"/>
              <a:t>‹#›</a:t>
            </a:fld>
            <a:endParaRPr lang="en-US"/>
          </a:p>
        </p:txBody>
      </p:sp>
      <p:sp>
        <p:nvSpPr>
          <p:cNvPr id="11" name="Title 1">
            <a:extLst>
              <a:ext uri="{FF2B5EF4-FFF2-40B4-BE49-F238E27FC236}">
                <a16:creationId xmlns:a16="http://schemas.microsoft.com/office/drawing/2014/main" id="{036DDE8D-023A-294F-BFD8-8040DEC5CEC5}"/>
              </a:ext>
            </a:extLst>
          </p:cNvPr>
          <p:cNvSpPr>
            <a:spLocks noGrp="1"/>
          </p:cNvSpPr>
          <p:nvPr>
            <p:ph type="title"/>
          </p:nvPr>
        </p:nvSpPr>
        <p:spPr>
          <a:xfrm>
            <a:off x="838200" y="0"/>
            <a:ext cx="10515600" cy="1249680"/>
          </a:xfrm>
        </p:spPr>
        <p:txBody>
          <a:bodyPr/>
          <a:lstStyle/>
          <a:p>
            <a:r>
              <a:rPr lang="en-US"/>
              <a:t>Click to edit Master title style</a:t>
            </a:r>
            <a:endParaRPr lang="en-US" dirty="0"/>
          </a:p>
        </p:txBody>
      </p:sp>
    </p:spTree>
    <p:extLst>
      <p:ext uri="{BB962C8B-B14F-4D97-AF65-F5344CB8AC3E}">
        <p14:creationId xmlns:p14="http://schemas.microsoft.com/office/powerpoint/2010/main" val="299206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39919A-1AF4-8143-B305-C972D12AEE0C}" type="slidenum">
              <a:rPr lang="en-US" smtClean="0"/>
              <a:t>‹#›</a:t>
            </a:fld>
            <a:endParaRPr lang="en-US"/>
          </a:p>
        </p:txBody>
      </p:sp>
    </p:spTree>
    <p:extLst>
      <p:ext uri="{BB962C8B-B14F-4D97-AF65-F5344CB8AC3E}">
        <p14:creationId xmlns:p14="http://schemas.microsoft.com/office/powerpoint/2010/main" val="41766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39919A-1AF4-8143-B305-C972D12AEE0C}" type="slidenum">
              <a:rPr lang="en-US" smtClean="0"/>
              <a:t>‹#›</a:t>
            </a:fld>
            <a:endParaRPr lang="en-US"/>
          </a:p>
        </p:txBody>
      </p:sp>
    </p:spTree>
    <p:extLst>
      <p:ext uri="{BB962C8B-B14F-4D97-AF65-F5344CB8AC3E}">
        <p14:creationId xmlns:p14="http://schemas.microsoft.com/office/powerpoint/2010/main" val="104929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3A8FC1-DF2B-7449-9CB8-118835B2CDDC}"/>
              </a:ext>
            </a:extLst>
          </p:cNvPr>
          <p:cNvSpPr>
            <a:spLocks noGrp="1"/>
          </p:cNvSpPr>
          <p:nvPr>
            <p:ph sz="quarter" idx="15"/>
          </p:nvPr>
        </p:nvSpPr>
        <p:spPr>
          <a:xfrm>
            <a:off x="841248" y="1597152"/>
            <a:ext cx="4580467" cy="4318000"/>
          </a:xfrm>
          <a:prstGeom prst="rect">
            <a:avLst/>
          </a:prstGeom>
        </p:spPr>
        <p:txBody>
          <a:bodyPr vert="horz"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41248" y="0"/>
            <a:ext cx="10521696" cy="1261621"/>
          </a:xfrm>
          <a:prstGeom prst="rect">
            <a:avLst/>
          </a:prstGeom>
        </p:spPr>
        <p:txBody>
          <a:bodyPr vert="horz" lIns="91440" tIns="45720" rIns="91440" bIns="45720" rtlCol="0" anchor="ctr" anchorCtr="0">
            <a:noAutofit/>
          </a:bodyPr>
          <a:lstStyle>
            <a:lvl1pPr>
              <a:defRPr lang="en-US" dirty="0"/>
            </a:lvl1pPr>
          </a:lstStyle>
          <a:p>
            <a:pPr lvl="0">
              <a:lnSpc>
                <a:spcPct val="90000"/>
              </a:lnSpc>
            </a:pPr>
            <a:r>
              <a:rPr lang="en-US" dirty="0"/>
              <a:t>Click to edit master title style</a:t>
            </a:r>
          </a:p>
        </p:txBody>
      </p:sp>
      <p:sp>
        <p:nvSpPr>
          <p:cNvPr id="8" name="Picture Placeholder 2"/>
          <p:cNvSpPr>
            <a:spLocks noGrp="1"/>
          </p:cNvSpPr>
          <p:nvPr>
            <p:ph type="pic" idx="1"/>
          </p:nvPr>
        </p:nvSpPr>
        <p:spPr>
          <a:xfrm>
            <a:off x="6109489" y="1261504"/>
            <a:ext cx="6082511" cy="4872597"/>
          </a:xfrm>
          <a:prstGeom prst="rect">
            <a:avLst/>
          </a:prstGeom>
        </p:spPr>
        <p:txBody>
          <a:bodyPr/>
          <a:lstStyle>
            <a:lvl1pPr marL="0" indent="0">
              <a:buNone/>
              <a:defRPr sz="4267" b="0" i="0">
                <a:latin typeface="Arial" panose="020B060402020202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Footer Placeholder 4">
            <a:extLst>
              <a:ext uri="{FF2B5EF4-FFF2-40B4-BE49-F238E27FC236}">
                <a16:creationId xmlns:a16="http://schemas.microsoft.com/office/drawing/2014/main" id="{AAE964F8-2D33-304D-B7C0-732D653401D4}"/>
              </a:ext>
            </a:extLst>
          </p:cNvPr>
          <p:cNvSpPr>
            <a:spLocks noGrp="1"/>
          </p:cNvSpPr>
          <p:nvPr>
            <p:ph type="ftr" sz="quarter" idx="3"/>
          </p:nvPr>
        </p:nvSpPr>
        <p:spPr>
          <a:xfrm>
            <a:off x="3542581" y="6356351"/>
            <a:ext cx="7817315" cy="365125"/>
          </a:xfrm>
          <a:prstGeom prst="rect">
            <a:avLst/>
          </a:prstGeom>
        </p:spPr>
        <p:txBody>
          <a:bodyPr vert="horz" lIns="91440" tIns="45720" rIns="91440" bIns="45720" rtlCol="0" anchor="ctr"/>
          <a:lstStyle>
            <a:lvl1pPr algn="r">
              <a:defRPr sz="1067">
                <a:solidFill>
                  <a:schemeClr val="accent2"/>
                </a:solidFill>
              </a:defRPr>
            </a:lvl1pPr>
          </a:lstStyle>
          <a:p>
            <a:endParaRPr lang="en-US" dirty="0"/>
          </a:p>
        </p:txBody>
      </p:sp>
      <p:sp>
        <p:nvSpPr>
          <p:cNvPr id="9" name="Slide Number Placeholder 5">
            <a:extLst>
              <a:ext uri="{FF2B5EF4-FFF2-40B4-BE49-F238E27FC236}">
                <a16:creationId xmlns:a16="http://schemas.microsoft.com/office/drawing/2014/main" id="{51E1F0D4-E34C-5C43-834A-CBB0D443F1BC}"/>
              </a:ext>
            </a:extLst>
          </p:cNvPr>
          <p:cNvSpPr>
            <a:spLocks noGrp="1"/>
          </p:cNvSpPr>
          <p:nvPr>
            <p:ph type="sldNum" sz="quarter" idx="4"/>
          </p:nvPr>
        </p:nvSpPr>
        <p:spPr>
          <a:xfrm>
            <a:off x="11498606" y="6410641"/>
            <a:ext cx="349775" cy="256545"/>
          </a:xfrm>
          <a:prstGeom prst="rect">
            <a:avLst/>
          </a:prstGeom>
        </p:spPr>
        <p:txBody>
          <a:bodyPr vert="horz" wrap="none" lIns="91440" tIns="45720" rIns="91440" bIns="45720" rtlCol="0" anchor="ctr">
            <a:spAutoFit/>
          </a:bodyPr>
          <a:lstStyle>
            <a:lvl1pPr algn="r">
              <a:defRPr sz="1067">
                <a:solidFill>
                  <a:schemeClr val="accent2"/>
                </a:solidFill>
              </a:defRPr>
            </a:lvl1pPr>
          </a:lstStyle>
          <a:p>
            <a:fld id="{5339919A-1AF4-8143-B305-C972D12AEE0C}" type="slidenum">
              <a:rPr lang="en-US" smtClean="0"/>
              <a:pPr/>
              <a:t>‹#›</a:t>
            </a:fld>
            <a:endParaRPr lang="en-US"/>
          </a:p>
        </p:txBody>
      </p:sp>
    </p:spTree>
    <p:extLst>
      <p:ext uri="{BB962C8B-B14F-4D97-AF65-F5344CB8AC3E}">
        <p14:creationId xmlns:p14="http://schemas.microsoft.com/office/powerpoint/2010/main" val="262892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Quote">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073700F6-A10D-2E48-A752-5CE2321496FE}"/>
              </a:ext>
            </a:extLst>
          </p:cNvPr>
          <p:cNvSpPr>
            <a:spLocks noGrp="1"/>
          </p:cNvSpPr>
          <p:nvPr>
            <p:ph sz="quarter" idx="15"/>
          </p:nvPr>
        </p:nvSpPr>
        <p:spPr>
          <a:xfrm>
            <a:off x="841249" y="1597153"/>
            <a:ext cx="5321300" cy="4569884"/>
          </a:xfrm>
          <a:prstGeom prst="rect">
            <a:avLst/>
          </a:prstGeom>
        </p:spPr>
        <p:txBody>
          <a:bodyPr vert="horz"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ounded Rectangle 6">
            <a:extLst>
              <a:ext uri="{FF2B5EF4-FFF2-40B4-BE49-F238E27FC236}">
                <a16:creationId xmlns:a16="http://schemas.microsoft.com/office/drawing/2014/main" id="{17059478-CFE7-2449-A88F-50CF94749E9D}"/>
              </a:ext>
            </a:extLst>
          </p:cNvPr>
          <p:cNvSpPr/>
          <p:nvPr userDrawn="1"/>
        </p:nvSpPr>
        <p:spPr>
          <a:xfrm>
            <a:off x="7030835" y="1601930"/>
            <a:ext cx="5323115" cy="4121537"/>
          </a:xfrm>
          <a:prstGeom prst="roundRect">
            <a:avLst>
              <a:gd name="adj" fmla="val 3303"/>
            </a:avLst>
          </a:prstGeom>
          <a:solidFill>
            <a:srgbClr val="616262">
              <a:alpha val="1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a:solidFill>
                <a:srgbClr val="888A8D"/>
              </a:solidFill>
            </a:endParaRPr>
          </a:p>
        </p:txBody>
      </p:sp>
      <p:sp>
        <p:nvSpPr>
          <p:cNvPr id="8" name="Text Placeholder 2">
            <a:extLst>
              <a:ext uri="{FF2B5EF4-FFF2-40B4-BE49-F238E27FC236}">
                <a16:creationId xmlns:a16="http://schemas.microsoft.com/office/drawing/2014/main" id="{6CA56411-12DC-B140-B7CB-7D6B8761510F}"/>
              </a:ext>
            </a:extLst>
          </p:cNvPr>
          <p:cNvSpPr>
            <a:spLocks noGrp="1"/>
          </p:cNvSpPr>
          <p:nvPr>
            <p:ph type="body" sz="quarter" idx="13"/>
          </p:nvPr>
        </p:nvSpPr>
        <p:spPr>
          <a:xfrm>
            <a:off x="7493477" y="2091561"/>
            <a:ext cx="4230915" cy="3376520"/>
          </a:xfrm>
          <a:prstGeom prst="rect">
            <a:avLst/>
          </a:prstGeom>
        </p:spPr>
        <p:txBody>
          <a:bodyPr vert="horz" lIns="91440" tIns="45720" rIns="91440" bIns="45720" rtlCol="0">
            <a:noAutofit/>
          </a:bodyPr>
          <a:lstStyle>
            <a:lvl1pPr algn="ctr">
              <a:defRPr lang="en-US" dirty="0">
                <a:solidFill>
                  <a:schemeClr val="accent4"/>
                </a:solidFill>
              </a:defRPr>
            </a:lvl1pPr>
          </a:lstStyle>
          <a:p>
            <a:pPr marL="0" lvl="0" indent="0">
              <a:lnSpc>
                <a:spcPct val="100000"/>
              </a:lnSpc>
              <a:spcBef>
                <a:spcPts val="2400"/>
              </a:spcBef>
              <a:spcAft>
                <a:spcPts val="0"/>
              </a:spcAft>
              <a:buClr>
                <a:srgbClr val="DB3342"/>
              </a:buClr>
              <a:buNone/>
              <a:tabLst/>
            </a:pPr>
            <a:r>
              <a:rPr lang="en-US"/>
              <a:t>Click to edit Master text styles</a:t>
            </a:r>
          </a:p>
        </p:txBody>
      </p:sp>
      <p:sp>
        <p:nvSpPr>
          <p:cNvPr id="10" name="Footer Placeholder 4">
            <a:extLst>
              <a:ext uri="{FF2B5EF4-FFF2-40B4-BE49-F238E27FC236}">
                <a16:creationId xmlns:a16="http://schemas.microsoft.com/office/drawing/2014/main" id="{B0E8F031-04D6-5D4E-908A-AE755ECF3AF4}"/>
              </a:ext>
            </a:extLst>
          </p:cNvPr>
          <p:cNvSpPr>
            <a:spLocks noGrp="1"/>
          </p:cNvSpPr>
          <p:nvPr>
            <p:ph type="ftr" sz="quarter" idx="3"/>
          </p:nvPr>
        </p:nvSpPr>
        <p:spPr>
          <a:xfrm>
            <a:off x="3542581" y="6356351"/>
            <a:ext cx="7817315" cy="365125"/>
          </a:xfrm>
          <a:prstGeom prst="rect">
            <a:avLst/>
          </a:prstGeom>
        </p:spPr>
        <p:txBody>
          <a:bodyPr vert="horz" lIns="91440" tIns="45720" rIns="91440" bIns="45720" rtlCol="0" anchor="ctr"/>
          <a:lstStyle>
            <a:lvl1pPr algn="r">
              <a:defRPr sz="1067">
                <a:solidFill>
                  <a:schemeClr val="accent2"/>
                </a:solidFill>
              </a:defRPr>
            </a:lvl1pPr>
          </a:lstStyle>
          <a:p>
            <a:endParaRPr lang="en-US" dirty="0"/>
          </a:p>
        </p:txBody>
      </p:sp>
      <p:sp>
        <p:nvSpPr>
          <p:cNvPr id="11" name="Slide Number Placeholder 5">
            <a:extLst>
              <a:ext uri="{FF2B5EF4-FFF2-40B4-BE49-F238E27FC236}">
                <a16:creationId xmlns:a16="http://schemas.microsoft.com/office/drawing/2014/main" id="{07BB4590-4712-E54A-B55F-99ED6E2EB6F2}"/>
              </a:ext>
            </a:extLst>
          </p:cNvPr>
          <p:cNvSpPr>
            <a:spLocks noGrp="1"/>
          </p:cNvSpPr>
          <p:nvPr>
            <p:ph type="sldNum" sz="quarter" idx="4"/>
          </p:nvPr>
        </p:nvSpPr>
        <p:spPr>
          <a:xfrm>
            <a:off x="11498606" y="6410641"/>
            <a:ext cx="349775" cy="256545"/>
          </a:xfrm>
          <a:prstGeom prst="rect">
            <a:avLst/>
          </a:prstGeom>
        </p:spPr>
        <p:txBody>
          <a:bodyPr vert="horz" wrap="none" lIns="91440" tIns="45720" rIns="91440" bIns="45720" rtlCol="0" anchor="ctr">
            <a:spAutoFit/>
          </a:bodyPr>
          <a:lstStyle>
            <a:lvl1pPr algn="r">
              <a:defRPr sz="1067">
                <a:solidFill>
                  <a:schemeClr val="accent2"/>
                </a:solidFill>
              </a:defRPr>
            </a:lvl1pPr>
          </a:lstStyle>
          <a:p>
            <a:fld id="{5339919A-1AF4-8143-B305-C972D12AEE0C}" type="slidenum">
              <a:rPr lang="en-US" smtClean="0"/>
              <a:pPr/>
              <a:t>‹#›</a:t>
            </a:fld>
            <a:endParaRPr lang="en-US"/>
          </a:p>
        </p:txBody>
      </p:sp>
      <p:sp>
        <p:nvSpPr>
          <p:cNvPr id="9" name="Title 1">
            <a:extLst>
              <a:ext uri="{FF2B5EF4-FFF2-40B4-BE49-F238E27FC236}">
                <a16:creationId xmlns:a16="http://schemas.microsoft.com/office/drawing/2014/main" id="{3870BA5F-E2CA-E44C-A885-1B9EB73D30B6}"/>
              </a:ext>
            </a:extLst>
          </p:cNvPr>
          <p:cNvSpPr>
            <a:spLocks noGrp="1"/>
          </p:cNvSpPr>
          <p:nvPr>
            <p:ph type="title" hasCustomPrompt="1"/>
          </p:nvPr>
        </p:nvSpPr>
        <p:spPr>
          <a:xfrm>
            <a:off x="841248" y="0"/>
            <a:ext cx="10521696" cy="1261621"/>
          </a:xfrm>
          <a:prstGeom prst="rect">
            <a:avLst/>
          </a:prstGeom>
        </p:spPr>
        <p:txBody>
          <a:bodyPr vert="horz" lIns="91440" tIns="45720" rIns="91440" bIns="45720" rtlCol="0" anchor="ctr" anchorCtr="0">
            <a:noAutofit/>
          </a:bodyPr>
          <a:lstStyle>
            <a:lvl1pPr>
              <a:defRPr lang="en-US" dirty="0"/>
            </a:lvl1pPr>
          </a:lstStyle>
          <a:p>
            <a:pPr lvl="0">
              <a:lnSpc>
                <a:spcPct val="90000"/>
              </a:lnSpc>
            </a:pPr>
            <a:r>
              <a:rPr lang="en-US" dirty="0"/>
              <a:t>Click to edit master title style</a:t>
            </a:r>
          </a:p>
        </p:txBody>
      </p:sp>
    </p:spTree>
    <p:extLst>
      <p:ext uri="{BB962C8B-B14F-4D97-AF65-F5344CB8AC3E}">
        <p14:creationId xmlns:p14="http://schemas.microsoft.com/office/powerpoint/2010/main" val="118856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jp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205CFA-0302-DE4C-B237-4224848FF0A9}"/>
              </a:ext>
            </a:extLst>
          </p:cNvPr>
          <p:cNvPicPr>
            <a:picLocks noChangeAspect="1"/>
          </p:cNvPicPr>
          <p:nvPr userDrawn="1"/>
        </p:nvPicPr>
        <p:blipFill>
          <a:blip r:embed="rId11"/>
          <a:stretch>
            <a:fillRect/>
          </a:stretch>
        </p:blipFill>
        <p:spPr>
          <a:xfrm>
            <a:off x="0" y="0"/>
            <a:ext cx="12192000" cy="1254760"/>
          </a:xfrm>
          <a:prstGeom prst="rect">
            <a:avLst/>
          </a:prstGeom>
        </p:spPr>
      </p:pic>
      <p:pic>
        <p:nvPicPr>
          <p:cNvPr id="9" name="Picture 8">
            <a:extLst>
              <a:ext uri="{FF2B5EF4-FFF2-40B4-BE49-F238E27FC236}">
                <a16:creationId xmlns:a16="http://schemas.microsoft.com/office/drawing/2014/main" id="{60BF86D0-5B3C-8246-9FB2-13595F888753}"/>
              </a:ext>
            </a:extLst>
          </p:cNvPr>
          <p:cNvPicPr>
            <a:picLocks noChangeAspect="1"/>
          </p:cNvPicPr>
          <p:nvPr userDrawn="1"/>
        </p:nvPicPr>
        <p:blipFill>
          <a:blip r:embed="rId12"/>
          <a:stretch>
            <a:fillRect/>
          </a:stretch>
        </p:blipFill>
        <p:spPr>
          <a:xfrm>
            <a:off x="0" y="6116023"/>
            <a:ext cx="12192000" cy="31751"/>
          </a:xfrm>
          <a:prstGeom prst="rect">
            <a:avLst/>
          </a:prstGeom>
        </p:spPr>
      </p:pic>
      <p:sp>
        <p:nvSpPr>
          <p:cNvPr id="2" name="Title Placeholder 1"/>
          <p:cNvSpPr>
            <a:spLocks noGrp="1"/>
          </p:cNvSpPr>
          <p:nvPr>
            <p:ph type="title"/>
          </p:nvPr>
        </p:nvSpPr>
        <p:spPr>
          <a:xfrm>
            <a:off x="838200" y="0"/>
            <a:ext cx="10515600" cy="12496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597152"/>
            <a:ext cx="10521696" cy="427939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542581" y="6356351"/>
            <a:ext cx="7817315" cy="365125"/>
          </a:xfrm>
          <a:prstGeom prst="rect">
            <a:avLst/>
          </a:prstGeom>
        </p:spPr>
        <p:txBody>
          <a:bodyPr vert="horz" lIns="91440" tIns="45720" rIns="91440" bIns="45720" rtlCol="0" anchor="ctr"/>
          <a:lstStyle>
            <a:lvl1pPr algn="r">
              <a:defRPr sz="1067">
                <a:solidFill>
                  <a:schemeClr val="accent2"/>
                </a:solidFill>
              </a:defRPr>
            </a:lvl1pPr>
          </a:lstStyle>
          <a:p>
            <a:endParaRPr lang="en-US" dirty="0"/>
          </a:p>
        </p:txBody>
      </p:sp>
      <p:sp>
        <p:nvSpPr>
          <p:cNvPr id="6" name="Slide Number Placeholder 5"/>
          <p:cNvSpPr>
            <a:spLocks noGrp="1"/>
          </p:cNvSpPr>
          <p:nvPr>
            <p:ph type="sldNum" sz="quarter" idx="4"/>
          </p:nvPr>
        </p:nvSpPr>
        <p:spPr>
          <a:xfrm>
            <a:off x="11498606" y="6410641"/>
            <a:ext cx="349775" cy="256545"/>
          </a:xfrm>
          <a:prstGeom prst="rect">
            <a:avLst/>
          </a:prstGeom>
        </p:spPr>
        <p:txBody>
          <a:bodyPr vert="horz" wrap="none" lIns="91440" tIns="45720" rIns="91440" bIns="45720" rtlCol="0" anchor="ctr">
            <a:spAutoFit/>
          </a:bodyPr>
          <a:lstStyle>
            <a:lvl1pPr algn="r">
              <a:defRPr sz="1067">
                <a:solidFill>
                  <a:schemeClr val="accent2"/>
                </a:solidFill>
              </a:defRPr>
            </a:lvl1pPr>
          </a:lstStyle>
          <a:p>
            <a:fld id="{5339919A-1AF4-8143-B305-C972D12AEE0C}" type="slidenum">
              <a:rPr lang="en-US" smtClean="0"/>
              <a:pPr/>
              <a:t>‹#›</a:t>
            </a:fld>
            <a:endParaRPr lang="en-US"/>
          </a:p>
        </p:txBody>
      </p:sp>
      <p:pic>
        <p:nvPicPr>
          <p:cNvPr id="12" name="Picture 11">
            <a:extLst>
              <a:ext uri="{FF2B5EF4-FFF2-40B4-BE49-F238E27FC236}">
                <a16:creationId xmlns:a16="http://schemas.microsoft.com/office/drawing/2014/main" id="{37013D65-77F8-B293-A3BE-9D6BD16725A3}"/>
              </a:ext>
            </a:extLst>
          </p:cNvPr>
          <p:cNvPicPr>
            <a:picLocks noChangeAspect="1"/>
          </p:cNvPicPr>
          <p:nvPr userDrawn="1"/>
        </p:nvPicPr>
        <p:blipFill>
          <a:blip r:embed="rId13"/>
          <a:stretch>
            <a:fillRect/>
          </a:stretch>
        </p:blipFill>
        <p:spPr>
          <a:xfrm>
            <a:off x="807245" y="6313953"/>
            <a:ext cx="1798375" cy="340056"/>
          </a:xfrm>
          <a:prstGeom prst="rect">
            <a:avLst/>
          </a:prstGeom>
        </p:spPr>
      </p:pic>
    </p:spTree>
    <p:extLst>
      <p:ext uri="{BB962C8B-B14F-4D97-AF65-F5344CB8AC3E}">
        <p14:creationId xmlns:p14="http://schemas.microsoft.com/office/powerpoint/2010/main" val="18626200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67" kern="1200">
          <a:solidFill>
            <a:schemeClr val="bg1"/>
          </a:solidFill>
          <a:latin typeface="+mj-lt"/>
          <a:ea typeface="+mj-ea"/>
          <a:cs typeface="+mj-cs"/>
        </a:defRPr>
      </a:lvl1pPr>
    </p:titleStyle>
    <p:bodyStyle>
      <a:lvl1pPr marL="0" indent="0" algn="l" defTabSz="914377" rtl="0" eaLnBrk="1" latinLnBrk="0" hangingPunct="1">
        <a:lnSpc>
          <a:spcPct val="120000"/>
        </a:lnSpc>
        <a:spcBef>
          <a:spcPts val="2400"/>
        </a:spcBef>
        <a:buFont typeface="Arial" panose="020B0604020202020204" pitchFamily="34" charset="0"/>
        <a:buNone/>
        <a:defRPr sz="1867" b="1" kern="1200">
          <a:solidFill>
            <a:schemeClr val="accent2"/>
          </a:solidFill>
          <a:latin typeface="+mn-lt"/>
          <a:ea typeface="+mn-ea"/>
          <a:cs typeface="+mn-cs"/>
        </a:defRPr>
      </a:lvl1pPr>
      <a:lvl2pPr marL="0" indent="0" algn="l" defTabSz="914377" rtl="0" eaLnBrk="1" latinLnBrk="0" hangingPunct="1">
        <a:lnSpc>
          <a:spcPct val="120000"/>
        </a:lnSpc>
        <a:spcBef>
          <a:spcPts val="1600"/>
        </a:spcBef>
        <a:buClr>
          <a:schemeClr val="accent1"/>
        </a:buClr>
        <a:buFont typeface="Arial" panose="020B0604020202020204" pitchFamily="34" charset="0"/>
        <a:buNone/>
        <a:tabLst/>
        <a:defRPr sz="1867" kern="1200">
          <a:solidFill>
            <a:schemeClr val="accent2"/>
          </a:solidFill>
          <a:latin typeface="+mn-lt"/>
          <a:ea typeface="+mn-ea"/>
          <a:cs typeface="+mn-cs"/>
        </a:defRPr>
      </a:lvl2pPr>
      <a:lvl3pPr marL="228594" indent="-228594" algn="l" defTabSz="914377" rtl="0" eaLnBrk="1" latinLnBrk="0" hangingPunct="1">
        <a:lnSpc>
          <a:spcPct val="120000"/>
        </a:lnSpc>
        <a:spcBef>
          <a:spcPts val="800"/>
        </a:spcBef>
        <a:buClr>
          <a:schemeClr val="accent4"/>
        </a:buClr>
        <a:buFont typeface="Arial" panose="020B0604020202020204" pitchFamily="34" charset="0"/>
        <a:buChar char="•"/>
        <a:tabLst/>
        <a:defRPr sz="1867" kern="1200">
          <a:solidFill>
            <a:schemeClr val="accent2"/>
          </a:solidFill>
          <a:latin typeface="+mn-lt"/>
          <a:ea typeface="+mn-ea"/>
          <a:cs typeface="+mn-cs"/>
        </a:defRPr>
      </a:lvl3pPr>
      <a:lvl4pPr marL="478355" indent="-234945" algn="l" defTabSz="914377" rtl="0" eaLnBrk="1" latinLnBrk="0" hangingPunct="1">
        <a:lnSpc>
          <a:spcPct val="120000"/>
        </a:lnSpc>
        <a:spcBef>
          <a:spcPts val="267"/>
        </a:spcBef>
        <a:buClr>
          <a:schemeClr val="accent4"/>
        </a:buClr>
        <a:buSzPct val="120000"/>
        <a:buFont typeface="System Font Regular"/>
        <a:buChar char="◦"/>
        <a:tabLst/>
        <a:defRPr sz="1867" kern="1200">
          <a:solidFill>
            <a:schemeClr val="accent2"/>
          </a:solidFill>
          <a:latin typeface="+mn-lt"/>
          <a:ea typeface="+mn-ea"/>
          <a:cs typeface="+mn-cs"/>
        </a:defRPr>
      </a:lvl4pPr>
      <a:lvl5pPr marL="702716" indent="-203195" algn="l" defTabSz="914377" rtl="0" eaLnBrk="1" latinLnBrk="0" hangingPunct="1">
        <a:lnSpc>
          <a:spcPct val="120000"/>
        </a:lnSpc>
        <a:spcBef>
          <a:spcPts val="267"/>
        </a:spcBef>
        <a:buClr>
          <a:schemeClr val="accent4"/>
        </a:buClr>
        <a:buFont typeface="Arial" panose="020B0604020202020204" pitchFamily="34" charset="0"/>
        <a:buChar char="•"/>
        <a:tabLst/>
        <a:defRPr sz="1867" kern="1200">
          <a:solidFill>
            <a:schemeClr val="accent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doi.org/10.1093/jncics/pkaa034" TargetMode="Externa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cid:image006.jpg@01D875E2.47D771B0" TargetMode="External"/><Relationship Id="rId5" Type="http://schemas.openxmlformats.org/officeDocument/2006/relationships/image" Target="../media/image44.jpe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8" Type="http://schemas.openxmlformats.org/officeDocument/2006/relationships/image" Target="cid:150472f5-cc43-4321-8df0-ad4d6e810dce@namprd04.prod.outlook.com" TargetMode="External"/><Relationship Id="rId3" Type="http://schemas.openxmlformats.org/officeDocument/2006/relationships/image" Target="../media/image8.pn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5.emf"/><Relationship Id="rId10" Type="http://schemas.openxmlformats.org/officeDocument/2006/relationships/image" Target="../media/image49.jpeg"/><Relationship Id="rId4" Type="http://schemas.openxmlformats.org/officeDocument/2006/relationships/image" Target="../media/image9.png"/><Relationship Id="rId9"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cid:image001.jpg@01D896DA.F5C169C0" TargetMode="External"/><Relationship Id="rId5" Type="http://schemas.openxmlformats.org/officeDocument/2006/relationships/image" Target="../media/image52.jpe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cid:image001.jpg@01D875DA.C84F2520" TargetMode="External"/><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9.xml"/><Relationship Id="rId16" Type="http://schemas.openxmlformats.org/officeDocument/2006/relationships/diagramColors" Target="../diagrams/colors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2.png"/><Relationship Id="rId3" Type="http://schemas.openxmlformats.org/officeDocument/2006/relationships/customXml" Target="../ink/ink1.xml"/><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customXml" Target="../ink/ink2.xml"/><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customXml" Target="../ink/ink3.xml"/><Relationship Id="rId1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svg"/><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7.jpe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hyperlink" Target="https://narrative.naaccr.org/article/sex-gender-classification-workgroup/" TargetMode="External"/><Relationship Id="rId4" Type="http://schemas.openxmlformats.org/officeDocument/2006/relationships/hyperlink" Target="https://www.naaccr.org/data-standards-data-dictionary/"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669379" y="2367171"/>
            <a:ext cx="9430098" cy="2123658"/>
          </a:xfrm>
          <a:prstGeom prst="rect">
            <a:avLst/>
          </a:prstGeom>
          <a:noFill/>
        </p:spPr>
        <p:txBody>
          <a:bodyPr wrap="square" rtlCol="0">
            <a:spAutoFit/>
          </a:bodyPr>
          <a:lstStyle/>
          <a:p>
            <a:r>
              <a:rPr lang="en-US" sz="6000" b="1">
                <a:solidFill>
                  <a:schemeClr val="bg1"/>
                </a:solidFill>
                <a:latin typeface="Aharoni" panose="02010803020104030203" pitchFamily="2" charset="-79"/>
                <a:cs typeface="Aharoni" panose="02010803020104030203" pitchFamily="2" charset="-79"/>
              </a:rPr>
              <a:t>WELCOME</a:t>
            </a:r>
          </a:p>
          <a:p>
            <a:r>
              <a:rPr lang="en-US" sz="4000" b="1" i="1">
                <a:solidFill>
                  <a:schemeClr val="bg1"/>
                </a:solidFill>
              </a:rPr>
              <a:t>Kay Coleman</a:t>
            </a:r>
          </a:p>
          <a:p>
            <a:r>
              <a:rPr lang="en-US" sz="3200" i="1">
                <a:solidFill>
                  <a:schemeClr val="bg1"/>
                </a:solidFill>
              </a:rPr>
              <a:t>State Lead Ambassador</a:t>
            </a: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4"/>
          <a:stretch>
            <a:fillRect/>
          </a:stretch>
        </p:blipFill>
        <p:spPr>
          <a:xfrm>
            <a:off x="10905093" y="5680651"/>
            <a:ext cx="1071499" cy="951660"/>
          </a:xfrm>
          <a:prstGeom prst="rect">
            <a:avLst/>
          </a:prstGeom>
        </p:spPr>
      </p:pic>
    </p:spTree>
    <p:extLst>
      <p:ext uri="{BB962C8B-B14F-4D97-AF65-F5344CB8AC3E}">
        <p14:creationId xmlns:p14="http://schemas.microsoft.com/office/powerpoint/2010/main" val="201862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26D572-FADD-F48C-9255-86063ADBFFB7}"/>
              </a:ext>
            </a:extLst>
          </p:cNvPr>
          <p:cNvSpPr txBox="1"/>
          <p:nvPr/>
        </p:nvSpPr>
        <p:spPr>
          <a:xfrm>
            <a:off x="282086" y="190001"/>
            <a:ext cx="8325144" cy="646331"/>
          </a:xfrm>
          <a:prstGeom prst="rect">
            <a:avLst/>
          </a:prstGeom>
          <a:noFill/>
        </p:spPr>
        <p:txBody>
          <a:bodyPr wrap="square" rtlCol="0">
            <a:spAutoFit/>
          </a:bodyPr>
          <a:lstStyle/>
          <a:p>
            <a:r>
              <a:rPr lang="en-US" sz="3600" b="1">
                <a:solidFill>
                  <a:srgbClr val="2746F8"/>
                </a:solidFill>
                <a:cs typeface="Poppins" pitchFamily="2" charset="77"/>
              </a:rPr>
              <a:t>Disparities</a:t>
            </a:r>
          </a:p>
        </p:txBody>
      </p:sp>
      <p:sp>
        <p:nvSpPr>
          <p:cNvPr id="4" name="TextBox 3">
            <a:extLst>
              <a:ext uri="{FF2B5EF4-FFF2-40B4-BE49-F238E27FC236}">
                <a16:creationId xmlns:a16="http://schemas.microsoft.com/office/drawing/2014/main" id="{23D47D11-146E-94FC-B5F3-1D59D38F3DFD}"/>
              </a:ext>
            </a:extLst>
          </p:cNvPr>
          <p:cNvSpPr txBox="1"/>
          <p:nvPr/>
        </p:nvSpPr>
        <p:spPr>
          <a:xfrm>
            <a:off x="317476" y="1292502"/>
            <a:ext cx="5224009" cy="4462760"/>
          </a:xfrm>
          <a:prstGeom prst="rect">
            <a:avLst/>
          </a:prstGeom>
          <a:noFill/>
        </p:spPr>
        <p:txBody>
          <a:bodyPr wrap="square" rtlCol="0">
            <a:spAutoFit/>
          </a:bodyPr>
          <a:lstStyle/>
          <a:p>
            <a:pPr marL="285764" indent="-285764">
              <a:spcBef>
                <a:spcPts val="400"/>
              </a:spcBef>
              <a:spcAft>
                <a:spcPts val="400"/>
              </a:spcAft>
              <a:buFont typeface="Arial" panose="020B0604020202020204" pitchFamily="34" charset="0"/>
              <a:buChar char="•"/>
            </a:pPr>
            <a:r>
              <a:rPr lang="en-US" sz="1600">
                <a:latin typeface="Source Sans Pro" panose="020B0503030403020204" pitchFamily="34" charset="0"/>
              </a:rPr>
              <a:t>Incidence of prostate cancer is </a:t>
            </a:r>
            <a:r>
              <a:rPr lang="en-US" sz="1600" b="1">
                <a:latin typeface="Source Sans Pro" panose="020B0503030403020204" pitchFamily="34" charset="0"/>
              </a:rPr>
              <a:t>73% higher in non-Hispanic Black men </a:t>
            </a:r>
            <a:r>
              <a:rPr lang="en-US" sz="1600">
                <a:latin typeface="Source Sans Pro" panose="020B0503030403020204" pitchFamily="34" charset="0"/>
              </a:rPr>
              <a:t>than in non-Hispanic White men for reasons that remain unclear</a:t>
            </a:r>
            <a:r>
              <a:rPr lang="en-US" sz="1600" baseline="30000">
                <a:latin typeface="Source Sans Pro" panose="020B0503030403020204" pitchFamily="34" charset="0"/>
              </a:rPr>
              <a:t>1</a:t>
            </a:r>
          </a:p>
          <a:p>
            <a:pPr marL="285764" indent="-285764">
              <a:spcBef>
                <a:spcPts val="400"/>
              </a:spcBef>
              <a:spcAft>
                <a:spcPts val="400"/>
              </a:spcAft>
              <a:buFont typeface="Arial" panose="020B0604020202020204" pitchFamily="34" charset="0"/>
              <a:buChar char="•"/>
            </a:pPr>
            <a:r>
              <a:rPr lang="en-US" sz="1600">
                <a:latin typeface="Source Sans Pro" panose="020B0503030403020204" pitchFamily="34" charset="0"/>
              </a:rPr>
              <a:t>Black men have the highest death rate for prostate cancer of any racial or ethnic group in the US, </a:t>
            </a:r>
            <a:r>
              <a:rPr lang="en-US" sz="1600" b="1">
                <a:latin typeface="Source Sans Pro" panose="020B0503030403020204" pitchFamily="34" charset="0"/>
              </a:rPr>
              <a:t>2 times higher than White men</a:t>
            </a:r>
            <a:r>
              <a:rPr lang="en-US" sz="1600" baseline="30000">
                <a:latin typeface="Source Sans Pro" panose="020B0503030403020204" pitchFamily="34" charset="0"/>
              </a:rPr>
              <a:t>1</a:t>
            </a:r>
          </a:p>
          <a:p>
            <a:pPr marL="285764" indent="-285764">
              <a:spcBef>
                <a:spcPts val="400"/>
              </a:spcBef>
              <a:spcAft>
                <a:spcPts val="400"/>
              </a:spcAft>
              <a:buFont typeface="Arial" panose="020B0604020202020204" pitchFamily="34" charset="0"/>
              <a:buChar char="•"/>
            </a:pPr>
            <a:r>
              <a:rPr lang="en-US" sz="1600">
                <a:latin typeface="Source Sans Pro" panose="020B0503030403020204" pitchFamily="34" charset="0"/>
              </a:rPr>
              <a:t>Although there is some evidence that aggressive prostate cancer is more common in Black men, </a:t>
            </a:r>
            <a:r>
              <a:rPr lang="en-US" sz="1600" b="1">
                <a:latin typeface="Source Sans Pro" panose="020B0503030403020204" pitchFamily="34" charset="0"/>
              </a:rPr>
              <a:t>the larger disparity for mortality than incidence largely reflects less access to high-quality treatment</a:t>
            </a:r>
            <a:r>
              <a:rPr lang="en-US" sz="1600" baseline="30000">
                <a:latin typeface="Source Sans Pro" panose="020B0503030403020204" pitchFamily="34" charset="0"/>
              </a:rPr>
              <a:t>1</a:t>
            </a:r>
          </a:p>
          <a:p>
            <a:pPr marL="285764" indent="-285764">
              <a:spcBef>
                <a:spcPts val="400"/>
              </a:spcBef>
              <a:spcAft>
                <a:spcPts val="400"/>
              </a:spcAft>
              <a:buFont typeface="Arial" panose="020B0604020202020204" pitchFamily="34" charset="0"/>
              <a:buChar char="•"/>
            </a:pPr>
            <a:r>
              <a:rPr lang="en-US" sz="1600">
                <a:solidFill>
                  <a:srgbClr val="212121"/>
                </a:solidFill>
                <a:latin typeface="Source Sans Pro" panose="020B0503030403020204" pitchFamily="34" charset="0"/>
              </a:rPr>
              <a:t>Access to care is an important determinant of racial equity</a:t>
            </a:r>
            <a:r>
              <a:rPr lang="en-US" sz="1600" baseline="30000">
                <a:solidFill>
                  <a:srgbClr val="212121"/>
                </a:solidFill>
                <a:latin typeface="Source Sans Pro" panose="020B0503030403020204" pitchFamily="34" charset="0"/>
              </a:rPr>
              <a:t>2 </a:t>
            </a:r>
            <a:endParaRPr lang="en-US" sz="1600" b="1" baseline="30000">
              <a:latin typeface="Source Sans Pro" panose="020B0503030403020204" pitchFamily="34" charset="0"/>
            </a:endParaRPr>
          </a:p>
          <a:p>
            <a:pPr marL="742987" lvl="1" indent="-285764">
              <a:spcBef>
                <a:spcPts val="400"/>
              </a:spcBef>
              <a:spcAft>
                <a:spcPts val="400"/>
              </a:spcAft>
              <a:buFont typeface="Arial" panose="020B0604020202020204" pitchFamily="34" charset="0"/>
              <a:buChar char="•"/>
            </a:pPr>
            <a:r>
              <a:rPr lang="en-US" sz="1600" b="1">
                <a:latin typeface="Source Sans Pro" panose="020B0503030403020204" pitchFamily="34" charset="0"/>
              </a:rPr>
              <a:t>Access to Care includes support for the Prostate Specific Antigen Screening for High Risk Insured Men (PSA for HIM) Act</a:t>
            </a:r>
            <a:endParaRPr lang="en-US" sz="1400">
              <a:latin typeface="Source Sans Pro" panose="020B0503030403020204" pitchFamily="34" charset="0"/>
            </a:endParaRPr>
          </a:p>
          <a:p>
            <a:endParaRPr lang="en-US" sz="1400">
              <a:latin typeface="Source Sans Pro" panose="020B0503030403020204" pitchFamily="34" charset="0"/>
              <a:ea typeface="Source Sans Pro" panose="020B0503030403020204" pitchFamily="34" charset="0"/>
              <a:cs typeface="Poppins" pitchFamily="2" charset="77"/>
            </a:endParaRPr>
          </a:p>
        </p:txBody>
      </p:sp>
      <p:pic>
        <p:nvPicPr>
          <p:cNvPr id="43" name="Picture 42">
            <a:extLst>
              <a:ext uri="{FF2B5EF4-FFF2-40B4-BE49-F238E27FC236}">
                <a16:creationId xmlns:a16="http://schemas.microsoft.com/office/drawing/2014/main" id="{95A49217-C8CA-DEEC-DA0B-1E82F344A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18" y="6121223"/>
            <a:ext cx="136508" cy="490692"/>
          </a:xfrm>
          <a:prstGeom prst="rect">
            <a:avLst/>
          </a:prstGeom>
        </p:spPr>
      </p:pic>
      <p:sp>
        <p:nvSpPr>
          <p:cNvPr id="5" name="Slide Number Placeholder 4">
            <a:extLst>
              <a:ext uri="{FF2B5EF4-FFF2-40B4-BE49-F238E27FC236}">
                <a16:creationId xmlns:a16="http://schemas.microsoft.com/office/drawing/2014/main" id="{4A4BE91A-49A5-50E9-8BC1-3C2989DA7C2C}"/>
              </a:ext>
            </a:extLst>
          </p:cNvPr>
          <p:cNvSpPr>
            <a:spLocks noGrp="1"/>
          </p:cNvSpPr>
          <p:nvPr>
            <p:ph type="sldNum" sz="quarter" idx="4"/>
          </p:nvPr>
        </p:nvSpPr>
        <p:spPr>
          <a:xfrm>
            <a:off x="7671816" y="4369619"/>
            <a:ext cx="354584" cy="82074"/>
          </a:xfrm>
          <a:prstGeom prst="rect">
            <a:avLst/>
          </a:prstGeom>
        </p:spPr>
        <p:txBody>
          <a:bodyPr wrap="square" lIns="0" tIns="0" rIns="0" bIns="0">
            <a:spAutoFit/>
          </a:bodyPr>
          <a:lstStyle>
            <a:defPPr>
              <a:defRPr lang="en-US"/>
            </a:defPPr>
            <a:lvl1pPr marL="0" algn="r" defTabSz="304815" rtl="0" eaLnBrk="1" latinLnBrk="0" hangingPunct="1">
              <a:defRPr sz="533" kern="1200" baseline="0">
                <a:solidFill>
                  <a:schemeClr val="tx1"/>
                </a:solidFill>
                <a:latin typeface="Poppins" pitchFamily="2" charset="77"/>
                <a:ea typeface="+mn-ea"/>
                <a:cs typeface="+mn-cs"/>
              </a:defRPr>
            </a:lvl1pPr>
            <a:lvl2pPr marL="304815" algn="l" defTabSz="304815" rtl="0" eaLnBrk="1" latinLnBrk="0" hangingPunct="1">
              <a:defRPr sz="1200" kern="1200">
                <a:solidFill>
                  <a:schemeClr val="tx1"/>
                </a:solidFill>
                <a:latin typeface="+mn-lt"/>
                <a:ea typeface="+mn-ea"/>
                <a:cs typeface="+mn-cs"/>
              </a:defRPr>
            </a:lvl2pPr>
            <a:lvl3pPr marL="609630" algn="l" defTabSz="304815" rtl="0" eaLnBrk="1" latinLnBrk="0" hangingPunct="1">
              <a:defRPr sz="1200" kern="1200">
                <a:solidFill>
                  <a:schemeClr val="tx1"/>
                </a:solidFill>
                <a:latin typeface="+mn-lt"/>
                <a:ea typeface="+mn-ea"/>
                <a:cs typeface="+mn-cs"/>
              </a:defRPr>
            </a:lvl3pPr>
            <a:lvl4pPr marL="914446" algn="l" defTabSz="304815" rtl="0" eaLnBrk="1" latinLnBrk="0" hangingPunct="1">
              <a:defRPr sz="1200" kern="1200">
                <a:solidFill>
                  <a:schemeClr val="tx1"/>
                </a:solidFill>
                <a:latin typeface="+mn-lt"/>
                <a:ea typeface="+mn-ea"/>
                <a:cs typeface="+mn-cs"/>
              </a:defRPr>
            </a:lvl4pPr>
            <a:lvl5pPr marL="1219261" algn="l" defTabSz="304815" rtl="0" eaLnBrk="1" latinLnBrk="0" hangingPunct="1">
              <a:defRPr sz="1200" kern="1200">
                <a:solidFill>
                  <a:schemeClr val="tx1"/>
                </a:solidFill>
                <a:latin typeface="+mn-lt"/>
                <a:ea typeface="+mn-ea"/>
                <a:cs typeface="+mn-cs"/>
              </a:defRPr>
            </a:lvl5pPr>
            <a:lvl6pPr marL="1524076" algn="l" defTabSz="304815" rtl="0" eaLnBrk="1" latinLnBrk="0" hangingPunct="1">
              <a:defRPr sz="1200" kern="1200">
                <a:solidFill>
                  <a:schemeClr val="tx1"/>
                </a:solidFill>
                <a:latin typeface="+mn-lt"/>
                <a:ea typeface="+mn-ea"/>
                <a:cs typeface="+mn-cs"/>
              </a:defRPr>
            </a:lvl6pPr>
            <a:lvl7pPr marL="1828891" algn="l" defTabSz="304815" rtl="0" eaLnBrk="1" latinLnBrk="0" hangingPunct="1">
              <a:defRPr sz="1200" kern="1200">
                <a:solidFill>
                  <a:schemeClr val="tx1"/>
                </a:solidFill>
                <a:latin typeface="+mn-lt"/>
                <a:ea typeface="+mn-ea"/>
                <a:cs typeface="+mn-cs"/>
              </a:defRPr>
            </a:lvl7pPr>
            <a:lvl8pPr marL="2133707" algn="l" defTabSz="304815" rtl="0" eaLnBrk="1" latinLnBrk="0" hangingPunct="1">
              <a:defRPr sz="1200" kern="1200">
                <a:solidFill>
                  <a:schemeClr val="tx1"/>
                </a:solidFill>
                <a:latin typeface="+mn-lt"/>
                <a:ea typeface="+mn-ea"/>
                <a:cs typeface="+mn-cs"/>
              </a:defRPr>
            </a:lvl8pPr>
            <a:lvl9pPr marL="2438522" algn="l" defTabSz="304815" rtl="0" eaLnBrk="1" latinLnBrk="0" hangingPunct="1">
              <a:defRPr sz="1200" kern="1200">
                <a:solidFill>
                  <a:schemeClr val="tx1"/>
                </a:solidFill>
                <a:latin typeface="+mn-lt"/>
                <a:ea typeface="+mn-ea"/>
                <a:cs typeface="+mn-cs"/>
              </a:defRPr>
            </a:lvl9pPr>
          </a:lstStyle>
          <a:p>
            <a:fld id="{9091AC62-753B-3240-A76B-ED140B7F97AA}" type="slidenum">
              <a:rPr lang="en-US" smtClean="0"/>
              <a:pPr/>
              <a:t>10</a:t>
            </a:fld>
            <a:endParaRPr lang="en-US"/>
          </a:p>
        </p:txBody>
      </p:sp>
      <p:pic>
        <p:nvPicPr>
          <p:cNvPr id="9" name="New picture">
            <a:extLst>
              <a:ext uri="{FF2B5EF4-FFF2-40B4-BE49-F238E27FC236}">
                <a16:creationId xmlns:a16="http://schemas.microsoft.com/office/drawing/2014/main" id="{A0BC9241-27F6-C713-2BB8-9CFB4E4BE6B8}"/>
              </a:ext>
            </a:extLst>
          </p:cNvPr>
          <p:cNvPicPr/>
          <p:nvPr/>
        </p:nvPicPr>
        <p:blipFill>
          <a:blip r:embed="rId4"/>
          <a:stretch>
            <a:fillRect/>
          </a:stretch>
        </p:blipFill>
        <p:spPr>
          <a:xfrm>
            <a:off x="5706737" y="1281198"/>
            <a:ext cx="5800987" cy="4436556"/>
          </a:xfrm>
          <a:prstGeom prst="rect">
            <a:avLst/>
          </a:prstGeom>
        </p:spPr>
      </p:pic>
      <p:sp>
        <p:nvSpPr>
          <p:cNvPr id="11" name="Oval 10">
            <a:extLst>
              <a:ext uri="{FF2B5EF4-FFF2-40B4-BE49-F238E27FC236}">
                <a16:creationId xmlns:a16="http://schemas.microsoft.com/office/drawing/2014/main" id="{904D0E19-C632-9732-2B6F-CCEA695C9A8D}"/>
              </a:ext>
            </a:extLst>
          </p:cNvPr>
          <p:cNvSpPr/>
          <p:nvPr/>
        </p:nvSpPr>
        <p:spPr>
          <a:xfrm>
            <a:off x="9738912" y="941923"/>
            <a:ext cx="2300688" cy="46738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3">
            <a:extLst>
              <a:ext uri="{FF2B5EF4-FFF2-40B4-BE49-F238E27FC236}">
                <a16:creationId xmlns:a16="http://schemas.microsoft.com/office/drawing/2014/main" id="{35E32DC6-A8AC-48BC-B2C0-5E2E1F2BB5E0}"/>
              </a:ext>
            </a:extLst>
          </p:cNvPr>
          <p:cNvSpPr>
            <a:spLocks noGrp="1"/>
          </p:cNvSpPr>
          <p:nvPr/>
        </p:nvSpPr>
        <p:spPr>
          <a:xfrm>
            <a:off x="7509080" y="5859184"/>
            <a:ext cx="4682921" cy="863600"/>
          </a:xfrm>
          <a:prstGeom prst="rect">
            <a:avLst/>
          </a:prstGeom>
          <a:noFill/>
          <a:ln>
            <a:noFill/>
            <a:miter lim="800000"/>
          </a:ln>
        </p:spPr>
        <p:txBody>
          <a:bodyPr vert="horz" lIns="180000" tIns="0" rIns="180000" bIns="0" rtlCol="0" anchor="ctr" anchorCtr="0">
            <a:noAutofit/>
          </a:bodyPr>
          <a:lstStyle>
            <a:defPPr>
              <a:defRPr lang="en-US"/>
            </a:defPPr>
            <a:lvl1pPr marL="0" indent="0" algn="l" defTabSz="914400" rtl="0" eaLnBrk="0" fontAlgn="base" hangingPunct="0">
              <a:lnSpc>
                <a:spcPct val="100000"/>
              </a:lnSpc>
              <a:spcBef>
                <a:spcPct val="0"/>
              </a:spcBef>
              <a:spcAft>
                <a:spcPts val="600"/>
              </a:spcAft>
              <a:buClrTx/>
              <a:buSzTx/>
              <a:buFontTx/>
              <a:buNone/>
              <a:defRPr kumimoji="0" sz="1000" b="0" i="0" u="none" baseline="0">
                <a:solidFill>
                  <a:srgbClr val="2A2A2A"/>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a:lstStyle>
          <a:p>
            <a:pPr eaLnBrk="1" hangingPunct="1"/>
            <a:r>
              <a:rPr lang="en-US" altLang="en-US" i="1">
                <a:solidFill>
                  <a:srgbClr val="333333"/>
                </a:solidFill>
              </a:rPr>
              <a:t>JNCI Cancer </a:t>
            </a:r>
            <a:r>
              <a:rPr lang="en-US" altLang="en-US" i="1" err="1">
                <a:solidFill>
                  <a:srgbClr val="333333"/>
                </a:solidFill>
              </a:rPr>
              <a:t>Spectr</a:t>
            </a:r>
            <a:r>
              <a:rPr lang="en-US" altLang="en-US">
                <a:solidFill>
                  <a:srgbClr val="333333"/>
                </a:solidFill>
              </a:rPr>
              <a:t>, Volume 4, Issue 4, August 2020, pkaa034, </a:t>
            </a:r>
            <a:r>
              <a:rPr lang="en-US" altLang="en-US">
                <a:solidFill>
                  <a:srgbClr val="333333"/>
                </a:solidFill>
                <a:hlinkClick r:id="rId5"/>
              </a:rPr>
              <a:t>https://doi.org/10.1093/jncics/pkaa034</a:t>
            </a:r>
            <a:endParaRPr lang="en-US" altLang="en-US">
              <a:solidFill>
                <a:srgbClr val="333333"/>
              </a:solidFill>
            </a:endParaRPr>
          </a:p>
          <a:p>
            <a:pPr eaLnBrk="1" hangingPunct="1"/>
            <a:r>
              <a:rPr lang="en-US" altLang="en-US" sz="800"/>
              <a:t>The content of this slide may be subject to copyright: please see the slide notes for details.</a:t>
            </a:r>
            <a:endParaRPr lang="en-US" altLang="en-US" sz="800">
              <a:solidFill>
                <a:srgbClr val="333333"/>
              </a:solidFill>
            </a:endParaRPr>
          </a:p>
        </p:txBody>
      </p:sp>
      <p:sp>
        <p:nvSpPr>
          <p:cNvPr id="13" name="Title 1">
            <a:extLst>
              <a:ext uri="{FF2B5EF4-FFF2-40B4-BE49-F238E27FC236}">
                <a16:creationId xmlns:a16="http://schemas.microsoft.com/office/drawing/2014/main" id="{27366FAA-0B3D-F3C2-EC04-3C1520F18732}"/>
              </a:ext>
            </a:extLst>
          </p:cNvPr>
          <p:cNvSpPr>
            <a:spLocks noGrp="1"/>
          </p:cNvSpPr>
          <p:nvPr/>
        </p:nvSpPr>
        <p:spPr bwMode="auto">
          <a:xfrm>
            <a:off x="6096000" y="598591"/>
            <a:ext cx="5832504" cy="612775"/>
          </a:xfrm>
          <a:prstGeom prst="rect">
            <a:avLst/>
          </a:prstGeom>
          <a:noFill/>
          <a:ln>
            <a:noFill/>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b="0">
                <a:latin typeface="Source Sans Pro" panose="020B0503030403020204" pitchFamily="34" charset="0"/>
              </a:rPr>
              <a:t>Proportion of Black patients by research setting and for the US cancer population for common cancers.</a:t>
            </a:r>
          </a:p>
        </p:txBody>
      </p:sp>
      <p:sp>
        <p:nvSpPr>
          <p:cNvPr id="3" name="Footer Placeholder 3">
            <a:extLst>
              <a:ext uri="{FF2B5EF4-FFF2-40B4-BE49-F238E27FC236}">
                <a16:creationId xmlns:a16="http://schemas.microsoft.com/office/drawing/2014/main" id="{34F9BFB1-901C-13AD-C8FF-AD3AF11B4C8B}"/>
              </a:ext>
            </a:extLst>
          </p:cNvPr>
          <p:cNvSpPr>
            <a:spLocks noGrp="1"/>
          </p:cNvSpPr>
          <p:nvPr/>
        </p:nvSpPr>
        <p:spPr>
          <a:xfrm>
            <a:off x="383713" y="5787588"/>
            <a:ext cx="7059128" cy="1181626"/>
          </a:xfrm>
          <a:prstGeom prst="rect">
            <a:avLst/>
          </a:prstGeom>
          <a:noFill/>
          <a:ln>
            <a:noFill/>
            <a:miter lim="800000"/>
          </a:ln>
        </p:spPr>
        <p:txBody>
          <a:bodyPr vert="horz" lIns="180000" tIns="0" rIns="180000" bIns="0" rtlCol="0" anchor="ctr" anchorCtr="0">
            <a:noAutofit/>
          </a:bodyPr>
          <a:lstStyle>
            <a:defPPr>
              <a:defRPr lang="en-US"/>
            </a:defPPr>
            <a:lvl1pPr marL="0" indent="0" algn="l" defTabSz="914400" rtl="0" eaLnBrk="0" fontAlgn="base" hangingPunct="0">
              <a:lnSpc>
                <a:spcPct val="100000"/>
              </a:lnSpc>
              <a:spcBef>
                <a:spcPct val="0"/>
              </a:spcBef>
              <a:spcAft>
                <a:spcPts val="600"/>
              </a:spcAft>
              <a:buClrTx/>
              <a:buSzTx/>
              <a:buFontTx/>
              <a:buNone/>
              <a:defRPr kumimoji="0" sz="1000" b="0" i="0" u="none" baseline="0">
                <a:solidFill>
                  <a:srgbClr val="2A2A2A"/>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a:lstStyle>
          <a:p>
            <a:pPr eaLnBrk="1" hangingPunct="1">
              <a:spcAft>
                <a:spcPts val="0"/>
              </a:spcAft>
            </a:pPr>
            <a:r>
              <a:rPr lang="en-US">
                <a:solidFill>
                  <a:srgbClr val="212121"/>
                </a:solidFill>
                <a:latin typeface="Source Sans Pro" panose="020B0503030403020204" pitchFamily="34" charset="0"/>
              </a:rPr>
              <a:t>[1] American Cancer Society. Cancer Facts &amp; Figures for African American/Black People 2022-2024.</a:t>
            </a:r>
          </a:p>
          <a:p>
            <a:pPr eaLnBrk="1" hangingPunct="1">
              <a:spcAft>
                <a:spcPts val="0"/>
              </a:spcAft>
            </a:pPr>
            <a:r>
              <a:rPr lang="en-US">
                <a:solidFill>
                  <a:srgbClr val="212121"/>
                </a:solidFill>
                <a:latin typeface="Source Sans Pro" panose="020B0503030403020204" pitchFamily="34" charset="0"/>
              </a:rPr>
              <a:t>[2] Riviere, P., </a:t>
            </a:r>
            <a:r>
              <a:rPr lang="en-US" err="1">
                <a:solidFill>
                  <a:srgbClr val="212121"/>
                </a:solidFill>
                <a:latin typeface="Source Sans Pro" panose="020B0503030403020204" pitchFamily="34" charset="0"/>
              </a:rPr>
              <a:t>Luterstein</a:t>
            </a:r>
            <a:r>
              <a:rPr lang="en-US">
                <a:solidFill>
                  <a:srgbClr val="212121"/>
                </a:solidFill>
                <a:latin typeface="Source Sans Pro" panose="020B0503030403020204" pitchFamily="34" charset="0"/>
              </a:rPr>
              <a:t>, E., Kumar, A., </a:t>
            </a:r>
            <a:r>
              <a:rPr lang="en-US" err="1">
                <a:solidFill>
                  <a:srgbClr val="212121"/>
                </a:solidFill>
                <a:latin typeface="Source Sans Pro" panose="020B0503030403020204" pitchFamily="34" charset="0"/>
              </a:rPr>
              <a:t>Vitzthum</a:t>
            </a:r>
            <a:r>
              <a:rPr lang="en-US">
                <a:solidFill>
                  <a:srgbClr val="212121"/>
                </a:solidFill>
                <a:latin typeface="Source Sans Pro" panose="020B0503030403020204" pitchFamily="34" charset="0"/>
              </a:rPr>
              <a:t>, L. K., Deka, R., Sarkar, R. R., Bryant, A. K., Bruggeman, A., </a:t>
            </a:r>
            <a:r>
              <a:rPr lang="en-US" err="1">
                <a:solidFill>
                  <a:srgbClr val="212121"/>
                </a:solidFill>
                <a:latin typeface="Source Sans Pro" panose="020B0503030403020204" pitchFamily="34" charset="0"/>
              </a:rPr>
              <a:t>Einck</a:t>
            </a:r>
            <a:r>
              <a:rPr lang="en-US">
                <a:solidFill>
                  <a:srgbClr val="212121"/>
                </a:solidFill>
                <a:latin typeface="Source Sans Pro" panose="020B0503030403020204" pitchFamily="34" charset="0"/>
              </a:rPr>
              <a:t>, J. P., Murphy, J. D., Martínez, M. E., &amp; Rose, B. S. (2020). Survival of African American and non-Hispanic white men with prostate cancer in an equal-access health care system. </a:t>
            </a:r>
            <a:r>
              <a:rPr lang="en-US" i="1">
                <a:solidFill>
                  <a:srgbClr val="212121"/>
                </a:solidFill>
                <a:latin typeface="Source Sans Pro" panose="020B0503030403020204" pitchFamily="34" charset="0"/>
              </a:rPr>
              <a:t>Cancer</a:t>
            </a:r>
            <a:r>
              <a:rPr lang="en-US">
                <a:solidFill>
                  <a:srgbClr val="212121"/>
                </a:solidFill>
                <a:latin typeface="Source Sans Pro" panose="020B0503030403020204" pitchFamily="34" charset="0"/>
              </a:rPr>
              <a:t>, </a:t>
            </a:r>
            <a:r>
              <a:rPr lang="en-US" i="1">
                <a:solidFill>
                  <a:srgbClr val="212121"/>
                </a:solidFill>
                <a:latin typeface="Source Sans Pro" panose="020B0503030403020204" pitchFamily="34" charset="0"/>
              </a:rPr>
              <a:t>126</a:t>
            </a:r>
            <a:r>
              <a:rPr lang="en-US">
                <a:solidFill>
                  <a:srgbClr val="212121"/>
                </a:solidFill>
                <a:latin typeface="Source Sans Pro" panose="020B0503030403020204" pitchFamily="34" charset="0"/>
              </a:rPr>
              <a:t>(8), 1683–1690. https://doi.org/10.1002/cncr.32666</a:t>
            </a:r>
            <a:endParaRPr lang="en-US" altLang="en-US">
              <a:solidFill>
                <a:srgbClr val="333333"/>
              </a:solidFill>
              <a:latin typeface="Source Sans Pro" panose="020B0503030403020204" pitchFamily="34" charset="0"/>
            </a:endParaRPr>
          </a:p>
        </p:txBody>
      </p:sp>
    </p:spTree>
    <p:extLst>
      <p:ext uri="{BB962C8B-B14F-4D97-AF65-F5344CB8AC3E}">
        <p14:creationId xmlns:p14="http://schemas.microsoft.com/office/powerpoint/2010/main" val="2389814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4" y="172917"/>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423812" y="172917"/>
            <a:ext cx="9430098" cy="1323439"/>
          </a:xfrm>
          <a:prstGeom prst="rect">
            <a:avLst/>
          </a:prstGeom>
          <a:noFill/>
        </p:spPr>
        <p:txBody>
          <a:bodyPr wrap="square" rtlCol="0">
            <a:spAutoFit/>
          </a:bodyPr>
          <a:lstStyle/>
          <a:p>
            <a:r>
              <a:rPr lang="en-US" sz="4000" b="1" i="1">
                <a:solidFill>
                  <a:schemeClr val="bg1"/>
                </a:solidFill>
              </a:rPr>
              <a:t>Medicare Multi-Cancer Early Detection and Screening Act (MCED)</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4" name="TextBox 3">
            <a:extLst>
              <a:ext uri="{FF2B5EF4-FFF2-40B4-BE49-F238E27FC236}">
                <a16:creationId xmlns:a16="http://schemas.microsoft.com/office/drawing/2014/main" id="{5F9036FE-55D2-2DB4-CA44-18134D325E99}"/>
              </a:ext>
            </a:extLst>
          </p:cNvPr>
          <p:cNvSpPr txBox="1"/>
          <p:nvPr/>
        </p:nvSpPr>
        <p:spPr>
          <a:xfrm>
            <a:off x="1658204" y="1772378"/>
            <a:ext cx="8527195" cy="4374531"/>
          </a:xfrm>
          <a:prstGeom prst="rect">
            <a:avLst/>
          </a:prstGeom>
          <a:noFill/>
        </p:spPr>
        <p:txBody>
          <a:bodyPr wrap="square">
            <a:spAutoFit/>
          </a:bodyPr>
          <a:lstStyle/>
          <a:p>
            <a:pPr marL="469923" marR="5080" indent="-457223">
              <a:lnSpc>
                <a:spcPct val="90200"/>
              </a:lnSpc>
              <a:buClr>
                <a:srgbClr val="404040"/>
              </a:buClr>
              <a:buSzPts val="3200"/>
              <a:buFont typeface="Arial"/>
              <a:buChar char="•"/>
            </a:pPr>
            <a:r>
              <a:rPr lang="en-US" sz="2800">
                <a:solidFill>
                  <a:srgbClr val="404040"/>
                </a:solidFill>
                <a:latin typeface="Calibri"/>
                <a:ea typeface="Calibri"/>
                <a:cs typeface="Calibri"/>
                <a:sym typeface="Calibri"/>
              </a:rPr>
              <a:t>Provides a pathway for Medicare coverage of  multi-cancer early detection screening tests  through the National Coverage Determination  Process</a:t>
            </a:r>
          </a:p>
          <a:p>
            <a:pPr marL="1270064" lvl="1" indent="-716951">
              <a:spcBef>
                <a:spcPts val="165"/>
              </a:spcBef>
              <a:buClr>
                <a:srgbClr val="3F3F3F"/>
              </a:buClr>
              <a:buSzPts val="2200"/>
              <a:buFont typeface="Courier New"/>
              <a:buChar char="o"/>
            </a:pPr>
            <a:r>
              <a:rPr lang="en-US" sz="2800">
                <a:solidFill>
                  <a:srgbClr val="3F3F3F"/>
                </a:solidFill>
                <a:latin typeface="Calibri"/>
                <a:ea typeface="Calibri"/>
                <a:cs typeface="Calibri"/>
                <a:sym typeface="Calibri"/>
              </a:rPr>
              <a:t>It is </a:t>
            </a:r>
            <a:r>
              <a:rPr lang="en-US" sz="2800" b="1">
                <a:solidFill>
                  <a:srgbClr val="3F3F3F"/>
                </a:solidFill>
                <a:latin typeface="Calibri"/>
                <a:ea typeface="Calibri"/>
                <a:cs typeface="Calibri"/>
                <a:sym typeface="Calibri"/>
              </a:rPr>
              <a:t>NOT</a:t>
            </a:r>
            <a:r>
              <a:rPr lang="en-US" sz="2800">
                <a:solidFill>
                  <a:srgbClr val="3F3F3F"/>
                </a:solidFill>
                <a:latin typeface="Calibri"/>
                <a:ea typeface="Calibri"/>
                <a:cs typeface="Calibri"/>
                <a:sym typeface="Calibri"/>
              </a:rPr>
              <a:t> a coverage mandate. It simply enables Medicare to determine if coverage is appropriate</a:t>
            </a:r>
            <a:endParaRPr lang="en-US" sz="2800">
              <a:solidFill>
                <a:srgbClr val="404040"/>
              </a:solidFill>
              <a:latin typeface="Calibri"/>
              <a:ea typeface="Calibri"/>
              <a:cs typeface="Calibri"/>
              <a:sym typeface="Calibri"/>
            </a:endParaRPr>
          </a:p>
          <a:p>
            <a:pPr>
              <a:spcBef>
                <a:spcPts val="20"/>
              </a:spcBef>
              <a:buClr>
                <a:schemeClr val="dk1"/>
              </a:buClr>
              <a:buSzPts val="3150"/>
            </a:pPr>
            <a:endParaRPr lang="en-US" sz="2800">
              <a:solidFill>
                <a:schemeClr val="dk1"/>
              </a:solidFill>
              <a:latin typeface="Calibri"/>
              <a:ea typeface="Calibri"/>
              <a:cs typeface="Calibri"/>
              <a:sym typeface="Calibri"/>
            </a:endParaRPr>
          </a:p>
          <a:p>
            <a:pPr marL="469923" indent="-457223">
              <a:buClr>
                <a:srgbClr val="3F3F3F"/>
              </a:buClr>
              <a:buSzPts val="2700"/>
              <a:buFont typeface="Arial"/>
              <a:buChar char="•"/>
            </a:pPr>
            <a:r>
              <a:rPr lang="en-US" sz="2800">
                <a:solidFill>
                  <a:srgbClr val="404040"/>
                </a:solidFill>
                <a:latin typeface="Calibri"/>
                <a:ea typeface="Calibri"/>
                <a:cs typeface="Calibri"/>
                <a:sym typeface="Calibri"/>
              </a:rPr>
              <a:t>Multi-cancer early detection screening tests</a:t>
            </a:r>
            <a:endParaRPr lang="en-US" sz="2800">
              <a:solidFill>
                <a:schemeClr val="dk1"/>
              </a:solidFill>
              <a:latin typeface="Calibri"/>
              <a:ea typeface="Calibri"/>
              <a:cs typeface="Calibri"/>
              <a:sym typeface="Calibri"/>
            </a:endParaRPr>
          </a:p>
          <a:p>
            <a:pPr marL="1270064" lvl="1" indent="-716951">
              <a:spcBef>
                <a:spcPts val="165"/>
              </a:spcBef>
              <a:buClr>
                <a:srgbClr val="3F3F3F"/>
              </a:buClr>
              <a:buSzPts val="2200"/>
              <a:buFont typeface="Courier New"/>
              <a:buChar char="o"/>
            </a:pPr>
            <a:r>
              <a:rPr lang="en-US" sz="2800">
                <a:solidFill>
                  <a:srgbClr val="3F3F3F"/>
                </a:solidFill>
                <a:latin typeface="Calibri"/>
                <a:ea typeface="Calibri"/>
                <a:cs typeface="Calibri"/>
                <a:sym typeface="Calibri"/>
              </a:rPr>
              <a:t>Must be approved or cleared by the FDA</a:t>
            </a:r>
            <a:endParaRPr lang="en-US" sz="2800">
              <a:solidFill>
                <a:schemeClr val="dk1"/>
              </a:solidFill>
              <a:latin typeface="Calibri"/>
              <a:ea typeface="Calibri"/>
              <a:cs typeface="Calibri"/>
              <a:sym typeface="Calibri"/>
            </a:endParaRPr>
          </a:p>
          <a:p>
            <a:pPr marL="1270064" lvl="1" indent="-716951">
              <a:spcBef>
                <a:spcPts val="165"/>
              </a:spcBef>
              <a:buClr>
                <a:srgbClr val="3F3F3F"/>
              </a:buClr>
              <a:buSzPts val="2200"/>
              <a:buFont typeface="Courier New"/>
              <a:buChar char="o"/>
            </a:pPr>
            <a:r>
              <a:rPr lang="en-US" sz="2800">
                <a:solidFill>
                  <a:srgbClr val="3F3F3F"/>
                </a:solidFill>
                <a:latin typeface="Calibri"/>
                <a:ea typeface="Calibri"/>
                <a:cs typeface="Calibri"/>
                <a:sym typeface="Calibri"/>
              </a:rPr>
              <a:t>Used for early detection of many cancer types</a:t>
            </a:r>
          </a:p>
          <a:p>
            <a:pPr marL="1270064" lvl="1" indent="-716951">
              <a:spcBef>
                <a:spcPts val="165"/>
              </a:spcBef>
              <a:buClr>
                <a:srgbClr val="3F3F3F"/>
              </a:buClr>
              <a:buSzPts val="2200"/>
              <a:buFont typeface="Courier New"/>
              <a:buChar char="o"/>
            </a:pPr>
            <a:r>
              <a:rPr lang="en-US" sz="2800">
                <a:solidFill>
                  <a:srgbClr val="3F3F3F"/>
                </a:solidFill>
                <a:latin typeface="Calibri"/>
                <a:ea typeface="Calibri"/>
                <a:cs typeface="Calibri"/>
                <a:sym typeface="Calibri"/>
              </a:rPr>
              <a:t>A simple blood draw is all it takes</a:t>
            </a:r>
            <a:endParaRPr lang="en-US"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7684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49E0D3-7791-1E20-24D9-9C9D398CFA6A}"/>
              </a:ext>
            </a:extLst>
          </p:cNvPr>
          <p:cNvSpPr txBox="1"/>
          <p:nvPr/>
        </p:nvSpPr>
        <p:spPr>
          <a:xfrm>
            <a:off x="404445" y="2784936"/>
            <a:ext cx="995484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b="0" i="0">
                <a:solidFill>
                  <a:srgbClr val="000000"/>
                </a:solidFill>
                <a:effectLst/>
              </a:rPr>
              <a:t>The Prostate-Specific Antigen Screening for High-risk Insured Men (PSA Screening for HIM) Act would waive deductibles, copayments and coinsurances for prostate cancer screenings for high-risk men  -- those who have a family history of prostate cancer or who are African-American.</a:t>
            </a:r>
          </a:p>
          <a:p>
            <a:pPr marL="342900" indent="-342900">
              <a:buFont typeface="Arial" panose="020B0604020202020204" pitchFamily="34" charset="0"/>
              <a:buChar char="•"/>
            </a:pPr>
            <a:endParaRPr lang="en-US" sz="2400">
              <a:solidFill>
                <a:srgbClr val="000000"/>
              </a:solidFill>
            </a:endParaRPr>
          </a:p>
          <a:p>
            <a:pPr marL="342900" indent="-342900">
              <a:buFont typeface="Arial" panose="020B0604020202020204" pitchFamily="34" charset="0"/>
              <a:buChar char="•"/>
            </a:pPr>
            <a:r>
              <a:rPr lang="en-US" sz="2400">
                <a:solidFill>
                  <a:srgbClr val="000000"/>
                </a:solidFill>
              </a:rPr>
              <a:t>ACS CAN supports this legislation which is expected to be re-introduced on a bi-partisan basis within the next week.</a:t>
            </a:r>
          </a:p>
          <a:p>
            <a:pPr marL="342900" indent="-342900">
              <a:buFont typeface="Arial" panose="020B0604020202020204" pitchFamily="34" charset="0"/>
              <a:buChar char="•"/>
            </a:pPr>
            <a:endParaRPr lang="en-US" sz="2400">
              <a:solidFill>
                <a:srgbClr val="000000"/>
              </a:solidFill>
            </a:endParaRPr>
          </a:p>
          <a:p>
            <a:pPr marL="342900" indent="-342900">
              <a:buFont typeface="Arial" panose="020B0604020202020204" pitchFamily="34" charset="0"/>
              <a:buChar char="•"/>
            </a:pPr>
            <a:r>
              <a:rPr lang="en-US" sz="2400">
                <a:solidFill>
                  <a:srgbClr val="000000"/>
                </a:solidFill>
              </a:rPr>
              <a:t>This is one of ACS CAN’s top issues addressing health disparities among Americans. </a:t>
            </a:r>
            <a:endParaRPr lang="en-US" sz="2400">
              <a:solidFill>
                <a:srgbClr val="2746F8"/>
              </a:solidFill>
            </a:endParaRPr>
          </a:p>
        </p:txBody>
      </p:sp>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447800" cy="1285875"/>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DCE668D3-E868-A909-A200-AB02D9F35B58}"/>
              </a:ext>
            </a:extLst>
          </p:cNvPr>
          <p:cNvPicPr>
            <a:picLocks noGrp="1" noChangeAspect="1"/>
          </p:cNvPicPr>
          <p:nvPr>
            <p:ph idx="1"/>
          </p:nvPr>
        </p:nvPicPr>
        <p:blipFill>
          <a:blip r:embed="rId3"/>
          <a:stretch>
            <a:fillRect/>
          </a:stretch>
        </p:blipFill>
        <p:spPr>
          <a:xfrm>
            <a:off x="271340" y="76017"/>
            <a:ext cx="6686550" cy="1676400"/>
          </a:xfrm>
        </p:spPr>
      </p:pic>
      <p:sp>
        <p:nvSpPr>
          <p:cNvPr id="3" name="Google Shape;4210;p24">
            <a:extLst>
              <a:ext uri="{FF2B5EF4-FFF2-40B4-BE49-F238E27FC236}">
                <a16:creationId xmlns:a16="http://schemas.microsoft.com/office/drawing/2014/main" id="{94B529CA-D501-FA44-423E-E70035DE21E9}"/>
              </a:ext>
            </a:extLst>
          </p:cNvPr>
          <p:cNvSpPr txBox="1">
            <a:spLocks noGrp="1"/>
          </p:cNvSpPr>
          <p:nvPr>
            <p:ph type="title"/>
          </p:nvPr>
        </p:nvSpPr>
        <p:spPr>
          <a:xfrm>
            <a:off x="404445" y="1943100"/>
            <a:ext cx="10733455" cy="462434"/>
          </a:xfrm>
          <a:prstGeom prst="rect">
            <a:avLst/>
          </a:prstGeom>
          <a:noFill/>
          <a:ln>
            <a:noFill/>
          </a:ln>
        </p:spPr>
        <p:txBody>
          <a:bodyPr spcFirstLastPara="1" vert="horz" wrap="square" lIns="0" tIns="19050" rIns="0" bIns="0" rtlCol="0" anchor="t" anchorCtr="0">
            <a:spAutoFit/>
          </a:bodyPr>
          <a:lstStyle/>
          <a:p>
            <a:pPr marL="19050"/>
            <a:r>
              <a:rPr lang="en-US" sz="3200" b="1">
                <a:solidFill>
                  <a:srgbClr val="000000"/>
                </a:solidFill>
                <a:latin typeface="+mn-lt"/>
              </a:rPr>
              <a:t>PSA Screening for HIM Act</a:t>
            </a:r>
            <a:endParaRPr sz="3200" b="1">
              <a:latin typeface="+mn-lt"/>
            </a:endParaRPr>
          </a:p>
        </p:txBody>
      </p:sp>
    </p:spTree>
    <p:extLst>
      <p:ext uri="{BB962C8B-B14F-4D97-AF65-F5344CB8AC3E}">
        <p14:creationId xmlns:p14="http://schemas.microsoft.com/office/powerpoint/2010/main" val="42653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4" y="172917"/>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977455" y="172917"/>
            <a:ext cx="9430098" cy="1384995"/>
          </a:xfrm>
          <a:prstGeom prst="rect">
            <a:avLst/>
          </a:prstGeom>
          <a:noFill/>
        </p:spPr>
        <p:txBody>
          <a:bodyPr wrap="square" rtlCol="0">
            <a:spAutoFit/>
          </a:bodyPr>
          <a:lstStyle/>
          <a:p>
            <a:r>
              <a:rPr lang="en-US" sz="2800" b="1" i="1">
                <a:solidFill>
                  <a:schemeClr val="bg1"/>
                </a:solidFill>
              </a:rPr>
              <a:t>The Challenge: Medicare Does Not Cover Cancer Screenings Except Where the Law Has Been Amended to Provide Coverage </a:t>
            </a:r>
            <a:endParaRPr lang="en-US" sz="1400" b="1" i="1">
              <a:solidFill>
                <a:schemeClr val="bg1"/>
              </a:solidFill>
            </a:endParaRP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8" name="Picture 7">
            <a:extLst>
              <a:ext uri="{FF2B5EF4-FFF2-40B4-BE49-F238E27FC236}">
                <a16:creationId xmlns:a16="http://schemas.microsoft.com/office/drawing/2014/main" id="{D873DB9D-21D1-236E-BC81-CD71321D376D}"/>
              </a:ext>
            </a:extLst>
          </p:cNvPr>
          <p:cNvPicPr>
            <a:picLocks noChangeAspect="1"/>
          </p:cNvPicPr>
          <p:nvPr/>
        </p:nvPicPr>
        <p:blipFill>
          <a:blip r:embed="rId5"/>
          <a:stretch>
            <a:fillRect/>
          </a:stretch>
        </p:blipFill>
        <p:spPr>
          <a:xfrm>
            <a:off x="605924" y="1966680"/>
            <a:ext cx="9799133" cy="4256231"/>
          </a:xfrm>
          <a:prstGeom prst="rect">
            <a:avLst/>
          </a:prstGeom>
        </p:spPr>
      </p:pic>
    </p:spTree>
    <p:extLst>
      <p:ext uri="{BB962C8B-B14F-4D97-AF65-F5344CB8AC3E}">
        <p14:creationId xmlns:p14="http://schemas.microsoft.com/office/powerpoint/2010/main" val="2134434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4"/>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4" y="2372048"/>
            <a:ext cx="9430098" cy="3477875"/>
          </a:xfrm>
          <a:prstGeom prst="rect">
            <a:avLst/>
          </a:prstGeom>
          <a:noFill/>
        </p:spPr>
        <p:txBody>
          <a:bodyPr wrap="square" rtlCol="0">
            <a:spAutoFit/>
          </a:bodyPr>
          <a:lstStyle/>
          <a:p>
            <a:r>
              <a:rPr lang="en-US" sz="4000" b="1" cap="all">
                <a:solidFill>
                  <a:schemeClr val="bg1"/>
                </a:solidFill>
                <a:latin typeface="Calibri" panose="020F0502020204030204" pitchFamily="34" charset="0"/>
              </a:rPr>
              <a:t>California State &amp; Local</a:t>
            </a:r>
          </a:p>
          <a:p>
            <a:pPr marL="571529" indent="-571529">
              <a:buFont typeface="Arial" panose="020B0604020202020204" pitchFamily="34" charset="0"/>
              <a:buChar char="•"/>
            </a:pPr>
            <a:r>
              <a:rPr lang="en-US" sz="4000" b="1" cap="all">
                <a:solidFill>
                  <a:schemeClr val="bg1"/>
                </a:solidFill>
                <a:latin typeface="Calibri" panose="020F0502020204030204" pitchFamily="34" charset="0"/>
              </a:rPr>
              <a:t>2022 ACCOMPLISHMENTS </a:t>
            </a:r>
          </a:p>
          <a:p>
            <a:pPr marL="571529" indent="-571529">
              <a:buFont typeface="Arial" panose="020B0604020202020204" pitchFamily="34" charset="0"/>
              <a:buChar char="•"/>
            </a:pPr>
            <a:r>
              <a:rPr lang="en-US" sz="4000" b="1" cap="all">
                <a:solidFill>
                  <a:schemeClr val="bg1"/>
                </a:solidFill>
                <a:latin typeface="Calibri" panose="020F0502020204030204" pitchFamily="34" charset="0"/>
              </a:rPr>
              <a:t>2023 State Priorities</a:t>
            </a:r>
            <a:r>
              <a:rPr lang="en-US" sz="4000" cap="all">
                <a:solidFill>
                  <a:schemeClr val="bg1"/>
                </a:solidFill>
                <a:latin typeface="Calibri" panose="020F0502020204030204" pitchFamily="34" charset="0"/>
              </a:rPr>
              <a:t> </a:t>
            </a:r>
          </a:p>
          <a:p>
            <a:endParaRPr lang="en-US" sz="2400" b="1" cap="all">
              <a:solidFill>
                <a:schemeClr val="bg1"/>
              </a:solidFill>
              <a:latin typeface="Aharoni" panose="02010803020104030203" pitchFamily="2" charset="-79"/>
              <a:cs typeface="Aharoni" panose="02010803020104030203" pitchFamily="2" charset="-79"/>
            </a:endParaRPr>
          </a:p>
          <a:p>
            <a:r>
              <a:rPr lang="en-US" sz="3600" b="1" i="1">
                <a:solidFill>
                  <a:schemeClr val="bg1"/>
                </a:solidFill>
              </a:rPr>
              <a:t>Jim Knox</a:t>
            </a:r>
          </a:p>
          <a:p>
            <a:r>
              <a:rPr lang="en-US" sz="2000" b="1">
                <a:solidFill>
                  <a:schemeClr val="bg1"/>
                </a:solidFill>
                <a:latin typeface="Calibri" panose="020F0502020204030204" pitchFamily="34" charset="0"/>
              </a:rPr>
              <a:t>Managing Director California/Hawaii</a:t>
            </a:r>
          </a:p>
          <a:p>
            <a:r>
              <a:rPr lang="en-US" sz="2000" i="1">
                <a:solidFill>
                  <a:schemeClr val="bg1"/>
                </a:solidFill>
                <a:latin typeface="Calibri" panose="020F0502020204030204" pitchFamily="34" charset="0"/>
              </a:rPr>
              <a:t>ACS CAN</a:t>
            </a:r>
            <a:r>
              <a:rPr lang="en-US" sz="2000">
                <a:solidFill>
                  <a:schemeClr val="bg1"/>
                </a:solidFill>
                <a:latin typeface="Calibri" panose="020F0502020204030204" pitchFamily="34" charset="0"/>
              </a:rPr>
              <a:t> </a:t>
            </a:r>
            <a:endParaRPr lang="en-US" sz="2000"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8"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4"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Tree>
    <p:extLst>
      <p:ext uri="{BB962C8B-B14F-4D97-AF65-F5344CB8AC3E}">
        <p14:creationId xmlns:p14="http://schemas.microsoft.com/office/powerpoint/2010/main" val="2142880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ebsite&#10;&#10;Description automatically generated with medium confidence">
            <a:extLst>
              <a:ext uri="{FF2B5EF4-FFF2-40B4-BE49-F238E27FC236}">
                <a16:creationId xmlns:a16="http://schemas.microsoft.com/office/drawing/2014/main" id="{CF745841-13B3-BC5D-5ADF-051609547C51}"/>
              </a:ext>
            </a:extLst>
          </p:cNvPr>
          <p:cNvPicPr>
            <a:picLocks noChangeAspect="1"/>
          </p:cNvPicPr>
          <p:nvPr/>
        </p:nvPicPr>
        <p:blipFill rotWithShape="1">
          <a:blip r:embed="rId2">
            <a:extLst>
              <a:ext uri="{28A0092B-C50C-407E-A947-70E740481C1C}">
                <a14:useLocalDpi xmlns:a14="http://schemas.microsoft.com/office/drawing/2010/main" val="0"/>
              </a:ext>
            </a:extLst>
          </a:blip>
          <a:srcRect t="12151" b="9134"/>
          <a:stretch/>
        </p:blipFill>
        <p:spPr>
          <a:xfrm>
            <a:off x="2667000" y="1340285"/>
            <a:ext cx="6858000" cy="5398265"/>
          </a:xfrm>
          <a:prstGeom prst="rect">
            <a:avLst/>
          </a:prstGeom>
        </p:spPr>
      </p:pic>
      <p:sp>
        <p:nvSpPr>
          <p:cNvPr id="5" name="TextBox 4">
            <a:extLst>
              <a:ext uri="{FF2B5EF4-FFF2-40B4-BE49-F238E27FC236}">
                <a16:creationId xmlns:a16="http://schemas.microsoft.com/office/drawing/2014/main" id="{A349E0D3-7791-1E20-24D9-9C9D398CFA6A}"/>
              </a:ext>
            </a:extLst>
          </p:cNvPr>
          <p:cNvSpPr txBox="1"/>
          <p:nvPr/>
        </p:nvSpPr>
        <p:spPr>
          <a:xfrm>
            <a:off x="396766" y="2266461"/>
            <a:ext cx="9954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64" indent="-285764">
              <a:buFont typeface="Arial"/>
              <a:buChar char="•"/>
            </a:pPr>
            <a:endParaRPr lang="en-US">
              <a:cs typeface="Calibri" panose="020F0502020204030204"/>
            </a:endParaRPr>
          </a:p>
        </p:txBody>
      </p:sp>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0511170" y="5284714"/>
            <a:ext cx="1447800" cy="1285875"/>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DCE668D3-E868-A909-A200-AB02D9F35B58}"/>
              </a:ext>
            </a:extLst>
          </p:cNvPr>
          <p:cNvPicPr>
            <a:picLocks noGrp="1" noChangeAspect="1"/>
          </p:cNvPicPr>
          <p:nvPr>
            <p:ph idx="1"/>
          </p:nvPr>
        </p:nvPicPr>
        <p:blipFill>
          <a:blip r:embed="rId4"/>
          <a:stretch>
            <a:fillRect/>
          </a:stretch>
        </p:blipFill>
        <p:spPr>
          <a:xfrm>
            <a:off x="271341" y="76018"/>
            <a:ext cx="5161897" cy="1294151"/>
          </a:xfrm>
        </p:spPr>
      </p:pic>
    </p:spTree>
    <p:extLst>
      <p:ext uri="{BB962C8B-B14F-4D97-AF65-F5344CB8AC3E}">
        <p14:creationId xmlns:p14="http://schemas.microsoft.com/office/powerpoint/2010/main" val="338152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C58E1E0A-5FFD-7F87-AD2B-A10EBEDE2976}"/>
              </a:ext>
            </a:extLst>
          </p:cNvPr>
          <p:cNvPicPr>
            <a:picLocks noChangeAspect="1"/>
          </p:cNvPicPr>
          <p:nvPr/>
        </p:nvPicPr>
        <p:blipFill rotWithShape="1">
          <a:blip r:embed="rId2">
            <a:extLst>
              <a:ext uri="{28A0092B-C50C-407E-A947-70E740481C1C}">
                <a14:useLocalDpi xmlns:a14="http://schemas.microsoft.com/office/drawing/2010/main" val="0"/>
              </a:ext>
            </a:extLst>
          </a:blip>
          <a:srcRect l="-1081" t="16052" r="1081" b="3076"/>
          <a:stretch/>
        </p:blipFill>
        <p:spPr>
          <a:xfrm>
            <a:off x="3048000" y="1490924"/>
            <a:ext cx="6780414" cy="5483418"/>
          </a:xfrm>
          <a:prstGeom prst="rect">
            <a:avLst/>
          </a:prstGeom>
        </p:spPr>
      </p:pic>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4"/>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380951" y="187986"/>
            <a:ext cx="9430098" cy="913199"/>
          </a:xfrm>
          <a:prstGeom prst="rect">
            <a:avLst/>
          </a:prstGeom>
          <a:noFill/>
        </p:spPr>
        <p:txBody>
          <a:bodyPr wrap="square" rtlCol="0">
            <a:spAutoFit/>
          </a:bodyPr>
          <a:lstStyle/>
          <a:p>
            <a:pPr algn="ctr"/>
            <a:r>
              <a:rPr lang="en-US" sz="5334" b="1" i="1">
                <a:solidFill>
                  <a:schemeClr val="bg1"/>
                </a:solidFill>
              </a:rPr>
              <a:t>GRASSROOTS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5">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Tree>
    <p:extLst>
      <p:ext uri="{BB962C8B-B14F-4D97-AF65-F5344CB8AC3E}">
        <p14:creationId xmlns:p14="http://schemas.microsoft.com/office/powerpoint/2010/main" val="3724682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977456" y="243640"/>
            <a:ext cx="9430098" cy="913199"/>
          </a:xfrm>
          <a:prstGeom prst="rect">
            <a:avLst/>
          </a:prstGeom>
          <a:noFill/>
        </p:spPr>
        <p:txBody>
          <a:bodyPr wrap="square" rtlCol="0">
            <a:spAutoFit/>
          </a:bodyPr>
          <a:lstStyle/>
          <a:p>
            <a:pPr algn="ctr"/>
            <a:r>
              <a:rPr lang="en-US" sz="5334" b="1" i="1">
                <a:solidFill>
                  <a:schemeClr val="bg1"/>
                </a:solidFill>
              </a:rPr>
              <a:t>GOVERNMENT RELATIONS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12" name="Picture 11" descr="A collage of a person&#10;&#10;Description automatically generated with medium confidence">
            <a:extLst>
              <a:ext uri="{FF2B5EF4-FFF2-40B4-BE49-F238E27FC236}">
                <a16:creationId xmlns:a16="http://schemas.microsoft.com/office/drawing/2014/main" id="{A4CE7838-7699-0339-8EF6-C85771B2388B}"/>
              </a:ext>
            </a:extLst>
          </p:cNvPr>
          <p:cNvPicPr>
            <a:picLocks noChangeAspect="1"/>
          </p:cNvPicPr>
          <p:nvPr/>
        </p:nvPicPr>
        <p:blipFill rotWithShape="1">
          <a:blip r:embed="rId5">
            <a:extLst>
              <a:ext uri="{28A0092B-C50C-407E-A947-70E740481C1C}">
                <a14:useLocalDpi xmlns:a14="http://schemas.microsoft.com/office/drawing/2010/main" val="0"/>
              </a:ext>
            </a:extLst>
          </a:blip>
          <a:srcRect t="13488" b="4962"/>
          <a:stretch/>
        </p:blipFill>
        <p:spPr>
          <a:xfrm>
            <a:off x="2879651" y="1463260"/>
            <a:ext cx="6615223" cy="5394740"/>
          </a:xfrm>
          <a:prstGeom prst="rect">
            <a:avLst/>
          </a:prstGeom>
        </p:spPr>
      </p:pic>
    </p:spTree>
    <p:extLst>
      <p:ext uri="{BB962C8B-B14F-4D97-AF65-F5344CB8AC3E}">
        <p14:creationId xmlns:p14="http://schemas.microsoft.com/office/powerpoint/2010/main" val="1891258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A4F8F8-B548-4030-486C-92F6D0CBF296}"/>
              </a:ext>
            </a:extLst>
          </p:cNvPr>
          <p:cNvPicPr>
            <a:picLocks noChangeAspect="1"/>
          </p:cNvPicPr>
          <p:nvPr/>
        </p:nvPicPr>
        <p:blipFill rotWithShape="1">
          <a:blip r:embed="rId2">
            <a:extLst>
              <a:ext uri="{28A0092B-C50C-407E-A947-70E740481C1C}">
                <a14:useLocalDpi xmlns:a14="http://schemas.microsoft.com/office/drawing/2010/main" val="0"/>
              </a:ext>
            </a:extLst>
          </a:blip>
          <a:srcRect t="12956" b="18362"/>
          <a:stretch/>
        </p:blipFill>
        <p:spPr>
          <a:xfrm>
            <a:off x="2530550" y="1321593"/>
            <a:ext cx="7527850" cy="5170291"/>
          </a:xfrm>
          <a:prstGeom prst="rect">
            <a:avLst/>
          </a:prstGeom>
        </p:spPr>
      </p:pic>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4"/>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977456" y="243640"/>
            <a:ext cx="9430098" cy="1015663"/>
          </a:xfrm>
          <a:prstGeom prst="rect">
            <a:avLst/>
          </a:prstGeom>
          <a:noFill/>
        </p:spPr>
        <p:txBody>
          <a:bodyPr wrap="square" rtlCol="0">
            <a:spAutoFit/>
          </a:bodyPr>
          <a:lstStyle/>
          <a:p>
            <a:pPr algn="ctr"/>
            <a:r>
              <a:rPr lang="en-US" sz="6000" b="1" i="1">
                <a:solidFill>
                  <a:schemeClr val="bg1"/>
                </a:solidFill>
              </a:rPr>
              <a:t>VIVE</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5">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1026" name="Picture 2">
            <a:extLst>
              <a:ext uri="{FF2B5EF4-FFF2-40B4-BE49-F238E27FC236}">
                <a16:creationId xmlns:a16="http://schemas.microsoft.com/office/drawing/2014/main" id="{1FADA31C-A5AE-FCE5-B54D-939D4EEF40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78" y="5523920"/>
            <a:ext cx="2275343" cy="96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74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FF943-B156-0AAE-6A68-2EE65918D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045804"/>
            <a:ext cx="6324600" cy="6324600"/>
          </a:xfrm>
          <a:prstGeom prst="rect">
            <a:avLst/>
          </a:prstGeom>
        </p:spPr>
      </p:pic>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4"/>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977456" y="243640"/>
            <a:ext cx="9430098" cy="1015663"/>
          </a:xfrm>
          <a:prstGeom prst="rect">
            <a:avLst/>
          </a:prstGeom>
          <a:noFill/>
        </p:spPr>
        <p:txBody>
          <a:bodyPr wrap="square" rtlCol="0">
            <a:spAutoFit/>
          </a:bodyPr>
          <a:lstStyle/>
          <a:p>
            <a:pPr algn="ctr"/>
            <a:r>
              <a:rPr lang="en-US" sz="6000" b="1" i="1">
                <a:solidFill>
                  <a:schemeClr val="bg1"/>
                </a:solidFill>
              </a:rPr>
              <a:t>VIVA</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5">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3" name="Picture 2" descr="Logo, company name&#10;&#10;Description automatically generated">
            <a:extLst>
              <a:ext uri="{FF2B5EF4-FFF2-40B4-BE49-F238E27FC236}">
                <a16:creationId xmlns:a16="http://schemas.microsoft.com/office/drawing/2014/main" id="{1DF9B9F6-3D8B-A370-F9CE-4C785C125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574" y="5727912"/>
            <a:ext cx="2326092" cy="748226"/>
          </a:xfrm>
          <a:prstGeom prst="rect">
            <a:avLst/>
          </a:prstGeom>
        </p:spPr>
      </p:pic>
    </p:spTree>
    <p:extLst>
      <p:ext uri="{BB962C8B-B14F-4D97-AF65-F5344CB8AC3E}">
        <p14:creationId xmlns:p14="http://schemas.microsoft.com/office/powerpoint/2010/main" val="420166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4" y="172917"/>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4"/>
            <a:ext cx="9430098" cy="707886"/>
          </a:xfrm>
          <a:prstGeom prst="rect">
            <a:avLst/>
          </a:prstGeom>
          <a:noFill/>
        </p:spPr>
        <p:txBody>
          <a:bodyPr wrap="square" rtlCol="0">
            <a:spAutoFit/>
          </a:bodyPr>
          <a:lstStyle/>
          <a:p>
            <a:r>
              <a:rPr lang="en-US" sz="4000" b="1" i="1" dirty="0">
                <a:solidFill>
                  <a:schemeClr val="bg1"/>
                </a:solidFill>
              </a:rPr>
              <a:t>Appreciated your support in 2022</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98872019-B17C-5698-B5A4-427598CA4E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7" y="1594682"/>
            <a:ext cx="3162300" cy="31623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A54D5F4-7E85-2606-B3FA-278846F1A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9464" y="2686979"/>
            <a:ext cx="4621098" cy="965296"/>
          </a:xfrm>
          <a:prstGeom prst="rect">
            <a:avLst/>
          </a:prstGeom>
        </p:spPr>
      </p:pic>
      <p:pic>
        <p:nvPicPr>
          <p:cNvPr id="8" name="Picture 7" descr="Logo&#10;&#10;Description automatically generated">
            <a:extLst>
              <a:ext uri="{FF2B5EF4-FFF2-40B4-BE49-F238E27FC236}">
                <a16:creationId xmlns:a16="http://schemas.microsoft.com/office/drawing/2014/main" id="{49F3DF52-7A2B-81E2-9D77-50BA58A17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0013" y="5043618"/>
            <a:ext cx="3135474" cy="965296"/>
          </a:xfrm>
          <a:prstGeom prst="rect">
            <a:avLst/>
          </a:prstGeom>
        </p:spPr>
      </p:pic>
      <p:pic>
        <p:nvPicPr>
          <p:cNvPr id="10" name="Picture 9" descr="Text, logo&#10;&#10;Description automatically generated">
            <a:extLst>
              <a:ext uri="{FF2B5EF4-FFF2-40B4-BE49-F238E27FC236}">
                <a16:creationId xmlns:a16="http://schemas.microsoft.com/office/drawing/2014/main" id="{0552DA05-8128-5501-CC16-FEBE7BAD52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950" y="4607663"/>
            <a:ext cx="4199426" cy="1999727"/>
          </a:xfrm>
          <a:prstGeom prst="rect">
            <a:avLst/>
          </a:prstGeom>
        </p:spPr>
      </p:pic>
      <p:pic>
        <p:nvPicPr>
          <p:cNvPr id="16" name="Picture 15" descr="Logo, company name&#10;&#10;Description automatically generated">
            <a:extLst>
              <a:ext uri="{FF2B5EF4-FFF2-40B4-BE49-F238E27FC236}">
                <a16:creationId xmlns:a16="http://schemas.microsoft.com/office/drawing/2014/main" id="{B4141963-2006-CA35-2AA1-85BA7AAF16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52259" y="2480302"/>
            <a:ext cx="2703252" cy="1501807"/>
          </a:xfrm>
          <a:prstGeom prst="rect">
            <a:avLst/>
          </a:prstGeom>
        </p:spPr>
      </p:pic>
    </p:spTree>
    <p:extLst>
      <p:ext uri="{BB962C8B-B14F-4D97-AF65-F5344CB8AC3E}">
        <p14:creationId xmlns:p14="http://schemas.microsoft.com/office/powerpoint/2010/main" val="1533460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586428" y="256316"/>
            <a:ext cx="9430098" cy="913199"/>
          </a:xfrm>
          <a:prstGeom prst="rect">
            <a:avLst/>
          </a:prstGeom>
          <a:noFill/>
        </p:spPr>
        <p:txBody>
          <a:bodyPr wrap="square" rtlCol="0">
            <a:spAutoFit/>
          </a:bodyPr>
          <a:lstStyle/>
          <a:p>
            <a:pPr algn="ctr"/>
            <a:r>
              <a:rPr lang="en-US" sz="5334" b="1" i="1">
                <a:solidFill>
                  <a:schemeClr val="bg1"/>
                </a:solidFill>
              </a:rPr>
              <a:t>REGIONAL STAFF</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32AA19F1-9AF8-B9CA-CCFF-36A1EAF5262C}"/>
              </a:ext>
            </a:extLst>
          </p:cNvPr>
          <p:cNvPicPr>
            <a:picLocks noChangeAspect="1"/>
          </p:cNvPicPr>
          <p:nvPr/>
        </p:nvPicPr>
        <p:blipFill rotWithShape="1">
          <a:blip r:embed="rId5">
            <a:extLst>
              <a:ext uri="{28A0092B-C50C-407E-A947-70E740481C1C}">
                <a14:useLocalDpi xmlns:a14="http://schemas.microsoft.com/office/drawing/2010/main" val="0"/>
              </a:ext>
            </a:extLst>
          </a:blip>
          <a:srcRect t="23155" b="7762"/>
          <a:stretch/>
        </p:blipFill>
        <p:spPr>
          <a:xfrm>
            <a:off x="2743200" y="1582252"/>
            <a:ext cx="7273605" cy="5024790"/>
          </a:xfrm>
          <a:prstGeom prst="rect">
            <a:avLst/>
          </a:prstGeom>
        </p:spPr>
      </p:pic>
    </p:spTree>
    <p:extLst>
      <p:ext uri="{BB962C8B-B14F-4D97-AF65-F5344CB8AC3E}">
        <p14:creationId xmlns:p14="http://schemas.microsoft.com/office/powerpoint/2010/main" val="383604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3175" y="-34271"/>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268043"/>
            <a:ext cx="9430098" cy="913199"/>
          </a:xfrm>
          <a:prstGeom prst="rect">
            <a:avLst/>
          </a:prstGeom>
          <a:noFill/>
        </p:spPr>
        <p:txBody>
          <a:bodyPr wrap="square" rtlCol="0">
            <a:spAutoFit/>
          </a:bodyPr>
          <a:lstStyle/>
          <a:p>
            <a:r>
              <a:rPr lang="en-US" sz="5334" b="1" i="1">
                <a:solidFill>
                  <a:schemeClr val="bg1"/>
                </a:solidFill>
              </a:rPr>
              <a:t>2022 LOCAL TOBACCO WINS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01783" y="1805703"/>
            <a:ext cx="3305117" cy="5303503"/>
          </a:xfrm>
          <a:prstGeom prst="rect">
            <a:avLst/>
          </a:prstGeom>
          <a:noFill/>
        </p:spPr>
        <p:txBody>
          <a:bodyPr wrap="square" rtlCol="0">
            <a:spAutoFit/>
          </a:bodyPr>
          <a:lstStyle/>
          <a:p>
            <a:r>
              <a:rPr lang="en-US" sz="2933" b="1">
                <a:latin typeface="Calibri" panose="020F0502020204030204" pitchFamily="34" charset="0"/>
                <a:ea typeface="Calibri" panose="020F0502020204030204" pitchFamily="34" charset="0"/>
                <a:cs typeface="Times New Roman" panose="02020603050405020304" pitchFamily="18" charset="0"/>
              </a:rPr>
              <a:t>Smoke-Free Multi-</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2933" b="1">
                <a:latin typeface="Calibri" panose="020F0502020204030204" pitchFamily="34" charset="0"/>
                <a:ea typeface="Calibri" panose="020F0502020204030204" pitchFamily="34" charset="0"/>
                <a:cs typeface="Times New Roman" panose="02020603050405020304" pitchFamily="18" charset="0"/>
              </a:rPr>
              <a:t>Unit Housing</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Alameda County</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Riverside</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 Fernando</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Sierra Madre</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Vallejo</a:t>
            </a:r>
          </a:p>
          <a:p>
            <a:pPr marL="228611" indent="-228611">
              <a:buFont typeface="Symbol" panose="05050102010706020507" pitchFamily="18" charset="2"/>
              <a:buChar char=""/>
            </a:pPr>
            <a:endParaRPr lang="en-US" sz="8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en-US" sz="2933" b="1">
                <a:latin typeface="Calibri" panose="020F0502020204030204" pitchFamily="34" charset="0"/>
                <a:ea typeface="Calibri" panose="020F0502020204030204" pitchFamily="34" charset="0"/>
                <a:cs typeface="Times New Roman" panose="02020603050405020304" pitchFamily="18" charset="0"/>
              </a:rPr>
              <a:t>Defeated Bad SFMUH</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 Jose</a:t>
            </a:r>
          </a:p>
          <a:p>
            <a:endParaRPr lang="en-US" sz="1867"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91A135F-C008-7F6E-0839-A8C4AFB62611}"/>
              </a:ext>
            </a:extLst>
          </p:cNvPr>
          <p:cNvSpPr txBox="1"/>
          <p:nvPr/>
        </p:nvSpPr>
        <p:spPr>
          <a:xfrm rot="10800000" flipH="1" flipV="1">
            <a:off x="4932829" y="1771179"/>
            <a:ext cx="2895600" cy="4769960"/>
          </a:xfrm>
          <a:prstGeom prst="rect">
            <a:avLst/>
          </a:prstGeom>
          <a:noFill/>
        </p:spPr>
        <p:txBody>
          <a:bodyPr wrap="square" rtlCol="0">
            <a:spAutoFit/>
          </a:bodyPr>
          <a:lstStyle/>
          <a:p>
            <a:r>
              <a:rPr lang="en-US" sz="2933" b="1">
                <a:latin typeface="Calibri" panose="020F0502020204030204" pitchFamily="34" charset="0"/>
                <a:ea typeface="Calibri" panose="020F0502020204030204" pitchFamily="34" charset="0"/>
                <a:cs typeface="Times New Roman" panose="02020603050405020304" pitchFamily="18" charset="0"/>
              </a:rPr>
              <a:t>Smoke-Free</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2933" b="1">
                <a:latin typeface="Calibri" panose="020F0502020204030204" pitchFamily="34" charset="0"/>
                <a:ea typeface="Calibri" panose="020F0502020204030204" pitchFamily="34" charset="0"/>
                <a:cs typeface="Times New Roman" panose="02020603050405020304" pitchFamily="18" charset="0"/>
              </a:rPr>
              <a:t>Outdoors</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El Monte</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Palmdale</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 Diego Co. </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1067">
                <a:latin typeface="Calibri" panose="020F0502020204030204" pitchFamily="34" charset="0"/>
                <a:ea typeface="Calibri" panose="020F0502020204030204" pitchFamily="34" charset="0"/>
                <a:cs typeface="Times New Roman" panose="02020603050405020304" pitchFamily="18" charset="0"/>
              </a:rPr>
              <a:t> </a:t>
            </a:r>
          </a:p>
          <a:p>
            <a:r>
              <a:rPr lang="en-US" sz="2933" b="1">
                <a:latin typeface="Calibri" panose="020F0502020204030204" pitchFamily="34" charset="0"/>
                <a:ea typeface="Calibri" panose="020F0502020204030204" pitchFamily="34" charset="0"/>
                <a:cs typeface="Times New Roman" panose="02020603050405020304" pitchFamily="18" charset="0"/>
              </a:rPr>
              <a:t>Minimum Price/</a:t>
            </a:r>
          </a:p>
          <a:p>
            <a:r>
              <a:rPr lang="en-US" sz="2933" b="1">
                <a:latin typeface="Calibri" panose="020F0502020204030204" pitchFamily="34" charset="0"/>
                <a:ea typeface="Calibri" panose="020F0502020204030204" pitchFamily="34" charset="0"/>
                <a:cs typeface="Times New Roman" panose="02020603050405020304" pitchFamily="18" charset="0"/>
              </a:rPr>
              <a:t>Minimum Pack Size</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Antioch </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Pleasant Hill</a:t>
            </a:r>
            <a:endParaRPr lang="en-US" sz="2933">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BB9D75C-E32A-B092-3A31-6EF5C398454E}"/>
              </a:ext>
            </a:extLst>
          </p:cNvPr>
          <p:cNvSpPr txBox="1"/>
          <p:nvPr/>
        </p:nvSpPr>
        <p:spPr>
          <a:xfrm>
            <a:off x="8173700" y="1745288"/>
            <a:ext cx="2895600" cy="4318618"/>
          </a:xfrm>
          <a:prstGeom prst="rect">
            <a:avLst/>
          </a:prstGeom>
          <a:noFill/>
        </p:spPr>
        <p:txBody>
          <a:bodyPr wrap="square" rtlCol="0">
            <a:spAutoFit/>
          </a:bodyPr>
          <a:lstStyle/>
          <a:p>
            <a:r>
              <a:rPr lang="en-US" sz="2933" b="1">
                <a:latin typeface="Calibri" panose="020F0502020204030204" pitchFamily="34" charset="0"/>
                <a:ea typeface="Calibri" panose="020F0502020204030204" pitchFamily="34" charset="0"/>
                <a:cs typeface="Times New Roman" panose="02020603050405020304" pitchFamily="18" charset="0"/>
              </a:rPr>
              <a:t>Tobacco-Free</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2933" b="1">
                <a:latin typeface="Calibri" panose="020F0502020204030204" pitchFamily="34" charset="0"/>
                <a:ea typeface="Calibri" panose="020F0502020204030204" pitchFamily="34" charset="0"/>
                <a:cs typeface="Times New Roman" panose="02020603050405020304" pitchFamily="18" charset="0"/>
              </a:rPr>
              <a:t>Pharmacies</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Antioch</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Pacifica</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1067">
                <a:latin typeface="Calibri" panose="020F0502020204030204" pitchFamily="34" charset="0"/>
                <a:ea typeface="Calibri" panose="020F0502020204030204" pitchFamily="34" charset="0"/>
                <a:cs typeface="Times New Roman" panose="02020603050405020304" pitchFamily="18" charset="0"/>
              </a:rPr>
              <a:t> </a:t>
            </a:r>
          </a:p>
          <a:p>
            <a:r>
              <a:rPr lang="en-US" sz="2933" b="1">
                <a:latin typeface="Calibri" panose="020F0502020204030204" pitchFamily="34" charset="0"/>
                <a:ea typeface="Calibri" panose="020F0502020204030204" pitchFamily="34" charset="0"/>
                <a:cs typeface="Times New Roman" panose="02020603050405020304" pitchFamily="18" charset="0"/>
              </a:rPr>
              <a:t>Tobacco Retail</a:t>
            </a:r>
            <a:endParaRPr lang="en-US" sz="2933">
              <a:latin typeface="Calibri" panose="020F0502020204030204" pitchFamily="34" charset="0"/>
              <a:ea typeface="Calibri" panose="020F0502020204030204" pitchFamily="34" charset="0"/>
              <a:cs typeface="Times New Roman" panose="02020603050405020304" pitchFamily="18" charset="0"/>
            </a:endParaRPr>
          </a:p>
          <a:p>
            <a:r>
              <a:rPr lang="en-US" sz="2933" b="1">
                <a:latin typeface="Calibri" panose="020F0502020204030204" pitchFamily="34" charset="0"/>
                <a:ea typeface="Calibri" panose="020F0502020204030204" pitchFamily="34" charset="0"/>
                <a:cs typeface="Times New Roman" panose="02020603050405020304" pitchFamily="18" charset="0"/>
              </a:rPr>
              <a:t>Restrictions/Fees</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Indio</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 Diego County</a:t>
            </a:r>
            <a:endParaRPr lang="en-US" sz="2933">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651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16660" y="1945297"/>
            <a:ext cx="2490141" cy="666977"/>
          </a:xfrm>
          <a:prstGeom prst="rect">
            <a:avLst/>
          </a:prstGeom>
          <a:noFill/>
        </p:spPr>
        <p:txBody>
          <a:bodyPr wrap="square" rtlCol="0">
            <a:spAutoFit/>
          </a:bodyPr>
          <a:lstStyle/>
          <a:p>
            <a:endParaRPr lang="en-US" sz="1867"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91A135F-C008-7F6E-0839-A8C4AFB62611}"/>
              </a:ext>
            </a:extLst>
          </p:cNvPr>
          <p:cNvSpPr txBox="1"/>
          <p:nvPr/>
        </p:nvSpPr>
        <p:spPr>
          <a:xfrm rot="10800000" flipH="1" flipV="1">
            <a:off x="1367089" y="1425759"/>
            <a:ext cx="2895600" cy="5057090"/>
          </a:xfrm>
          <a:prstGeom prst="rect">
            <a:avLst/>
          </a:prstGeom>
          <a:noFill/>
        </p:spPr>
        <p:txBody>
          <a:bodyPr wrap="square" rtlCol="0">
            <a:spAutoFit/>
          </a:bodyPr>
          <a:lstStyle/>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Antioch</a:t>
            </a:r>
          </a:p>
          <a:p>
            <a:pPr marL="228611" indent="-228611">
              <a:buFont typeface="Symbol" panose="05050102010706020507" pitchFamily="18" charset="2"/>
              <a:buChar char=""/>
            </a:pPr>
            <a:r>
              <a:rPr lang="en-US" sz="2933" b="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Chula Vista</a:t>
            </a:r>
          </a:p>
          <a:p>
            <a:pPr marL="228611" indent="-228611">
              <a:buFont typeface="Symbol" panose="05050102010706020507" pitchFamily="18" charset="2"/>
              <a:buChar char=""/>
            </a:pPr>
            <a:r>
              <a:rPr lang="en-US" sz="2933" b="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Foster City</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Goleta</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Hollister</a:t>
            </a:r>
          </a:p>
          <a:p>
            <a:pPr marL="228611" indent="-228611">
              <a:buFont typeface="Symbol" panose="05050102010706020507" pitchFamily="18" charset="2"/>
              <a:buChar char=""/>
            </a:pPr>
            <a:r>
              <a:rPr lang="en-US" sz="2933" b="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Los Angeles</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Monterey County</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Moraga</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Orinda</a:t>
            </a:r>
          </a:p>
          <a:p>
            <a:pPr marL="228611" indent="-228611">
              <a:buFont typeface="Symbol" panose="05050102010706020507" pitchFamily="18" charset="2"/>
              <a:buChar char=""/>
            </a:pPr>
            <a:r>
              <a:rPr lang="en-US" sz="2933" b="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Pacifica</a:t>
            </a:r>
            <a:endParaRPr lang="en-US" sz="2933">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D1CE2DC-D55D-52D8-6E32-5BE6181D7B01}"/>
              </a:ext>
            </a:extLst>
          </p:cNvPr>
          <p:cNvSpPr txBox="1"/>
          <p:nvPr/>
        </p:nvSpPr>
        <p:spPr>
          <a:xfrm rot="10800000" flipH="1" flipV="1">
            <a:off x="4927600" y="1499372"/>
            <a:ext cx="3298336" cy="5426422"/>
          </a:xfrm>
          <a:prstGeom prst="rect">
            <a:avLst/>
          </a:prstGeom>
          <a:noFill/>
        </p:spPr>
        <p:txBody>
          <a:bodyPr wrap="square" rtlCol="0">
            <a:spAutoFit/>
          </a:bodyPr>
          <a:lstStyle/>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Pico Rivera</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2933" b="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Pleasant Hill</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Rancho Cordova</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Sacramento County</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 Benito County</a:t>
            </a:r>
          </a:p>
          <a:p>
            <a:pPr marL="228611" indent="-228611">
              <a:buFont typeface="Symbol" panose="05050102010706020507" pitchFamily="18" charset="2"/>
              <a:buChar char=""/>
            </a:pPr>
            <a:r>
              <a:rPr lang="en-US" sz="2933" b="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San Diego</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 Juan Bautista</a:t>
            </a:r>
          </a:p>
          <a:p>
            <a:pPr marL="228611" indent="-228611">
              <a:buFont typeface="Symbol" panose="05050102010706020507" pitchFamily="18" charset="2"/>
              <a:buChar char=""/>
            </a:pPr>
            <a:r>
              <a:rPr lang="en-US" sz="2933" b="1">
                <a:solidFill>
                  <a:srgbClr val="00B050"/>
                </a:solidFill>
                <a:latin typeface="Calibri" panose="020F0502020204030204" pitchFamily="34" charset="0"/>
                <a:ea typeface="Calibri" panose="020F0502020204030204" pitchFamily="34" charset="0"/>
                <a:cs typeface="Times New Roman" panose="02020603050405020304" pitchFamily="18" charset="0"/>
              </a:rPr>
              <a:t>San Leandro</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Santa Ana</a:t>
            </a:r>
          </a:p>
          <a:p>
            <a:pPr marL="228611" indent="-228611">
              <a:buFont typeface="Symbol" panose="05050102010706020507" pitchFamily="18" charset="2"/>
              <a:buChar char=""/>
            </a:pPr>
            <a:r>
              <a:rPr lang="en-US" sz="2933" b="1">
                <a:solidFill>
                  <a:srgbClr val="00B050"/>
                </a:solidFill>
                <a:latin typeface="Calibri" panose="020F0502020204030204" pitchFamily="34" charset="0"/>
                <a:ea typeface="Calibri" panose="020F0502020204030204" pitchFamily="34" charset="0"/>
                <a:cs typeface="Times New Roman" panose="02020603050405020304" pitchFamily="18" charset="0"/>
              </a:rPr>
              <a:t>Saratoga</a:t>
            </a:r>
          </a:p>
          <a:p>
            <a:endParaRPr lang="en-US" sz="240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people holding signs&#10;&#10;Description automatically generated">
            <a:extLst>
              <a:ext uri="{FF2B5EF4-FFF2-40B4-BE49-F238E27FC236}">
                <a16:creationId xmlns:a16="http://schemas.microsoft.com/office/drawing/2014/main" id="{F52177E9-A3FE-195E-8921-37B7DEA919C3}"/>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5285" t="21442" r="8743" b="8724"/>
          <a:stretch>
            <a:fillRect/>
          </a:stretch>
        </p:blipFill>
        <p:spPr bwMode="auto">
          <a:xfrm>
            <a:off x="8387584" y="2667000"/>
            <a:ext cx="3298337" cy="2075021"/>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6BCED3E-A0D2-08A1-4F8D-E320C8F30D07}"/>
              </a:ext>
            </a:extLst>
          </p:cNvPr>
          <p:cNvSpPr txBox="1"/>
          <p:nvPr/>
        </p:nvSpPr>
        <p:spPr>
          <a:xfrm flipH="1">
            <a:off x="8690553" y="1514409"/>
            <a:ext cx="2692399" cy="995016"/>
          </a:xfrm>
          <a:prstGeom prst="rect">
            <a:avLst/>
          </a:prstGeom>
          <a:noFill/>
        </p:spPr>
        <p:txBody>
          <a:bodyPr wrap="square" rtlCol="0">
            <a:spAutoFit/>
          </a:bodyPr>
          <a:lstStyle/>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Soledad</a:t>
            </a:r>
          </a:p>
          <a:p>
            <a:pPr marL="228611" indent="-228611">
              <a:buFont typeface="Symbol" panose="05050102010706020507" pitchFamily="18" charset="2"/>
              <a:buChar char=""/>
            </a:pPr>
            <a:r>
              <a:rPr lang="en-US" sz="2933" b="1">
                <a:solidFill>
                  <a:srgbClr val="0070C0"/>
                </a:solidFill>
                <a:latin typeface="Calibri" panose="020F0502020204030204" pitchFamily="34" charset="0"/>
                <a:ea typeface="Calibri" panose="020F0502020204030204" pitchFamily="34" charset="0"/>
                <a:cs typeface="Times New Roman" panose="02020603050405020304" pitchFamily="18" charset="0"/>
              </a:rPr>
              <a:t>Walnut</a:t>
            </a:r>
          </a:p>
        </p:txBody>
      </p:sp>
      <p:sp>
        <p:nvSpPr>
          <p:cNvPr id="9" name="TextBox 8">
            <a:extLst>
              <a:ext uri="{FF2B5EF4-FFF2-40B4-BE49-F238E27FC236}">
                <a16:creationId xmlns:a16="http://schemas.microsoft.com/office/drawing/2014/main" id="{54F8B9A5-5940-DD17-2E47-CA8AA480D3A0}"/>
              </a:ext>
            </a:extLst>
          </p:cNvPr>
          <p:cNvSpPr txBox="1"/>
          <p:nvPr/>
        </p:nvSpPr>
        <p:spPr>
          <a:xfrm rot="10800000" flipH="1" flipV="1">
            <a:off x="8940800" y="4740418"/>
            <a:ext cx="2956722" cy="379656"/>
          </a:xfrm>
          <a:prstGeom prst="rect">
            <a:avLst/>
          </a:prstGeom>
          <a:noFill/>
        </p:spPr>
        <p:txBody>
          <a:bodyPr wrap="square" rtlCol="0">
            <a:spAutoFit/>
          </a:bodyPr>
          <a:lstStyle/>
          <a:p>
            <a:r>
              <a:rPr lang="en-US" sz="1867" b="1"/>
              <a:t>Los Angeles City Hall</a:t>
            </a:r>
          </a:p>
        </p:txBody>
      </p:sp>
      <p:sp>
        <p:nvSpPr>
          <p:cNvPr id="10" name="TextBox 9">
            <a:extLst>
              <a:ext uri="{FF2B5EF4-FFF2-40B4-BE49-F238E27FC236}">
                <a16:creationId xmlns:a16="http://schemas.microsoft.com/office/drawing/2014/main" id="{AEF2D295-5F6E-E947-4DA1-17FF94935C20}"/>
              </a:ext>
            </a:extLst>
          </p:cNvPr>
          <p:cNvSpPr txBox="1"/>
          <p:nvPr/>
        </p:nvSpPr>
        <p:spPr>
          <a:xfrm>
            <a:off x="2039770" y="273625"/>
            <a:ext cx="9605966" cy="913199"/>
          </a:xfrm>
          <a:prstGeom prst="rect">
            <a:avLst/>
          </a:prstGeom>
          <a:noFill/>
        </p:spPr>
        <p:txBody>
          <a:bodyPr wrap="square" rtlCol="0">
            <a:spAutoFit/>
          </a:bodyPr>
          <a:lstStyle/>
          <a:p>
            <a:r>
              <a:rPr lang="en-US" sz="5334" b="1" i="1">
                <a:solidFill>
                  <a:schemeClr val="bg1"/>
                </a:solidFill>
              </a:rPr>
              <a:t>2022 FLAVORED TOBACCCO BANS</a:t>
            </a:r>
          </a:p>
        </p:txBody>
      </p:sp>
    </p:spTree>
    <p:extLst>
      <p:ext uri="{BB962C8B-B14F-4D97-AF65-F5344CB8AC3E}">
        <p14:creationId xmlns:p14="http://schemas.microsoft.com/office/powerpoint/2010/main" val="4056953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14280" y="359811"/>
            <a:ext cx="9430098" cy="913199"/>
          </a:xfrm>
          <a:prstGeom prst="rect">
            <a:avLst/>
          </a:prstGeom>
          <a:noFill/>
        </p:spPr>
        <p:txBody>
          <a:bodyPr wrap="square" rtlCol="0">
            <a:spAutoFit/>
          </a:bodyPr>
          <a:lstStyle/>
          <a:p>
            <a:r>
              <a:rPr lang="en-US" sz="5334" b="1" i="1">
                <a:solidFill>
                  <a:schemeClr val="bg1"/>
                </a:solidFill>
              </a:rPr>
              <a:t>LOCAL VOLUNTEER POWER</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546595" y="1772379"/>
            <a:ext cx="2857005" cy="5632311"/>
          </a:xfrm>
          <a:prstGeom prst="rect">
            <a:avLst/>
          </a:prstGeom>
          <a:noFill/>
        </p:spPr>
        <p:txBody>
          <a:bodyPr wrap="square" rtlCol="0">
            <a:spAutoFit/>
          </a:bodyPr>
          <a:lstStyle/>
          <a:p>
            <a:pPr marL="190510" indent="-190510">
              <a:buFont typeface="Arial" panose="020B0604020202020204" pitchFamily="34" charset="0"/>
              <a:buChar char="•"/>
            </a:pPr>
            <a:r>
              <a:rPr lang="en-US" sz="2000" b="1"/>
              <a:t>Adilene </a:t>
            </a:r>
            <a:r>
              <a:rPr lang="en-US" sz="2000" b="1" err="1"/>
              <a:t>Arizaga</a:t>
            </a:r>
            <a:endParaRPr lang="en-US" sz="2000" b="1"/>
          </a:p>
          <a:p>
            <a:pPr marL="190510" indent="-190510">
              <a:buFont typeface="Arial" panose="020B0604020202020204" pitchFamily="34" charset="0"/>
              <a:buChar char="•"/>
            </a:pPr>
            <a:r>
              <a:rPr lang="en-US" sz="2000" b="1"/>
              <a:t>Carol Baker</a:t>
            </a:r>
          </a:p>
          <a:p>
            <a:pPr marL="190510" indent="-190510">
              <a:buFont typeface="Arial" panose="020B0604020202020204" pitchFamily="34" charset="0"/>
              <a:buChar char="•"/>
            </a:pPr>
            <a:r>
              <a:rPr lang="en-US" sz="2000" b="1"/>
              <a:t>Tricia Barr</a:t>
            </a:r>
          </a:p>
          <a:p>
            <a:pPr marL="190510" indent="-190510">
              <a:buFont typeface="Arial" panose="020B0604020202020204" pitchFamily="34" charset="0"/>
              <a:buChar char="•"/>
            </a:pPr>
            <a:r>
              <a:rPr lang="en-US" sz="2000" b="1"/>
              <a:t>Bea  Cardenas-Duncan</a:t>
            </a:r>
          </a:p>
          <a:p>
            <a:pPr marL="190510" indent="-190510">
              <a:buFont typeface="Arial" panose="020B0604020202020204" pitchFamily="34" charset="0"/>
              <a:buChar char="•"/>
            </a:pPr>
            <a:r>
              <a:rPr lang="en-US" sz="2000" b="1"/>
              <a:t>Jorge Chavez</a:t>
            </a:r>
          </a:p>
          <a:p>
            <a:pPr marL="190510" indent="-190510">
              <a:buFont typeface="Arial" panose="020B0604020202020204" pitchFamily="34" charset="0"/>
              <a:buChar char="•"/>
            </a:pPr>
            <a:r>
              <a:rPr lang="en-US" sz="2000" b="1"/>
              <a:t>Kay Coleman</a:t>
            </a:r>
          </a:p>
          <a:p>
            <a:pPr marL="190510" indent="-190510">
              <a:buFont typeface="Arial" panose="020B0604020202020204" pitchFamily="34" charset="0"/>
              <a:buChar char="•"/>
            </a:pPr>
            <a:r>
              <a:rPr lang="en-US" sz="2000" b="1"/>
              <a:t>Dawn </a:t>
            </a:r>
            <a:r>
              <a:rPr lang="en-US" sz="2000" b="1" err="1"/>
              <a:t>Correll</a:t>
            </a:r>
            <a:r>
              <a:rPr lang="en-US" sz="2000" b="1"/>
              <a:t>-Cruz</a:t>
            </a:r>
          </a:p>
          <a:p>
            <a:pPr marL="190510" indent="-190510">
              <a:buFont typeface="Arial" panose="020B0604020202020204" pitchFamily="34" charset="0"/>
              <a:buChar char="•"/>
            </a:pPr>
            <a:r>
              <a:rPr lang="en-US" sz="2000" b="1"/>
              <a:t>Denis </a:t>
            </a:r>
            <a:r>
              <a:rPr lang="en-US" sz="2000" b="1" err="1"/>
              <a:t>Ducey</a:t>
            </a:r>
            <a:endParaRPr lang="en-US" sz="2000" b="1"/>
          </a:p>
          <a:p>
            <a:pPr marL="190510" indent="-190510">
              <a:buFont typeface="Arial" panose="020B0604020202020204" pitchFamily="34" charset="0"/>
              <a:buChar char="•"/>
            </a:pPr>
            <a:r>
              <a:rPr lang="en-US" sz="2000" b="1"/>
              <a:t>Virginia Escamilla</a:t>
            </a:r>
          </a:p>
          <a:p>
            <a:pPr marL="190510" indent="-190510">
              <a:buFont typeface="Arial" panose="020B0604020202020204" pitchFamily="34" charset="0"/>
              <a:buChar char="•"/>
            </a:pPr>
            <a:r>
              <a:rPr lang="en-US" sz="2000" b="1"/>
              <a:t>Jamie Escoto</a:t>
            </a:r>
          </a:p>
          <a:p>
            <a:pPr marL="190510" indent="-190510">
              <a:buFont typeface="Arial" panose="020B0604020202020204" pitchFamily="34" charset="0"/>
              <a:buChar char="•"/>
            </a:pPr>
            <a:r>
              <a:rPr lang="en-US" sz="2000" b="1"/>
              <a:t>Linda Evans</a:t>
            </a:r>
          </a:p>
          <a:p>
            <a:pPr marL="190510" indent="-190510">
              <a:buFont typeface="Arial" panose="020B0604020202020204" pitchFamily="34" charset="0"/>
              <a:buChar char="•"/>
            </a:pPr>
            <a:r>
              <a:rPr lang="en-US" sz="2000" b="1"/>
              <a:t>Stephanie </a:t>
            </a:r>
            <a:r>
              <a:rPr lang="en-US" sz="2000" b="1" err="1"/>
              <a:t>Fajuri</a:t>
            </a:r>
            <a:endParaRPr lang="en-US" sz="2000" b="1"/>
          </a:p>
          <a:p>
            <a:pPr marL="190510" indent="-190510">
              <a:buFont typeface="Arial" panose="020B0604020202020204" pitchFamily="34" charset="0"/>
              <a:buChar char="•"/>
            </a:pPr>
            <a:r>
              <a:rPr lang="en-US" sz="2000" b="1"/>
              <a:t>Kathy Flaherty</a:t>
            </a:r>
          </a:p>
          <a:p>
            <a:pPr marL="190510" indent="-190510">
              <a:buFont typeface="Arial" panose="020B0604020202020204" pitchFamily="34" charset="0"/>
              <a:buChar char="•"/>
            </a:pPr>
            <a:r>
              <a:rPr lang="en-US" sz="2000" b="1"/>
              <a:t>Israel Fuentes</a:t>
            </a:r>
          </a:p>
          <a:p>
            <a:pPr marL="190510" indent="-190510">
              <a:buFont typeface="Arial" panose="020B0604020202020204" pitchFamily="34" charset="0"/>
              <a:buChar char="•"/>
            </a:pPr>
            <a:r>
              <a:rPr lang="en-US" sz="2000" b="1"/>
              <a:t>Jessica Garcia</a:t>
            </a:r>
          </a:p>
          <a:p>
            <a:pPr marL="190510" indent="-190510">
              <a:buFont typeface="Arial" panose="020B0604020202020204" pitchFamily="34" charset="0"/>
              <a:buChar char="•"/>
            </a:pPr>
            <a:r>
              <a:rPr lang="en-US" sz="2000" b="1"/>
              <a:t>Jackie Gash</a:t>
            </a:r>
          </a:p>
          <a:p>
            <a:endParaRPr lang="en-US" sz="2133" b="1"/>
          </a:p>
          <a:p>
            <a:pPr marL="190510" indent="-190510">
              <a:buFont typeface="Arial" panose="020B0604020202020204" pitchFamily="34" charset="0"/>
              <a:buChar char="•"/>
            </a:pPr>
            <a:endParaRPr lang="en-US" sz="1867" b="1"/>
          </a:p>
        </p:txBody>
      </p:sp>
      <p:sp>
        <p:nvSpPr>
          <p:cNvPr id="4" name="TextBox 3">
            <a:extLst>
              <a:ext uri="{FF2B5EF4-FFF2-40B4-BE49-F238E27FC236}">
                <a16:creationId xmlns:a16="http://schemas.microsoft.com/office/drawing/2014/main" id="{0595A74F-3337-C7ED-B0EB-5DE4DA2E2844}"/>
              </a:ext>
            </a:extLst>
          </p:cNvPr>
          <p:cNvSpPr txBox="1"/>
          <p:nvPr/>
        </p:nvSpPr>
        <p:spPr>
          <a:xfrm rot="10800000" flipH="1" flipV="1">
            <a:off x="3547872" y="1445421"/>
            <a:ext cx="2335861" cy="6309228"/>
          </a:xfrm>
          <a:prstGeom prst="rect">
            <a:avLst/>
          </a:prstGeom>
          <a:noFill/>
        </p:spPr>
        <p:txBody>
          <a:bodyPr wrap="square" rtlCol="0">
            <a:spAutoFit/>
          </a:bodyPr>
          <a:lstStyle/>
          <a:p>
            <a:pPr marL="190510" indent="-190510">
              <a:buFont typeface="Arial" panose="020B0604020202020204" pitchFamily="34" charset="0"/>
              <a:buChar char="•"/>
            </a:pPr>
            <a:r>
              <a:rPr lang="en-US" sz="2000" b="1"/>
              <a:t>Kian </a:t>
            </a:r>
            <a:r>
              <a:rPr lang="en-US" sz="2000" b="1" err="1"/>
              <a:t>Ghasemi</a:t>
            </a:r>
            <a:endParaRPr lang="en-US" sz="2000" b="1"/>
          </a:p>
          <a:p>
            <a:pPr marL="190510" indent="-190510">
              <a:buFont typeface="Arial" panose="020B0604020202020204" pitchFamily="34" charset="0"/>
              <a:buChar char="•"/>
            </a:pPr>
            <a:r>
              <a:rPr lang="en-US" sz="2000" b="1"/>
              <a:t>Willie Goffney</a:t>
            </a:r>
          </a:p>
          <a:p>
            <a:pPr marL="190510" indent="-190510">
              <a:buFont typeface="Arial" panose="020B0604020202020204" pitchFamily="34" charset="0"/>
              <a:buChar char="•"/>
            </a:pPr>
            <a:r>
              <a:rPr lang="en-US" sz="2000" b="1"/>
              <a:t>Bob Gordon</a:t>
            </a:r>
          </a:p>
          <a:p>
            <a:pPr marL="190510" indent="-190510">
              <a:buFont typeface="Arial" panose="020B0604020202020204" pitchFamily="34" charset="0"/>
              <a:buChar char="•"/>
            </a:pPr>
            <a:r>
              <a:rPr lang="en-US" sz="2000" b="1"/>
              <a:t>Pam Granger</a:t>
            </a:r>
          </a:p>
          <a:p>
            <a:pPr marL="190510" indent="-190510">
              <a:buFont typeface="Arial" panose="020B0604020202020204" pitchFamily="34" charset="0"/>
              <a:buChar char="•"/>
            </a:pPr>
            <a:r>
              <a:rPr lang="en-US" sz="2000" b="1"/>
              <a:t>Olivia Hamblin</a:t>
            </a:r>
          </a:p>
          <a:p>
            <a:pPr marL="190510" indent="-190510">
              <a:buFont typeface="Arial" panose="020B0604020202020204" pitchFamily="34" charset="0"/>
              <a:buChar char="•"/>
            </a:pPr>
            <a:r>
              <a:rPr lang="en-US" sz="2000" b="1"/>
              <a:t>Bob </a:t>
            </a:r>
            <a:r>
              <a:rPr lang="en-US" sz="2000" b="1" err="1"/>
              <a:t>Heinbaugh</a:t>
            </a:r>
            <a:endParaRPr lang="en-US" sz="2000" b="1"/>
          </a:p>
          <a:p>
            <a:pPr marL="190510" indent="-190510">
              <a:buFont typeface="Arial" panose="020B0604020202020204" pitchFamily="34" charset="0"/>
              <a:buChar char="•"/>
            </a:pPr>
            <a:r>
              <a:rPr lang="en-US" sz="2000" b="1"/>
              <a:t>Paul </a:t>
            </a:r>
            <a:r>
              <a:rPr lang="en-US" sz="2000" b="1" err="1"/>
              <a:t>Hinrichsen</a:t>
            </a:r>
            <a:endParaRPr lang="en-US" sz="2000" b="1"/>
          </a:p>
          <a:p>
            <a:pPr marL="190510" indent="-190510">
              <a:buFont typeface="Arial" panose="020B0604020202020204" pitchFamily="34" charset="0"/>
              <a:buChar char="•"/>
            </a:pPr>
            <a:r>
              <a:rPr lang="en-US" sz="2000" b="1"/>
              <a:t>Ken </a:t>
            </a:r>
            <a:r>
              <a:rPr lang="en-US" sz="2000" b="1" err="1"/>
              <a:t>Housfeld</a:t>
            </a:r>
            <a:endParaRPr lang="en-US" sz="2000" b="1"/>
          </a:p>
          <a:p>
            <a:pPr marL="190510" indent="-190510">
              <a:buFont typeface="Arial" panose="020B0604020202020204" pitchFamily="34" charset="0"/>
              <a:buChar char="•"/>
            </a:pPr>
            <a:r>
              <a:rPr lang="en-US" sz="2000" b="1"/>
              <a:t>Aditya </a:t>
            </a:r>
            <a:r>
              <a:rPr lang="en-US" sz="2000" b="1" err="1"/>
              <a:t>Indla</a:t>
            </a:r>
            <a:endParaRPr lang="en-US" sz="2000" b="1"/>
          </a:p>
          <a:p>
            <a:pPr marL="190510" indent="-190510">
              <a:buFont typeface="Arial" panose="020B0604020202020204" pitchFamily="34" charset="0"/>
              <a:buChar char="•"/>
            </a:pPr>
            <a:r>
              <a:rPr lang="en-US" sz="2000" b="1"/>
              <a:t>Carolyn </a:t>
            </a:r>
            <a:r>
              <a:rPr lang="en-US" sz="2000" b="1" err="1"/>
              <a:t>Katzin</a:t>
            </a:r>
            <a:endParaRPr lang="en-US" sz="2000" b="1"/>
          </a:p>
          <a:p>
            <a:pPr marL="190510" indent="-190510">
              <a:buFont typeface="Arial" panose="020B0604020202020204" pitchFamily="34" charset="0"/>
              <a:buChar char="•"/>
            </a:pPr>
            <a:r>
              <a:rPr lang="en-US" sz="2000" b="1"/>
              <a:t>Agamroop Kaur</a:t>
            </a:r>
          </a:p>
          <a:p>
            <a:pPr marL="190510" indent="-190510">
              <a:buFont typeface="Arial" panose="020B0604020202020204" pitchFamily="34" charset="0"/>
              <a:buChar char="•"/>
            </a:pPr>
            <a:r>
              <a:rPr lang="en-US" sz="2000" b="1"/>
              <a:t>Laura LaRose</a:t>
            </a:r>
          </a:p>
          <a:p>
            <a:pPr marL="190510" indent="-190510">
              <a:buFont typeface="Arial" panose="020B0604020202020204" pitchFamily="34" charset="0"/>
              <a:buChar char="•"/>
            </a:pPr>
            <a:r>
              <a:rPr lang="en-US" sz="2000" b="1"/>
              <a:t>Tish Leon</a:t>
            </a:r>
          </a:p>
          <a:p>
            <a:pPr marL="190510" indent="-190510">
              <a:buFont typeface="Arial" panose="020B0604020202020204" pitchFamily="34" charset="0"/>
              <a:buChar char="•"/>
            </a:pPr>
            <a:r>
              <a:rPr lang="en-US" sz="2000" b="1"/>
              <a:t>Alison Levy</a:t>
            </a:r>
          </a:p>
          <a:p>
            <a:pPr marL="190510" indent="-190510">
              <a:buFont typeface="Arial" panose="020B0604020202020204" pitchFamily="34" charset="0"/>
              <a:buChar char="•"/>
            </a:pPr>
            <a:r>
              <a:rPr lang="en-US" sz="2000" b="1"/>
              <a:t>Celina Lopez</a:t>
            </a:r>
          </a:p>
          <a:p>
            <a:pPr marL="190510" indent="-190510">
              <a:buFont typeface="Arial" panose="020B0604020202020204" pitchFamily="34" charset="0"/>
              <a:buChar char="•"/>
            </a:pPr>
            <a:r>
              <a:rPr lang="en-US" sz="2000" b="1"/>
              <a:t>Elizabeth Martin</a:t>
            </a:r>
          </a:p>
          <a:p>
            <a:pPr marL="190510" indent="-190510">
              <a:buFont typeface="Arial" panose="020B0604020202020204" pitchFamily="34" charset="0"/>
              <a:buChar char="•"/>
            </a:pPr>
            <a:r>
              <a:rPr lang="en-US" sz="2000" b="1"/>
              <a:t>Carlos Martinez</a:t>
            </a:r>
          </a:p>
          <a:p>
            <a:endParaRPr lang="en-US" sz="2133" b="1"/>
          </a:p>
          <a:p>
            <a:endParaRPr lang="en-US" sz="2133" b="1"/>
          </a:p>
          <a:p>
            <a:pPr marL="190510" indent="-190510">
              <a:buFont typeface="Arial" panose="020B0604020202020204" pitchFamily="34" charset="0"/>
              <a:buChar char="•"/>
            </a:pPr>
            <a:endParaRPr lang="en-US" sz="2133" b="1"/>
          </a:p>
        </p:txBody>
      </p:sp>
      <p:sp>
        <p:nvSpPr>
          <p:cNvPr id="7" name="TextBox 6">
            <a:extLst>
              <a:ext uri="{FF2B5EF4-FFF2-40B4-BE49-F238E27FC236}">
                <a16:creationId xmlns:a16="http://schemas.microsoft.com/office/drawing/2014/main" id="{E1195E5E-0996-F887-7C00-E914C9D9114B}"/>
              </a:ext>
            </a:extLst>
          </p:cNvPr>
          <p:cNvSpPr txBox="1"/>
          <p:nvPr/>
        </p:nvSpPr>
        <p:spPr>
          <a:xfrm rot="10800000" flipH="1" flipV="1">
            <a:off x="6081690" y="1435067"/>
            <a:ext cx="2743061" cy="5324535"/>
          </a:xfrm>
          <a:prstGeom prst="rect">
            <a:avLst/>
          </a:prstGeom>
          <a:noFill/>
        </p:spPr>
        <p:txBody>
          <a:bodyPr wrap="square" rtlCol="0">
            <a:spAutoFit/>
          </a:bodyPr>
          <a:lstStyle/>
          <a:p>
            <a:pPr marL="190510" indent="-190510">
              <a:buFont typeface="Arial" panose="020B0604020202020204" pitchFamily="34" charset="0"/>
              <a:buChar char="•"/>
            </a:pPr>
            <a:r>
              <a:rPr lang="en-US" sz="2000" b="1"/>
              <a:t>Cameron Meyer</a:t>
            </a:r>
          </a:p>
          <a:p>
            <a:pPr marL="190510" indent="-190510">
              <a:buFont typeface="Arial" panose="020B0604020202020204" pitchFamily="34" charset="0"/>
              <a:buChar char="•"/>
            </a:pPr>
            <a:r>
              <a:rPr lang="en-US" sz="2000" b="1"/>
              <a:t>Josue Mendoza</a:t>
            </a:r>
          </a:p>
          <a:p>
            <a:pPr marL="190510" indent="-190510">
              <a:buFont typeface="Arial" panose="020B0604020202020204" pitchFamily="34" charset="0"/>
              <a:buChar char="•"/>
            </a:pPr>
            <a:r>
              <a:rPr lang="en-US" sz="2000" b="1"/>
              <a:t>Vanessa Mendoza</a:t>
            </a:r>
          </a:p>
          <a:p>
            <a:pPr marL="190510" indent="-190510">
              <a:buFont typeface="Arial" panose="020B0604020202020204" pitchFamily="34" charset="0"/>
              <a:buChar char="•"/>
            </a:pPr>
            <a:r>
              <a:rPr lang="en-US" sz="2000" b="1"/>
              <a:t>Janice </a:t>
            </a:r>
            <a:r>
              <a:rPr lang="en-US" sz="2000" b="1" err="1"/>
              <a:t>Montle</a:t>
            </a:r>
            <a:endParaRPr lang="en-US" sz="2000" b="1"/>
          </a:p>
          <a:p>
            <a:pPr marL="190510" indent="-190510">
              <a:buFont typeface="Arial" panose="020B0604020202020204" pitchFamily="34" charset="0"/>
              <a:buChar char="•"/>
            </a:pPr>
            <a:r>
              <a:rPr lang="en-US" sz="2000" b="1"/>
              <a:t>Jim Murphy</a:t>
            </a:r>
          </a:p>
          <a:p>
            <a:pPr marL="190510" indent="-190510">
              <a:buFont typeface="Arial" panose="020B0604020202020204" pitchFamily="34" charset="0"/>
              <a:buChar char="•"/>
            </a:pPr>
            <a:r>
              <a:rPr lang="en-US" sz="2000" b="1"/>
              <a:t>Jesse </a:t>
            </a:r>
            <a:r>
              <a:rPr lang="en-US" sz="2000" b="1" err="1"/>
              <a:t>Nodora</a:t>
            </a:r>
            <a:endParaRPr lang="en-US" sz="2000" b="1"/>
          </a:p>
          <a:p>
            <a:pPr marL="190510" indent="-190510">
              <a:buFont typeface="Arial" panose="020B0604020202020204" pitchFamily="34" charset="0"/>
              <a:buChar char="•"/>
            </a:pPr>
            <a:r>
              <a:rPr lang="en-US" sz="2000" b="1" err="1"/>
              <a:t>Nadian</a:t>
            </a:r>
            <a:r>
              <a:rPr lang="en-US" sz="2000" b="1"/>
              <a:t> </a:t>
            </a:r>
            <a:r>
              <a:rPr lang="en-US" sz="2000" b="1" err="1"/>
              <a:t>Oudeh</a:t>
            </a:r>
            <a:endParaRPr lang="en-US" sz="2000" b="1"/>
          </a:p>
          <a:p>
            <a:pPr marL="190510" indent="-190510">
              <a:buFont typeface="Arial" panose="020B0604020202020204" pitchFamily="34" charset="0"/>
              <a:buChar char="•"/>
            </a:pPr>
            <a:r>
              <a:rPr lang="en-US" sz="2000" b="1" err="1"/>
              <a:t>Liseth</a:t>
            </a:r>
            <a:r>
              <a:rPr lang="en-US" sz="2000" b="1"/>
              <a:t> Pacheco</a:t>
            </a:r>
          </a:p>
          <a:p>
            <a:pPr marL="190510" indent="-190510">
              <a:buFont typeface="Arial" panose="020B0604020202020204" pitchFamily="34" charset="0"/>
              <a:buChar char="•"/>
            </a:pPr>
            <a:r>
              <a:rPr lang="en-US" sz="2000" b="1"/>
              <a:t>Lizette Palacios</a:t>
            </a:r>
          </a:p>
          <a:p>
            <a:pPr marL="190510" indent="-190510">
              <a:buFont typeface="Arial" panose="020B0604020202020204" pitchFamily="34" charset="0"/>
              <a:buChar char="•"/>
            </a:pPr>
            <a:r>
              <a:rPr lang="en-US" sz="2000" b="1"/>
              <a:t>Melissa Park</a:t>
            </a:r>
          </a:p>
          <a:p>
            <a:pPr marL="190510" indent="-190510">
              <a:buFont typeface="Arial" panose="020B0604020202020204" pitchFamily="34" charset="0"/>
              <a:buChar char="•"/>
            </a:pPr>
            <a:r>
              <a:rPr lang="en-US" sz="2000" b="1"/>
              <a:t>Savino </a:t>
            </a:r>
            <a:r>
              <a:rPr lang="en-US" sz="2000" b="1" err="1"/>
              <a:t>Perico</a:t>
            </a:r>
            <a:endParaRPr lang="en-US" sz="2000" b="1"/>
          </a:p>
          <a:p>
            <a:pPr marL="190510" indent="-190510">
              <a:buFont typeface="Arial" panose="020B0604020202020204" pitchFamily="34" charset="0"/>
              <a:buChar char="•"/>
            </a:pPr>
            <a:r>
              <a:rPr lang="en-US" sz="2000" b="1"/>
              <a:t>Ananya Pinnamaneni</a:t>
            </a:r>
          </a:p>
          <a:p>
            <a:pPr marL="190510" indent="-190510">
              <a:buFont typeface="Arial" panose="020B0604020202020204" pitchFamily="34" charset="0"/>
              <a:buChar char="•"/>
            </a:pPr>
            <a:r>
              <a:rPr lang="en-US" sz="2000" b="1" err="1"/>
              <a:t>Ujwala</a:t>
            </a:r>
            <a:r>
              <a:rPr lang="en-US" sz="2000" b="1"/>
              <a:t> </a:t>
            </a:r>
            <a:r>
              <a:rPr lang="en-US" sz="2000" b="1" err="1"/>
              <a:t>Rajgopal</a:t>
            </a:r>
            <a:endParaRPr lang="en-US" sz="2000" b="1"/>
          </a:p>
          <a:p>
            <a:pPr marL="190510" indent="-190510">
              <a:buFont typeface="Arial" panose="020B0604020202020204" pitchFamily="34" charset="0"/>
              <a:buChar char="•"/>
            </a:pPr>
            <a:r>
              <a:rPr lang="en-US" sz="2000" b="1"/>
              <a:t>Jose Ramos</a:t>
            </a:r>
          </a:p>
          <a:p>
            <a:pPr marL="190510" indent="-190510">
              <a:buFont typeface="Arial" panose="020B0604020202020204" pitchFamily="34" charset="0"/>
              <a:buChar char="•"/>
            </a:pPr>
            <a:r>
              <a:rPr lang="en-US" sz="2000" b="1"/>
              <a:t>Carolyn Rhee</a:t>
            </a:r>
          </a:p>
          <a:p>
            <a:pPr marL="190510" indent="-190510">
              <a:buFont typeface="Arial" panose="020B0604020202020204" pitchFamily="34" charset="0"/>
              <a:buChar char="•"/>
            </a:pPr>
            <a:r>
              <a:rPr lang="en-US" sz="2000" b="1"/>
              <a:t>Sylvia Rios</a:t>
            </a:r>
          </a:p>
          <a:p>
            <a:pPr marL="190510" indent="-190510">
              <a:buFont typeface="Arial" panose="020B0604020202020204" pitchFamily="34" charset="0"/>
              <a:buChar char="•"/>
            </a:pPr>
            <a:r>
              <a:rPr lang="en-US" sz="2000" b="1"/>
              <a:t>Patsy Romero</a:t>
            </a:r>
          </a:p>
        </p:txBody>
      </p:sp>
      <p:sp>
        <p:nvSpPr>
          <p:cNvPr id="9" name="TextBox 8">
            <a:extLst>
              <a:ext uri="{FF2B5EF4-FFF2-40B4-BE49-F238E27FC236}">
                <a16:creationId xmlns:a16="http://schemas.microsoft.com/office/drawing/2014/main" id="{7D78B56A-DCEF-8D99-4EC3-D0639DED261F}"/>
              </a:ext>
            </a:extLst>
          </p:cNvPr>
          <p:cNvSpPr txBox="1"/>
          <p:nvPr/>
        </p:nvSpPr>
        <p:spPr>
          <a:xfrm>
            <a:off x="8890000" y="1440196"/>
            <a:ext cx="2755405" cy="5652766"/>
          </a:xfrm>
          <a:prstGeom prst="rect">
            <a:avLst/>
          </a:prstGeom>
          <a:noFill/>
        </p:spPr>
        <p:txBody>
          <a:bodyPr wrap="square" rtlCol="0">
            <a:spAutoFit/>
          </a:bodyPr>
          <a:lstStyle/>
          <a:p>
            <a:pPr marL="190510" indent="-190510">
              <a:buFont typeface="Arial" panose="020B0604020202020204" pitchFamily="34" charset="0"/>
              <a:buChar char="•"/>
            </a:pPr>
            <a:r>
              <a:rPr lang="en-US" sz="2000" b="1" dirty="0"/>
              <a:t>Bernice  Sanders</a:t>
            </a:r>
          </a:p>
          <a:p>
            <a:pPr marL="190510" indent="-190510">
              <a:buFont typeface="Arial" panose="020B0604020202020204" pitchFamily="34" charset="0"/>
              <a:buChar char="•"/>
            </a:pPr>
            <a:r>
              <a:rPr lang="en-US" sz="2000" b="1" dirty="0"/>
              <a:t>Isha Sarkar</a:t>
            </a:r>
          </a:p>
          <a:p>
            <a:pPr marL="190510" indent="-190510">
              <a:buFont typeface="Arial" panose="020B0604020202020204" pitchFamily="34" charset="0"/>
              <a:buChar char="•"/>
            </a:pPr>
            <a:r>
              <a:rPr lang="en-US" sz="2000" b="1" dirty="0"/>
              <a:t>Zach Schlagel</a:t>
            </a:r>
          </a:p>
          <a:p>
            <a:pPr marL="190510" indent="-190510">
              <a:buFont typeface="Arial" panose="020B0604020202020204" pitchFamily="34" charset="0"/>
              <a:buChar char="•"/>
            </a:pPr>
            <a:r>
              <a:rPr lang="en-US" sz="2000" b="1" dirty="0"/>
              <a:t>Kiera </a:t>
            </a:r>
            <a:r>
              <a:rPr lang="en-US" sz="2000" b="1" dirty="0" err="1"/>
              <a:t>Schminke</a:t>
            </a:r>
            <a:endParaRPr lang="en-US" sz="2000" b="1" dirty="0"/>
          </a:p>
          <a:p>
            <a:pPr marL="190510" indent="-190510">
              <a:buFont typeface="Arial" panose="020B0604020202020204" pitchFamily="34" charset="0"/>
              <a:buChar char="•"/>
            </a:pPr>
            <a:r>
              <a:rPr lang="en-US" sz="2000" b="1" dirty="0"/>
              <a:t>Stefania Sesock</a:t>
            </a:r>
          </a:p>
          <a:p>
            <a:pPr marL="190510" indent="-190510">
              <a:buFont typeface="Arial" panose="020B0604020202020204" pitchFamily="34" charset="0"/>
              <a:buChar char="•"/>
            </a:pPr>
            <a:r>
              <a:rPr lang="en-US" sz="2000" b="1" dirty="0"/>
              <a:t>Linda Shaner</a:t>
            </a:r>
          </a:p>
          <a:p>
            <a:pPr marL="190510" indent="-190510">
              <a:buFont typeface="Arial" panose="020B0604020202020204" pitchFamily="34" charset="0"/>
              <a:buChar char="•"/>
            </a:pPr>
            <a:r>
              <a:rPr lang="en-US" sz="2000" b="1" dirty="0"/>
              <a:t>Hortencia Silva</a:t>
            </a:r>
          </a:p>
          <a:p>
            <a:pPr marL="190510" indent="-190510">
              <a:buFont typeface="Arial" panose="020B0604020202020204" pitchFamily="34" charset="0"/>
              <a:buChar char="•"/>
            </a:pPr>
            <a:r>
              <a:rPr lang="en-US" sz="2000" b="1" dirty="0" err="1"/>
              <a:t>Yissel</a:t>
            </a:r>
            <a:r>
              <a:rPr lang="en-US" sz="2000" b="1" dirty="0"/>
              <a:t> Silva</a:t>
            </a:r>
          </a:p>
          <a:p>
            <a:pPr marL="190510" indent="-190510">
              <a:buFont typeface="Arial" panose="020B0604020202020204" pitchFamily="34" charset="0"/>
              <a:buChar char="•"/>
            </a:pPr>
            <a:r>
              <a:rPr lang="en-US" sz="2000" b="1" dirty="0"/>
              <a:t>Krupa Singampalli</a:t>
            </a:r>
          </a:p>
          <a:p>
            <a:pPr marL="190510" indent="-190510">
              <a:buFont typeface="Arial" panose="020B0604020202020204" pitchFamily="34" charset="0"/>
              <a:buChar char="•"/>
            </a:pPr>
            <a:r>
              <a:rPr lang="en-US" sz="2000" b="1" dirty="0"/>
              <a:t>Charlie Smith</a:t>
            </a:r>
          </a:p>
          <a:p>
            <a:pPr marL="190510" indent="-190510">
              <a:buFont typeface="Arial" panose="020B0604020202020204" pitchFamily="34" charset="0"/>
              <a:buChar char="•"/>
            </a:pPr>
            <a:r>
              <a:rPr lang="en-US" sz="2000" b="1" dirty="0"/>
              <a:t>Tracy Steuckrath</a:t>
            </a:r>
          </a:p>
          <a:p>
            <a:pPr marL="190510" indent="-190510">
              <a:buFont typeface="Arial" panose="020B0604020202020204" pitchFamily="34" charset="0"/>
              <a:buChar char="•"/>
            </a:pPr>
            <a:r>
              <a:rPr lang="en-US" sz="2000" b="1" dirty="0"/>
              <a:t>Holly Tenaglia Santos</a:t>
            </a:r>
          </a:p>
          <a:p>
            <a:pPr marL="190510" indent="-190510">
              <a:buFont typeface="Arial" panose="020B0604020202020204" pitchFamily="34" charset="0"/>
              <a:buChar char="•"/>
            </a:pPr>
            <a:r>
              <a:rPr lang="en-US" sz="2000" b="1" dirty="0"/>
              <a:t>Paula Tyner</a:t>
            </a:r>
          </a:p>
          <a:p>
            <a:pPr marL="190510" indent="-190510">
              <a:buFont typeface="Arial" panose="020B0604020202020204" pitchFamily="34" charset="0"/>
              <a:buChar char="•"/>
            </a:pPr>
            <a:r>
              <a:rPr lang="en-US" sz="2000" b="1" dirty="0"/>
              <a:t>Aayush Verma</a:t>
            </a:r>
          </a:p>
          <a:p>
            <a:pPr marL="190510" indent="-190510">
              <a:buFont typeface="Arial" panose="020B0604020202020204" pitchFamily="34" charset="0"/>
              <a:buChar char="•"/>
            </a:pPr>
            <a:r>
              <a:rPr lang="en-US" sz="2000" b="1" dirty="0"/>
              <a:t>Varshini Vijay</a:t>
            </a:r>
          </a:p>
          <a:p>
            <a:pPr marL="190510" indent="-190510">
              <a:buFont typeface="Arial" panose="020B0604020202020204" pitchFamily="34" charset="0"/>
              <a:buChar char="•"/>
            </a:pPr>
            <a:r>
              <a:rPr lang="en-US" sz="2000" b="1" dirty="0"/>
              <a:t>Ilda Zepeda</a:t>
            </a:r>
          </a:p>
          <a:p>
            <a:pPr marL="190510" indent="-190510">
              <a:buFont typeface="Arial" panose="020B0604020202020204" pitchFamily="34" charset="0"/>
              <a:buChar char="•"/>
            </a:pPr>
            <a:r>
              <a:rPr lang="en-US" sz="2000" b="1" dirty="0"/>
              <a:t>Anthony Volkar</a:t>
            </a:r>
          </a:p>
          <a:p>
            <a:pPr marL="190510" indent="-190510">
              <a:buFont typeface="Arial" panose="020B0604020202020204" pitchFamily="34" charset="0"/>
              <a:buChar char="•"/>
            </a:pPr>
            <a:endParaRPr lang="en-US" sz="2133" b="1" dirty="0"/>
          </a:p>
        </p:txBody>
      </p:sp>
    </p:spTree>
    <p:extLst>
      <p:ext uri="{BB962C8B-B14F-4D97-AF65-F5344CB8AC3E}">
        <p14:creationId xmlns:p14="http://schemas.microsoft.com/office/powerpoint/2010/main" val="1770705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1977456" y="243640"/>
            <a:ext cx="9430098" cy="913199"/>
          </a:xfrm>
          <a:prstGeom prst="rect">
            <a:avLst/>
          </a:prstGeom>
          <a:noFill/>
        </p:spPr>
        <p:txBody>
          <a:bodyPr wrap="square" rtlCol="0">
            <a:spAutoFit/>
          </a:bodyPr>
          <a:lstStyle/>
          <a:p>
            <a:pPr algn="ctr"/>
            <a:r>
              <a:rPr lang="en-US" sz="5334" b="1" i="1">
                <a:solidFill>
                  <a:schemeClr val="bg1"/>
                </a:solidFill>
              </a:rPr>
              <a:t>LOCAL FLAVORED TOBACCO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graphicFrame>
        <p:nvGraphicFramePr>
          <p:cNvPr id="5" name="Chart 4">
            <a:extLst>
              <a:ext uri="{FF2B5EF4-FFF2-40B4-BE49-F238E27FC236}">
                <a16:creationId xmlns:a16="http://schemas.microsoft.com/office/drawing/2014/main" id="{6CBF98A5-80C8-43BB-7FC7-91F28D0CC1D0}"/>
              </a:ext>
            </a:extLst>
          </p:cNvPr>
          <p:cNvGraphicFramePr/>
          <p:nvPr/>
        </p:nvGraphicFramePr>
        <p:xfrm>
          <a:off x="1817779" y="1195694"/>
          <a:ext cx="8128000"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2834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3603625" y="128276"/>
            <a:ext cx="9430098" cy="1077218"/>
          </a:xfrm>
          <a:prstGeom prst="rect">
            <a:avLst/>
          </a:prstGeom>
          <a:noFill/>
        </p:spPr>
        <p:txBody>
          <a:bodyPr wrap="square" rtlCol="0">
            <a:spAutoFit/>
          </a:bodyPr>
          <a:lstStyle/>
          <a:p>
            <a:r>
              <a:rPr lang="en-US" sz="5334" b="1" i="1">
                <a:solidFill>
                  <a:schemeClr val="bg1"/>
                </a:solidFill>
              </a:rPr>
              <a:t>2022 </a:t>
            </a:r>
            <a:r>
              <a:rPr lang="en-US" sz="6400" b="1" i="1">
                <a:solidFill>
                  <a:schemeClr val="bg1"/>
                </a:solidFill>
              </a:rPr>
              <a:t>BIG</a:t>
            </a:r>
            <a:r>
              <a:rPr lang="en-US" sz="5334" b="1" i="1">
                <a:solidFill>
                  <a:schemeClr val="bg1"/>
                </a:solidFill>
              </a:rPr>
              <a:t> STATE WIN</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4" name="TextBox 3">
            <a:extLst>
              <a:ext uri="{FF2B5EF4-FFF2-40B4-BE49-F238E27FC236}">
                <a16:creationId xmlns:a16="http://schemas.microsoft.com/office/drawing/2014/main" id="{17DEB807-90FF-B270-C8E4-41CE205D8308}"/>
              </a:ext>
            </a:extLst>
          </p:cNvPr>
          <p:cNvSpPr txBox="1"/>
          <p:nvPr/>
        </p:nvSpPr>
        <p:spPr>
          <a:xfrm flipH="1">
            <a:off x="2692401" y="3113609"/>
            <a:ext cx="7416799" cy="913199"/>
          </a:xfrm>
          <a:prstGeom prst="rect">
            <a:avLst/>
          </a:prstGeom>
          <a:noFill/>
        </p:spPr>
        <p:txBody>
          <a:bodyPr wrap="square" rtlCol="0">
            <a:spAutoFit/>
          </a:bodyPr>
          <a:lstStyle/>
          <a:p>
            <a:r>
              <a:rPr lang="en-US" sz="5334" b="1">
                <a:solidFill>
                  <a:srgbClr val="00B050"/>
                </a:solidFill>
              </a:rPr>
              <a:t>YES 63.4%    </a:t>
            </a:r>
            <a:r>
              <a:rPr lang="en-US" sz="4000" b="1">
                <a:solidFill>
                  <a:srgbClr val="FF0000"/>
                </a:solidFill>
              </a:rPr>
              <a:t>No 36.6%</a:t>
            </a:r>
          </a:p>
        </p:txBody>
      </p:sp>
      <p:sp>
        <p:nvSpPr>
          <p:cNvPr id="6" name="TextBox 5">
            <a:extLst>
              <a:ext uri="{FF2B5EF4-FFF2-40B4-BE49-F238E27FC236}">
                <a16:creationId xmlns:a16="http://schemas.microsoft.com/office/drawing/2014/main" id="{03697E97-603B-C1EB-1962-0E1F033CC65E}"/>
              </a:ext>
            </a:extLst>
          </p:cNvPr>
          <p:cNvSpPr txBox="1"/>
          <p:nvPr/>
        </p:nvSpPr>
        <p:spPr>
          <a:xfrm flipH="1">
            <a:off x="2641600" y="2756026"/>
            <a:ext cx="6654800" cy="276999"/>
          </a:xfrm>
          <a:prstGeom prst="rect">
            <a:avLst/>
          </a:prstGeom>
          <a:noFill/>
        </p:spPr>
        <p:txBody>
          <a:bodyPr wrap="square" rtlCol="0">
            <a:spAutoFit/>
          </a:bodyPr>
          <a:lstStyle/>
          <a:p>
            <a:endParaRPr lang="en-US" sz="1200"/>
          </a:p>
        </p:txBody>
      </p:sp>
      <p:pic>
        <p:nvPicPr>
          <p:cNvPr id="8" name="Picture 7">
            <a:extLst>
              <a:ext uri="{FF2B5EF4-FFF2-40B4-BE49-F238E27FC236}">
                <a16:creationId xmlns:a16="http://schemas.microsoft.com/office/drawing/2014/main" id="{F4F18C8C-B0BA-428E-BC42-AD2669F2E704}"/>
              </a:ext>
            </a:extLst>
          </p:cNvPr>
          <p:cNvPicPr>
            <a:picLocks noChangeAspect="1"/>
          </p:cNvPicPr>
          <p:nvPr/>
        </p:nvPicPr>
        <p:blipFill>
          <a:blip r:embed="rId4"/>
          <a:stretch>
            <a:fillRect/>
          </a:stretch>
        </p:blipFill>
        <p:spPr>
          <a:xfrm>
            <a:off x="1593519" y="1850434"/>
            <a:ext cx="8914477" cy="1185119"/>
          </a:xfrm>
          <a:prstGeom prst="rect">
            <a:avLst/>
          </a:prstGeom>
        </p:spPr>
      </p:pic>
      <p:sp>
        <p:nvSpPr>
          <p:cNvPr id="9" name="TextBox 8">
            <a:extLst>
              <a:ext uri="{FF2B5EF4-FFF2-40B4-BE49-F238E27FC236}">
                <a16:creationId xmlns:a16="http://schemas.microsoft.com/office/drawing/2014/main" id="{9DEAA538-EECD-2A9E-94B9-A6070599190B}"/>
              </a:ext>
            </a:extLst>
          </p:cNvPr>
          <p:cNvSpPr txBox="1"/>
          <p:nvPr/>
        </p:nvSpPr>
        <p:spPr>
          <a:xfrm>
            <a:off x="685800" y="4140200"/>
            <a:ext cx="10820400" cy="2000932"/>
          </a:xfrm>
          <a:prstGeom prst="rect">
            <a:avLst/>
          </a:prstGeom>
          <a:noFill/>
        </p:spPr>
        <p:txBody>
          <a:bodyPr wrap="square" rtlCol="0">
            <a:spAutoFit/>
          </a:bodyPr>
          <a:lstStyle/>
          <a:p>
            <a:pPr marL="228611" indent="-228611">
              <a:buFont typeface="Symbol" panose="05050102010706020507" pitchFamily="18" charset="2"/>
              <a:buChar char=""/>
            </a:pPr>
            <a:r>
              <a:rPr lang="en-US" sz="1867" b="1">
                <a:latin typeface="Arial" panose="020B0604020202020204" pitchFamily="34" charset="0"/>
                <a:ea typeface="Calibri" panose="020F0502020204030204" pitchFamily="34" charset="0"/>
                <a:cs typeface="Times New Roman" panose="02020603050405020304" pitchFamily="18" charset="0"/>
              </a:rPr>
              <a:t>46,000 smokers would quit </a:t>
            </a:r>
            <a:r>
              <a:rPr lang="en-US" sz="1867">
                <a:latin typeface="Arial" panose="020B0604020202020204" pitchFamily="34" charset="0"/>
                <a:ea typeface="Calibri" panose="020F0502020204030204" pitchFamily="34" charset="0"/>
                <a:cs typeface="Times New Roman" panose="02020603050405020304" pitchFamily="18" charset="0"/>
              </a:rPr>
              <a:t>as a result of the policy (5.6% of menthol smokers)</a:t>
            </a:r>
            <a:endParaRPr lang="en-US" sz="1867">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1867" b="1">
                <a:latin typeface="Arial" panose="020B0604020202020204" pitchFamily="34" charset="0"/>
                <a:ea typeface="Calibri" panose="020F0502020204030204" pitchFamily="34" charset="0"/>
                <a:cs typeface="Times New Roman" panose="02020603050405020304" pitchFamily="18" charset="0"/>
              </a:rPr>
              <a:t>10,700 premature smoking-caused deaths avoided </a:t>
            </a:r>
            <a:endParaRPr lang="en-US" sz="1867" b="1">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1867">
                <a:latin typeface="Arial" panose="020B0604020202020204" pitchFamily="34" charset="0"/>
                <a:ea typeface="Calibri" panose="020F0502020204030204" pitchFamily="34" charset="0"/>
                <a:cs typeface="Times New Roman" panose="02020603050405020304" pitchFamily="18" charset="0"/>
              </a:rPr>
              <a:t>More than </a:t>
            </a:r>
            <a:r>
              <a:rPr lang="en-US" sz="1867" b="1">
                <a:latin typeface="Arial" panose="020B0604020202020204" pitchFamily="34" charset="0"/>
                <a:ea typeface="Calibri" panose="020F0502020204030204" pitchFamily="34" charset="0"/>
                <a:cs typeface="Times New Roman" panose="02020603050405020304" pitchFamily="18" charset="0"/>
              </a:rPr>
              <a:t>$819 million in annual health care cost savings</a:t>
            </a:r>
            <a:r>
              <a:rPr lang="en-US" sz="1867">
                <a:latin typeface="Arial" panose="020B0604020202020204" pitchFamily="34" charset="0"/>
                <a:ea typeface="Calibri" panose="020F0502020204030204" pitchFamily="34" charset="0"/>
                <a:cs typeface="Times New Roman" panose="02020603050405020304" pitchFamily="18" charset="0"/>
              </a:rPr>
              <a:t>, including $283.6 million in </a:t>
            </a:r>
            <a:r>
              <a:rPr lang="en-US" sz="1867" err="1">
                <a:latin typeface="Arial" panose="020B0604020202020204" pitchFamily="34" charset="0"/>
                <a:ea typeface="Calibri" panose="020F0502020204030204" pitchFamily="34" charset="0"/>
                <a:cs typeface="Times New Roman" panose="02020603050405020304" pitchFamily="18" charset="0"/>
              </a:rPr>
              <a:t>MediCal</a:t>
            </a:r>
            <a:r>
              <a:rPr lang="en-US" sz="1867">
                <a:latin typeface="Arial" panose="020B0604020202020204" pitchFamily="34" charset="0"/>
                <a:ea typeface="Calibri" panose="020F0502020204030204" pitchFamily="34" charset="0"/>
                <a:cs typeface="Times New Roman" panose="02020603050405020304" pitchFamily="18" charset="0"/>
              </a:rPr>
              <a:t> savings</a:t>
            </a:r>
            <a:endParaRPr lang="en-US" sz="1867">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1867">
                <a:latin typeface="Arial" panose="020B0604020202020204" pitchFamily="34" charset="0"/>
                <a:ea typeface="Calibri" panose="020F0502020204030204" pitchFamily="34" charset="0"/>
                <a:cs typeface="Times New Roman" panose="02020603050405020304" pitchFamily="18" charset="0"/>
              </a:rPr>
              <a:t>Net increase of </a:t>
            </a:r>
            <a:r>
              <a:rPr lang="en-US" sz="1867" b="1">
                <a:latin typeface="Arial" panose="020B0604020202020204" pitchFamily="34" charset="0"/>
                <a:ea typeface="Calibri" panose="020F0502020204030204" pitchFamily="34" charset="0"/>
                <a:cs typeface="Times New Roman" panose="02020603050405020304" pitchFamily="18" charset="0"/>
              </a:rPr>
              <a:t>3,322 jobs </a:t>
            </a:r>
            <a:r>
              <a:rPr lang="en-US" sz="1867">
                <a:latin typeface="Arial" panose="020B0604020202020204" pitchFamily="34" charset="0"/>
                <a:ea typeface="Calibri" panose="020F0502020204030204" pitchFamily="34" charset="0"/>
                <a:cs typeface="Times New Roman" panose="02020603050405020304" pitchFamily="18" charset="0"/>
              </a:rPr>
              <a:t>and </a:t>
            </a:r>
            <a:r>
              <a:rPr lang="en-US" sz="1867" b="1">
                <a:latin typeface="Arial" panose="020B0604020202020204" pitchFamily="34" charset="0"/>
                <a:ea typeface="Calibri" panose="020F0502020204030204" pitchFamily="34" charset="0"/>
                <a:cs typeface="Times New Roman" panose="02020603050405020304" pitchFamily="18" charset="0"/>
              </a:rPr>
              <a:t>$580.8 in California economic activity </a:t>
            </a:r>
            <a:r>
              <a:rPr lang="en-US" sz="1867">
                <a:latin typeface="Arial" panose="020B0604020202020204" pitchFamily="34" charset="0"/>
                <a:ea typeface="Calibri" panose="020F0502020204030204" pitchFamily="34" charset="0"/>
                <a:cs typeface="Times New Roman" panose="02020603050405020304" pitchFamily="18" charset="0"/>
              </a:rPr>
              <a:t>and associated state and local tax revenues. </a:t>
            </a:r>
            <a:endParaRPr lang="en-US" sz="1867">
              <a:latin typeface="Calibri" panose="020F0502020204030204" pitchFamily="34" charset="0"/>
              <a:ea typeface="Calibri" panose="020F0502020204030204" pitchFamily="34" charset="0"/>
              <a:cs typeface="Times New Roman" panose="02020603050405020304" pitchFamily="18" charset="0"/>
            </a:endParaRPr>
          </a:p>
          <a:p>
            <a:r>
              <a:rPr lang="en-US" sz="1200">
                <a:latin typeface="Arial" panose="020B0604020202020204" pitchFamily="34" charset="0"/>
                <a:ea typeface="Calibri" panose="020F0502020204030204" pitchFamily="34" charset="0"/>
                <a:cs typeface="Times New Roman" panose="02020603050405020304" pitchFamily="18" charset="0"/>
              </a:rPr>
              <a:t>Chaloupka, F. J. and Glantz, S.A.  </a:t>
            </a:r>
            <a:r>
              <a:rPr lang="en-US" sz="1200" i="1">
                <a:latin typeface="Arial" panose="020B0604020202020204" pitchFamily="34" charset="0"/>
                <a:ea typeface="Calibri" panose="020F0502020204030204" pitchFamily="34" charset="0"/>
                <a:cs typeface="Times New Roman" panose="02020603050405020304" pitchFamily="18" charset="0"/>
              </a:rPr>
              <a:t>Potential Effects of a Ban on the Sale of Flavored Tobacco Products in California</a:t>
            </a:r>
            <a:r>
              <a:rPr lang="en-US" sz="1200">
                <a:latin typeface="Arial" panose="020B0604020202020204" pitchFamily="34" charset="0"/>
                <a:ea typeface="Calibri" panose="020F0502020204030204" pitchFamily="34" charset="0"/>
                <a:cs typeface="Times New Roman" panose="02020603050405020304" pitchFamily="18" charset="0"/>
              </a:rPr>
              <a:t>, University of Illinois at Chicago, 2021.</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386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3603625" y="128276"/>
            <a:ext cx="9430098" cy="1077218"/>
          </a:xfrm>
          <a:prstGeom prst="rect">
            <a:avLst/>
          </a:prstGeom>
          <a:noFill/>
        </p:spPr>
        <p:txBody>
          <a:bodyPr wrap="square" rtlCol="0">
            <a:spAutoFit/>
          </a:bodyPr>
          <a:lstStyle/>
          <a:p>
            <a:r>
              <a:rPr lang="en-US" sz="5334" b="1" i="1">
                <a:solidFill>
                  <a:schemeClr val="bg1"/>
                </a:solidFill>
              </a:rPr>
              <a:t>2022 </a:t>
            </a:r>
            <a:r>
              <a:rPr lang="en-US" sz="6400" b="1" i="1">
                <a:solidFill>
                  <a:schemeClr val="bg1"/>
                </a:solidFill>
              </a:rPr>
              <a:t>BIG</a:t>
            </a:r>
            <a:r>
              <a:rPr lang="en-US" sz="5334" b="1" i="1">
                <a:solidFill>
                  <a:schemeClr val="bg1"/>
                </a:solidFill>
              </a:rPr>
              <a:t> STATE WIN</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6" name="TextBox 5">
            <a:extLst>
              <a:ext uri="{FF2B5EF4-FFF2-40B4-BE49-F238E27FC236}">
                <a16:creationId xmlns:a16="http://schemas.microsoft.com/office/drawing/2014/main" id="{03697E97-603B-C1EB-1962-0E1F033CC65E}"/>
              </a:ext>
            </a:extLst>
          </p:cNvPr>
          <p:cNvSpPr txBox="1"/>
          <p:nvPr/>
        </p:nvSpPr>
        <p:spPr>
          <a:xfrm flipH="1">
            <a:off x="2641600" y="2756026"/>
            <a:ext cx="6654800" cy="276999"/>
          </a:xfrm>
          <a:prstGeom prst="rect">
            <a:avLst/>
          </a:prstGeom>
          <a:noFill/>
        </p:spPr>
        <p:txBody>
          <a:bodyPr wrap="square" rtlCol="0">
            <a:spAutoFit/>
          </a:bodyPr>
          <a:lstStyle/>
          <a:p>
            <a:endParaRPr lang="en-US" sz="1200"/>
          </a:p>
        </p:txBody>
      </p:sp>
      <p:pic>
        <p:nvPicPr>
          <p:cNvPr id="8" name="Picture 7">
            <a:extLst>
              <a:ext uri="{FF2B5EF4-FFF2-40B4-BE49-F238E27FC236}">
                <a16:creationId xmlns:a16="http://schemas.microsoft.com/office/drawing/2014/main" id="{F4F18C8C-B0BA-428E-BC42-AD2669F2E704}"/>
              </a:ext>
            </a:extLst>
          </p:cNvPr>
          <p:cNvPicPr>
            <a:picLocks noChangeAspect="1"/>
          </p:cNvPicPr>
          <p:nvPr/>
        </p:nvPicPr>
        <p:blipFill>
          <a:blip r:embed="rId5"/>
          <a:stretch>
            <a:fillRect/>
          </a:stretch>
        </p:blipFill>
        <p:spPr>
          <a:xfrm>
            <a:off x="2137028" y="127539"/>
            <a:ext cx="8914477" cy="1185119"/>
          </a:xfrm>
          <a:prstGeom prst="rect">
            <a:avLst/>
          </a:prstGeom>
        </p:spPr>
      </p:pic>
      <p:sp>
        <p:nvSpPr>
          <p:cNvPr id="9" name="TextBox 8">
            <a:extLst>
              <a:ext uri="{FF2B5EF4-FFF2-40B4-BE49-F238E27FC236}">
                <a16:creationId xmlns:a16="http://schemas.microsoft.com/office/drawing/2014/main" id="{9DEAA538-EECD-2A9E-94B9-A6070599190B}"/>
              </a:ext>
            </a:extLst>
          </p:cNvPr>
          <p:cNvSpPr txBox="1"/>
          <p:nvPr/>
        </p:nvSpPr>
        <p:spPr>
          <a:xfrm>
            <a:off x="793214" y="1772379"/>
            <a:ext cx="10820400" cy="2000932"/>
          </a:xfrm>
          <a:prstGeom prst="rect">
            <a:avLst/>
          </a:prstGeom>
          <a:noFill/>
        </p:spPr>
        <p:txBody>
          <a:bodyPr wrap="square" rtlCol="0">
            <a:spAutoFit/>
          </a:bodyPr>
          <a:lstStyle/>
          <a:p>
            <a:pPr marL="228611" indent="-228611">
              <a:buFont typeface="Symbol" panose="05050102010706020507" pitchFamily="18" charset="2"/>
              <a:buChar char=""/>
            </a:pPr>
            <a:r>
              <a:rPr lang="en-US" sz="1867" b="1">
                <a:latin typeface="Arial" panose="020B0604020202020204" pitchFamily="34" charset="0"/>
                <a:ea typeface="Calibri" panose="020F0502020204030204" pitchFamily="34" charset="0"/>
                <a:cs typeface="Times New Roman" panose="02020603050405020304" pitchFamily="18" charset="0"/>
              </a:rPr>
              <a:t>46,000 smokers would quit </a:t>
            </a:r>
            <a:r>
              <a:rPr lang="en-US" sz="1867">
                <a:latin typeface="Arial" panose="020B0604020202020204" pitchFamily="34" charset="0"/>
                <a:ea typeface="Calibri" panose="020F0502020204030204" pitchFamily="34" charset="0"/>
                <a:cs typeface="Times New Roman" panose="02020603050405020304" pitchFamily="18" charset="0"/>
              </a:rPr>
              <a:t>as a result of the policy (5.6% of menthol smokers)</a:t>
            </a:r>
            <a:endParaRPr lang="en-US" sz="1867">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1867" b="1">
                <a:latin typeface="Arial" panose="020B0604020202020204" pitchFamily="34" charset="0"/>
                <a:ea typeface="Calibri" panose="020F0502020204030204" pitchFamily="34" charset="0"/>
                <a:cs typeface="Times New Roman" panose="02020603050405020304" pitchFamily="18" charset="0"/>
              </a:rPr>
              <a:t>10,700 premature smoking-caused deaths avoided </a:t>
            </a:r>
            <a:endParaRPr lang="en-US" sz="1867" b="1">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1867">
                <a:latin typeface="Arial" panose="020B0604020202020204" pitchFamily="34" charset="0"/>
                <a:ea typeface="Calibri" panose="020F0502020204030204" pitchFamily="34" charset="0"/>
                <a:cs typeface="Times New Roman" panose="02020603050405020304" pitchFamily="18" charset="0"/>
              </a:rPr>
              <a:t>More than </a:t>
            </a:r>
            <a:r>
              <a:rPr lang="en-US" sz="1867" b="1">
                <a:latin typeface="Arial" panose="020B0604020202020204" pitchFamily="34" charset="0"/>
                <a:ea typeface="Calibri" panose="020F0502020204030204" pitchFamily="34" charset="0"/>
                <a:cs typeface="Times New Roman" panose="02020603050405020304" pitchFamily="18" charset="0"/>
              </a:rPr>
              <a:t>$819 million in annual health care cost savings</a:t>
            </a:r>
            <a:r>
              <a:rPr lang="en-US" sz="1867">
                <a:latin typeface="Arial" panose="020B0604020202020204" pitchFamily="34" charset="0"/>
                <a:ea typeface="Calibri" panose="020F0502020204030204" pitchFamily="34" charset="0"/>
                <a:cs typeface="Times New Roman" panose="02020603050405020304" pitchFamily="18" charset="0"/>
              </a:rPr>
              <a:t>, including $283.6 million in </a:t>
            </a:r>
            <a:r>
              <a:rPr lang="en-US" sz="1867" err="1">
                <a:latin typeface="Arial" panose="020B0604020202020204" pitchFamily="34" charset="0"/>
                <a:ea typeface="Calibri" panose="020F0502020204030204" pitchFamily="34" charset="0"/>
                <a:cs typeface="Times New Roman" panose="02020603050405020304" pitchFamily="18" charset="0"/>
              </a:rPr>
              <a:t>MediCal</a:t>
            </a:r>
            <a:r>
              <a:rPr lang="en-US" sz="1867">
                <a:latin typeface="Arial" panose="020B0604020202020204" pitchFamily="34" charset="0"/>
                <a:ea typeface="Calibri" panose="020F0502020204030204" pitchFamily="34" charset="0"/>
                <a:cs typeface="Times New Roman" panose="02020603050405020304" pitchFamily="18" charset="0"/>
              </a:rPr>
              <a:t> savings</a:t>
            </a:r>
            <a:endParaRPr lang="en-US" sz="1867">
              <a:latin typeface="Calibri" panose="020F0502020204030204" pitchFamily="34" charset="0"/>
              <a:ea typeface="Calibri" panose="020F0502020204030204" pitchFamily="34" charset="0"/>
              <a:cs typeface="Times New Roman" panose="02020603050405020304" pitchFamily="18" charset="0"/>
            </a:endParaRPr>
          </a:p>
          <a:p>
            <a:pPr marL="228611" indent="-228611">
              <a:buFont typeface="Symbol" panose="05050102010706020507" pitchFamily="18" charset="2"/>
              <a:buChar char=""/>
            </a:pPr>
            <a:r>
              <a:rPr lang="en-US" sz="1867">
                <a:latin typeface="Arial" panose="020B0604020202020204" pitchFamily="34" charset="0"/>
                <a:ea typeface="Calibri" panose="020F0502020204030204" pitchFamily="34" charset="0"/>
                <a:cs typeface="Times New Roman" panose="02020603050405020304" pitchFamily="18" charset="0"/>
              </a:rPr>
              <a:t>Net increase of </a:t>
            </a:r>
            <a:r>
              <a:rPr lang="en-US" sz="1867" b="1">
                <a:latin typeface="Arial" panose="020B0604020202020204" pitchFamily="34" charset="0"/>
                <a:ea typeface="Calibri" panose="020F0502020204030204" pitchFamily="34" charset="0"/>
                <a:cs typeface="Times New Roman" panose="02020603050405020304" pitchFamily="18" charset="0"/>
              </a:rPr>
              <a:t>3,322 jobs </a:t>
            </a:r>
            <a:r>
              <a:rPr lang="en-US" sz="1867">
                <a:latin typeface="Arial" panose="020B0604020202020204" pitchFamily="34" charset="0"/>
                <a:ea typeface="Calibri" panose="020F0502020204030204" pitchFamily="34" charset="0"/>
                <a:cs typeface="Times New Roman" panose="02020603050405020304" pitchFamily="18" charset="0"/>
              </a:rPr>
              <a:t>and </a:t>
            </a:r>
            <a:r>
              <a:rPr lang="en-US" sz="1867" b="1">
                <a:latin typeface="Arial" panose="020B0604020202020204" pitchFamily="34" charset="0"/>
                <a:ea typeface="Calibri" panose="020F0502020204030204" pitchFamily="34" charset="0"/>
                <a:cs typeface="Times New Roman" panose="02020603050405020304" pitchFamily="18" charset="0"/>
              </a:rPr>
              <a:t>$580.8 in California economic activity </a:t>
            </a:r>
            <a:r>
              <a:rPr lang="en-US" sz="1867">
                <a:latin typeface="Arial" panose="020B0604020202020204" pitchFamily="34" charset="0"/>
                <a:ea typeface="Calibri" panose="020F0502020204030204" pitchFamily="34" charset="0"/>
                <a:cs typeface="Times New Roman" panose="02020603050405020304" pitchFamily="18" charset="0"/>
              </a:rPr>
              <a:t>and associated state and local tax revenues. </a:t>
            </a:r>
            <a:endParaRPr lang="en-US" sz="1867">
              <a:latin typeface="Calibri" panose="020F0502020204030204" pitchFamily="34" charset="0"/>
              <a:ea typeface="Calibri" panose="020F0502020204030204" pitchFamily="34" charset="0"/>
              <a:cs typeface="Times New Roman" panose="02020603050405020304" pitchFamily="18" charset="0"/>
            </a:endParaRPr>
          </a:p>
          <a:p>
            <a:r>
              <a:rPr lang="en-US" sz="1200">
                <a:latin typeface="Arial" panose="020B0604020202020204" pitchFamily="34" charset="0"/>
                <a:ea typeface="Calibri" panose="020F0502020204030204" pitchFamily="34" charset="0"/>
                <a:cs typeface="Times New Roman" panose="02020603050405020304" pitchFamily="18" charset="0"/>
              </a:rPr>
              <a:t>Chaloupka, F. J. and Glantz, S.A.  </a:t>
            </a:r>
            <a:r>
              <a:rPr lang="en-US" sz="1200" i="1">
                <a:latin typeface="Arial" panose="020B0604020202020204" pitchFamily="34" charset="0"/>
                <a:ea typeface="Calibri" panose="020F0502020204030204" pitchFamily="34" charset="0"/>
                <a:cs typeface="Times New Roman" panose="02020603050405020304" pitchFamily="18" charset="0"/>
              </a:rPr>
              <a:t>Potential Effects of a Ban on the Sale of Flavored Tobacco Products in California</a:t>
            </a:r>
            <a:r>
              <a:rPr lang="en-US" sz="1200">
                <a:latin typeface="Arial" panose="020B0604020202020204" pitchFamily="34" charset="0"/>
                <a:ea typeface="Calibri" panose="020F0502020204030204" pitchFamily="34" charset="0"/>
                <a:cs typeface="Times New Roman" panose="02020603050405020304" pitchFamily="18" charset="0"/>
              </a:rPr>
              <a:t>, University of Illinois at Chicago, 2021.</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text, newspaper&#10;&#10;Description automatically generated">
            <a:extLst>
              <a:ext uri="{FF2B5EF4-FFF2-40B4-BE49-F238E27FC236}">
                <a16:creationId xmlns:a16="http://schemas.microsoft.com/office/drawing/2014/main" id="{71B35D66-5CE2-AE23-84DE-F0D6D89F0D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91" r="15466"/>
          <a:stretch/>
        </p:blipFill>
        <p:spPr bwMode="auto">
          <a:xfrm rot="5400000">
            <a:off x="258455" y="4116576"/>
            <a:ext cx="2336799" cy="1977649"/>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3FE901F-D44C-C76D-FD0D-6EF9DC0B58D7}"/>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l="2292" t="10001" r="4166" b="5833"/>
          <a:stretch>
            <a:fillRect/>
          </a:stretch>
        </p:blipFill>
        <p:spPr bwMode="auto">
          <a:xfrm>
            <a:off x="2540000" y="4029147"/>
            <a:ext cx="2569234" cy="1733297"/>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66D51F02-8336-E274-D375-37576B63518E}"/>
              </a:ext>
            </a:extLst>
          </p:cNvPr>
          <p:cNvSpPr txBox="1"/>
          <p:nvPr/>
        </p:nvSpPr>
        <p:spPr>
          <a:xfrm flipH="1" flipV="1">
            <a:off x="5969000" y="5178426"/>
            <a:ext cx="1873250" cy="276999"/>
          </a:xfrm>
          <a:prstGeom prst="rect">
            <a:avLst/>
          </a:prstGeom>
          <a:noFill/>
        </p:spPr>
        <p:txBody>
          <a:bodyPr wrap="square" rtlCol="0">
            <a:spAutoFit/>
          </a:bodyPr>
          <a:lstStyle/>
          <a:p>
            <a:endParaRPr lang="en-US" sz="1200"/>
          </a:p>
        </p:txBody>
      </p:sp>
      <p:pic>
        <p:nvPicPr>
          <p:cNvPr id="16" name="Picture 15" descr="A group of people standing next to a truck&#10;&#10;Description automatically generated with low confidence">
            <a:extLst>
              <a:ext uri="{FF2B5EF4-FFF2-40B4-BE49-F238E27FC236}">
                <a16:creationId xmlns:a16="http://schemas.microsoft.com/office/drawing/2014/main" id="{D2D17BB8-2582-5259-41EF-8BFF6A6764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185" t="13351" r="15424" b="24924"/>
          <a:stretch/>
        </p:blipFill>
        <p:spPr bwMode="auto">
          <a:xfrm>
            <a:off x="5243081" y="4029119"/>
            <a:ext cx="2447007" cy="1733297"/>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33458F42-21DA-556C-98A0-1BABB9599A9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4475" y="4029119"/>
            <a:ext cx="2162709" cy="1672677"/>
          </a:xfrm>
          <a:prstGeom prst="rect">
            <a:avLst/>
          </a:prstGeom>
          <a:noFill/>
          <a:ln>
            <a:noFill/>
          </a:ln>
        </p:spPr>
      </p:pic>
      <p:pic>
        <p:nvPicPr>
          <p:cNvPr id="21" name="Picture 20" descr="A picture containing person, person&#10;&#10;Description automatically generated">
            <a:extLst>
              <a:ext uri="{FF2B5EF4-FFF2-40B4-BE49-F238E27FC236}">
                <a16:creationId xmlns:a16="http://schemas.microsoft.com/office/drawing/2014/main" id="{3AE3925D-757F-379A-3872-656CD50D7E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6533" r="1280" b="9317"/>
          <a:stretch/>
        </p:blipFill>
        <p:spPr bwMode="auto">
          <a:xfrm>
            <a:off x="10149805" y="3997198"/>
            <a:ext cx="1667621" cy="1894669"/>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1C7EBCE1-3C28-7638-6861-72552CFC1000}"/>
              </a:ext>
            </a:extLst>
          </p:cNvPr>
          <p:cNvSpPr txBox="1"/>
          <p:nvPr/>
        </p:nvSpPr>
        <p:spPr>
          <a:xfrm flipH="1">
            <a:off x="793215" y="6348969"/>
            <a:ext cx="1467371" cy="379656"/>
          </a:xfrm>
          <a:prstGeom prst="rect">
            <a:avLst/>
          </a:prstGeom>
          <a:noFill/>
        </p:spPr>
        <p:txBody>
          <a:bodyPr wrap="square" rtlCol="0">
            <a:spAutoFit/>
          </a:bodyPr>
          <a:lstStyle/>
          <a:p>
            <a:r>
              <a:rPr lang="en-US" sz="1867" b="1"/>
              <a:t>Los Angeles</a:t>
            </a:r>
          </a:p>
        </p:txBody>
      </p:sp>
      <p:sp>
        <p:nvSpPr>
          <p:cNvPr id="23" name="TextBox 22">
            <a:extLst>
              <a:ext uri="{FF2B5EF4-FFF2-40B4-BE49-F238E27FC236}">
                <a16:creationId xmlns:a16="http://schemas.microsoft.com/office/drawing/2014/main" id="{5602DBE2-8F39-DBE6-57FB-145BA36AAC46}"/>
              </a:ext>
            </a:extLst>
          </p:cNvPr>
          <p:cNvSpPr txBox="1"/>
          <p:nvPr/>
        </p:nvSpPr>
        <p:spPr>
          <a:xfrm>
            <a:off x="3149600" y="5891867"/>
            <a:ext cx="2182996" cy="379656"/>
          </a:xfrm>
          <a:prstGeom prst="rect">
            <a:avLst/>
          </a:prstGeom>
          <a:noFill/>
        </p:spPr>
        <p:txBody>
          <a:bodyPr wrap="square" rtlCol="0">
            <a:spAutoFit/>
          </a:bodyPr>
          <a:lstStyle/>
          <a:p>
            <a:r>
              <a:rPr lang="en-US" sz="1867" b="1"/>
              <a:t>Bakersfield</a:t>
            </a:r>
          </a:p>
        </p:txBody>
      </p:sp>
      <p:sp>
        <p:nvSpPr>
          <p:cNvPr id="24" name="TextBox 23">
            <a:extLst>
              <a:ext uri="{FF2B5EF4-FFF2-40B4-BE49-F238E27FC236}">
                <a16:creationId xmlns:a16="http://schemas.microsoft.com/office/drawing/2014/main" id="{F453E4A0-2007-3D46-7C67-F768F0F77BF3}"/>
              </a:ext>
            </a:extLst>
          </p:cNvPr>
          <p:cNvSpPr txBox="1"/>
          <p:nvPr/>
        </p:nvSpPr>
        <p:spPr>
          <a:xfrm>
            <a:off x="5984875" y="5874979"/>
            <a:ext cx="1879600" cy="379656"/>
          </a:xfrm>
          <a:prstGeom prst="rect">
            <a:avLst/>
          </a:prstGeom>
          <a:noFill/>
        </p:spPr>
        <p:txBody>
          <a:bodyPr wrap="square" rtlCol="0">
            <a:spAutoFit/>
          </a:bodyPr>
          <a:lstStyle/>
          <a:p>
            <a:r>
              <a:rPr lang="en-US" sz="1867" b="1"/>
              <a:t>Fresno</a:t>
            </a:r>
          </a:p>
        </p:txBody>
      </p:sp>
      <p:sp>
        <p:nvSpPr>
          <p:cNvPr id="26" name="TextBox 25">
            <a:extLst>
              <a:ext uri="{FF2B5EF4-FFF2-40B4-BE49-F238E27FC236}">
                <a16:creationId xmlns:a16="http://schemas.microsoft.com/office/drawing/2014/main" id="{C2A36985-22B2-11EE-84A7-CCEB69EACABB}"/>
              </a:ext>
            </a:extLst>
          </p:cNvPr>
          <p:cNvSpPr txBox="1"/>
          <p:nvPr/>
        </p:nvSpPr>
        <p:spPr>
          <a:xfrm>
            <a:off x="8318674" y="5814359"/>
            <a:ext cx="1467371" cy="379656"/>
          </a:xfrm>
          <a:prstGeom prst="rect">
            <a:avLst/>
          </a:prstGeom>
          <a:noFill/>
        </p:spPr>
        <p:txBody>
          <a:bodyPr wrap="square" rtlCol="0">
            <a:spAutoFit/>
          </a:bodyPr>
          <a:lstStyle/>
          <a:p>
            <a:r>
              <a:rPr lang="en-US" sz="1867" b="1"/>
              <a:t>Oakland</a:t>
            </a:r>
          </a:p>
        </p:txBody>
      </p:sp>
      <p:sp>
        <p:nvSpPr>
          <p:cNvPr id="27" name="TextBox 26">
            <a:extLst>
              <a:ext uri="{FF2B5EF4-FFF2-40B4-BE49-F238E27FC236}">
                <a16:creationId xmlns:a16="http://schemas.microsoft.com/office/drawing/2014/main" id="{BE04DEE0-BCA8-B3D2-07BA-41FCC20986F9}"/>
              </a:ext>
            </a:extLst>
          </p:cNvPr>
          <p:cNvSpPr txBox="1"/>
          <p:nvPr/>
        </p:nvSpPr>
        <p:spPr>
          <a:xfrm flipH="1">
            <a:off x="10111705" y="5955764"/>
            <a:ext cx="1705721" cy="379656"/>
          </a:xfrm>
          <a:prstGeom prst="rect">
            <a:avLst/>
          </a:prstGeom>
          <a:noFill/>
        </p:spPr>
        <p:txBody>
          <a:bodyPr wrap="square" rtlCol="0">
            <a:spAutoFit/>
          </a:bodyPr>
          <a:lstStyle/>
          <a:p>
            <a:pPr algn="ctr"/>
            <a:r>
              <a:rPr lang="en-US" sz="1867" b="1"/>
              <a:t>Video prep</a:t>
            </a:r>
          </a:p>
        </p:txBody>
      </p:sp>
    </p:spTree>
    <p:extLst>
      <p:ext uri="{BB962C8B-B14F-4D97-AF65-F5344CB8AC3E}">
        <p14:creationId xmlns:p14="http://schemas.microsoft.com/office/powerpoint/2010/main" val="378044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978150" y="258672"/>
            <a:ext cx="9430098" cy="913199"/>
          </a:xfrm>
          <a:prstGeom prst="rect">
            <a:avLst/>
          </a:prstGeom>
          <a:noFill/>
        </p:spPr>
        <p:txBody>
          <a:bodyPr wrap="square" rtlCol="0">
            <a:spAutoFit/>
          </a:bodyPr>
          <a:lstStyle/>
          <a:p>
            <a:r>
              <a:rPr lang="en-US" sz="5334" b="1" i="1">
                <a:solidFill>
                  <a:schemeClr val="bg1"/>
                </a:solidFill>
              </a:rPr>
              <a:t>2022 STATE LEGISLATION</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6" name="TextBox 5">
            <a:extLst>
              <a:ext uri="{FF2B5EF4-FFF2-40B4-BE49-F238E27FC236}">
                <a16:creationId xmlns:a16="http://schemas.microsoft.com/office/drawing/2014/main" id="{03697E97-603B-C1EB-1962-0E1F033CC65E}"/>
              </a:ext>
            </a:extLst>
          </p:cNvPr>
          <p:cNvSpPr txBox="1"/>
          <p:nvPr/>
        </p:nvSpPr>
        <p:spPr>
          <a:xfrm flipH="1">
            <a:off x="928687" y="1772379"/>
            <a:ext cx="10334626" cy="2431435"/>
          </a:xfrm>
          <a:prstGeom prst="rect">
            <a:avLst/>
          </a:prstGeom>
          <a:noFill/>
        </p:spPr>
        <p:txBody>
          <a:bodyPr wrap="square" rtlCol="0">
            <a:spAutoFit/>
          </a:bodyPr>
          <a:lstStyle/>
          <a:p>
            <a:pPr marL="457223" indent="-457223">
              <a:buFont typeface="Arial" panose="020B0604020202020204" pitchFamily="34" charset="0"/>
              <a:buChar char="•"/>
              <a:tabLst>
                <a:tab pos="10018684" algn="l"/>
              </a:tabLst>
            </a:pPr>
            <a:r>
              <a:rPr lang="en-US" sz="3600" b="1"/>
              <a:t>Access to NCI Cancer Centers for Medicaid Patients</a:t>
            </a:r>
          </a:p>
          <a:p>
            <a:r>
              <a:rPr lang="en-US" sz="3600" b="1"/>
              <a:t>		SB 987 </a:t>
            </a:r>
            <a:r>
              <a:rPr lang="en-US" sz="3600" b="1">
                <a:solidFill>
                  <a:srgbClr val="00B050"/>
                </a:solidFill>
              </a:rPr>
              <a:t>Passed</a:t>
            </a:r>
            <a:r>
              <a:rPr lang="en-US" sz="3600" b="1"/>
              <a:t> and </a:t>
            </a:r>
            <a:r>
              <a:rPr lang="en-US" sz="3600" b="1">
                <a:solidFill>
                  <a:srgbClr val="00B050"/>
                </a:solidFill>
              </a:rPr>
              <a:t>Signed</a:t>
            </a:r>
          </a:p>
          <a:p>
            <a:endParaRPr lang="en-US" sz="800" b="1">
              <a:solidFill>
                <a:srgbClr val="00B050"/>
              </a:solidFill>
            </a:endParaRPr>
          </a:p>
          <a:p>
            <a:pPr marL="457223" indent="-457223">
              <a:buFont typeface="Arial" panose="020B0604020202020204" pitchFamily="34" charset="0"/>
              <a:buChar char="•"/>
            </a:pPr>
            <a:r>
              <a:rPr lang="en-US" sz="3600" b="1"/>
              <a:t>Coverage for Biomarker Testing</a:t>
            </a:r>
          </a:p>
          <a:p>
            <a:r>
              <a:rPr lang="en-US" sz="3600" b="1"/>
              <a:t>		SB 912 </a:t>
            </a:r>
            <a:r>
              <a:rPr lang="en-US" sz="3600" b="1">
                <a:solidFill>
                  <a:srgbClr val="00B050"/>
                </a:solidFill>
              </a:rPr>
              <a:t>Passed</a:t>
            </a:r>
            <a:r>
              <a:rPr lang="en-US" sz="3600" b="1"/>
              <a:t> and </a:t>
            </a:r>
            <a:r>
              <a:rPr lang="en-US" sz="3600" b="1">
                <a:solidFill>
                  <a:srgbClr val="FF0000"/>
                </a:solidFill>
              </a:rPr>
              <a:t>Vetoed</a:t>
            </a:r>
          </a:p>
        </p:txBody>
      </p:sp>
      <p:sp>
        <p:nvSpPr>
          <p:cNvPr id="9" name="TextBox 8">
            <a:extLst>
              <a:ext uri="{FF2B5EF4-FFF2-40B4-BE49-F238E27FC236}">
                <a16:creationId xmlns:a16="http://schemas.microsoft.com/office/drawing/2014/main" id="{9DEAA538-EECD-2A9E-94B9-A6070599190B}"/>
              </a:ext>
            </a:extLst>
          </p:cNvPr>
          <p:cNvSpPr txBox="1"/>
          <p:nvPr/>
        </p:nvSpPr>
        <p:spPr>
          <a:xfrm>
            <a:off x="723900" y="6085446"/>
            <a:ext cx="10744200" cy="276999"/>
          </a:xfrm>
          <a:prstGeom prst="rect">
            <a:avLst/>
          </a:prstGeom>
          <a:noFill/>
        </p:spPr>
        <p:txBody>
          <a:bodyPr wrap="square" rtlCol="0">
            <a:spAutoFit/>
          </a:bodyPr>
          <a:lstStyle/>
          <a:p>
            <a:r>
              <a:rPr lang="en-US" sz="1200">
                <a:latin typeface="Arial" panose="020B0604020202020204" pitchFamily="34" charset="0"/>
                <a:ea typeface="Calibri" panose="020F0502020204030204" pitchFamily="34" charset="0"/>
                <a:cs typeface="Times New Roman" panose="02020603050405020304" pitchFamily="18" charset="0"/>
              </a:rPr>
              <a:t>.</a:t>
            </a:r>
            <a:endParaRPr lang="en-US" sz="120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text, person, indoor&#10;&#10;Description automatically generated">
            <a:extLst>
              <a:ext uri="{FF2B5EF4-FFF2-40B4-BE49-F238E27FC236}">
                <a16:creationId xmlns:a16="http://schemas.microsoft.com/office/drawing/2014/main" id="{8EC8EC21-C846-7AD1-EBE6-F8212599C2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7" t="6573" r="4005"/>
          <a:stretch/>
        </p:blipFill>
        <p:spPr bwMode="auto">
          <a:xfrm>
            <a:off x="1977455" y="4100428"/>
            <a:ext cx="3121973" cy="2257118"/>
          </a:xfrm>
          <a:prstGeom prst="rect">
            <a:avLst/>
          </a:prstGeom>
          <a:noFill/>
          <a:ln>
            <a:noFill/>
          </a:ln>
        </p:spPr>
      </p:pic>
      <p:pic>
        <p:nvPicPr>
          <p:cNvPr id="7" name="Picture 6" descr="A group of people posing for a photo&#10;&#10;Description automatically generated">
            <a:extLst>
              <a:ext uri="{FF2B5EF4-FFF2-40B4-BE49-F238E27FC236}">
                <a16:creationId xmlns:a16="http://schemas.microsoft.com/office/drawing/2014/main" id="{2D8F94EB-381A-049E-18E6-F79FAEC2CC6D}"/>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9441" t="24114" r="7847" b="12057"/>
          <a:stretch>
            <a:fillRect/>
          </a:stretch>
        </p:blipFill>
        <p:spPr bwMode="auto">
          <a:xfrm>
            <a:off x="7453997" y="4105328"/>
            <a:ext cx="3899365" cy="2257117"/>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40A6DC7-D24D-5E54-23F4-636E638F10D1}"/>
              </a:ext>
            </a:extLst>
          </p:cNvPr>
          <p:cNvSpPr txBox="1"/>
          <p:nvPr/>
        </p:nvSpPr>
        <p:spPr>
          <a:xfrm>
            <a:off x="6148196" y="6355966"/>
            <a:ext cx="6510969" cy="379656"/>
          </a:xfrm>
          <a:prstGeom prst="rect">
            <a:avLst/>
          </a:prstGeom>
          <a:noFill/>
        </p:spPr>
        <p:txBody>
          <a:bodyPr wrap="square" rtlCol="0">
            <a:spAutoFit/>
          </a:bodyPr>
          <a:lstStyle/>
          <a:p>
            <a:pPr algn="ctr"/>
            <a:r>
              <a:rPr lang="en-US" sz="1867" b="1"/>
              <a:t>CLC meets with Senate President Atkins on SB 912</a:t>
            </a:r>
          </a:p>
        </p:txBody>
      </p:sp>
      <p:sp>
        <p:nvSpPr>
          <p:cNvPr id="4" name="TextBox 3">
            <a:extLst>
              <a:ext uri="{FF2B5EF4-FFF2-40B4-BE49-F238E27FC236}">
                <a16:creationId xmlns:a16="http://schemas.microsoft.com/office/drawing/2014/main" id="{ABC2A1DE-AE89-253C-9664-D98FE8041E77}"/>
              </a:ext>
            </a:extLst>
          </p:cNvPr>
          <p:cNvSpPr txBox="1"/>
          <p:nvPr/>
        </p:nvSpPr>
        <p:spPr>
          <a:xfrm flipH="1">
            <a:off x="1965953" y="6357545"/>
            <a:ext cx="3881121" cy="379656"/>
          </a:xfrm>
          <a:prstGeom prst="rect">
            <a:avLst/>
          </a:prstGeom>
          <a:noFill/>
        </p:spPr>
        <p:txBody>
          <a:bodyPr wrap="square" rtlCol="0">
            <a:spAutoFit/>
          </a:bodyPr>
          <a:lstStyle/>
          <a:p>
            <a:r>
              <a:rPr lang="en-US" sz="1867" b="1"/>
              <a:t>Dr. Pete Cala testifies on SB 912</a:t>
            </a:r>
          </a:p>
        </p:txBody>
      </p:sp>
    </p:spTree>
    <p:extLst>
      <p:ext uri="{BB962C8B-B14F-4D97-AF65-F5344CB8AC3E}">
        <p14:creationId xmlns:p14="http://schemas.microsoft.com/office/powerpoint/2010/main" val="3592391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3367834" y="282849"/>
            <a:ext cx="9430098" cy="913199"/>
          </a:xfrm>
          <a:prstGeom prst="rect">
            <a:avLst/>
          </a:prstGeom>
          <a:noFill/>
        </p:spPr>
        <p:txBody>
          <a:bodyPr wrap="square" rtlCol="0">
            <a:spAutoFit/>
          </a:bodyPr>
          <a:lstStyle/>
          <a:p>
            <a:r>
              <a:rPr lang="en-US" sz="5334" b="1" i="1">
                <a:solidFill>
                  <a:schemeClr val="bg1"/>
                </a:solidFill>
              </a:rPr>
              <a:t>2022 FUNDRAISING</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16660" y="1945297"/>
            <a:ext cx="2490141" cy="666977"/>
          </a:xfrm>
          <a:prstGeom prst="rect">
            <a:avLst/>
          </a:prstGeom>
          <a:noFill/>
        </p:spPr>
        <p:txBody>
          <a:bodyPr wrap="square" rtlCol="0">
            <a:spAutoFit/>
          </a:bodyPr>
          <a:lstStyle/>
          <a:p>
            <a:endParaRPr lang="en-US" sz="1867"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05B695C-C76A-8E02-7EDD-D5FE820EA735}"/>
              </a:ext>
            </a:extLst>
          </p:cNvPr>
          <p:cNvSpPr txBox="1"/>
          <p:nvPr/>
        </p:nvSpPr>
        <p:spPr>
          <a:xfrm>
            <a:off x="254000" y="4930230"/>
            <a:ext cx="8331200" cy="1569660"/>
          </a:xfrm>
          <a:prstGeom prst="rect">
            <a:avLst/>
          </a:prstGeom>
          <a:noFill/>
        </p:spPr>
        <p:txBody>
          <a:bodyPr wrap="square" rtlCol="0">
            <a:spAutoFit/>
          </a:bodyPr>
          <a:lstStyle/>
          <a:p>
            <a:pPr marL="381019" indent="-381019">
              <a:buFont typeface="Arial" panose="020B0604020202020204" pitchFamily="34" charset="0"/>
              <a:buChar char="•"/>
            </a:pPr>
            <a:r>
              <a:rPr lang="en-US" sz="3200" b="1"/>
              <a:t>Policy Events $130K goal…   </a:t>
            </a:r>
            <a:r>
              <a:rPr lang="en-US" sz="3200" b="1">
                <a:solidFill>
                  <a:srgbClr val="00B050"/>
                </a:solidFill>
              </a:rPr>
              <a:t>$145K actual !</a:t>
            </a:r>
          </a:p>
          <a:p>
            <a:pPr marL="381019" indent="-381019">
              <a:buFont typeface="Arial" panose="020B0604020202020204" pitchFamily="34" charset="0"/>
              <a:buChar char="•"/>
            </a:pPr>
            <a:r>
              <a:rPr lang="en-US" sz="3200" b="1"/>
              <a:t>Lights of Hope $75K goal…    </a:t>
            </a:r>
            <a:r>
              <a:rPr lang="en-US" sz="3200" b="1">
                <a:solidFill>
                  <a:srgbClr val="00B050"/>
                </a:solidFill>
              </a:rPr>
              <a:t>$ 86K actual !</a:t>
            </a:r>
          </a:p>
          <a:p>
            <a:pPr marL="381019" indent="-381019">
              <a:buFont typeface="Arial" panose="020B0604020202020204" pitchFamily="34" charset="0"/>
              <a:buChar char="•"/>
            </a:pPr>
            <a:r>
              <a:rPr lang="en-US" sz="3200" b="1"/>
              <a:t>Discovery Shops $63K goal… </a:t>
            </a:r>
            <a:r>
              <a:rPr lang="en-US" sz="3200" b="1">
                <a:solidFill>
                  <a:srgbClr val="00B050"/>
                </a:solidFill>
              </a:rPr>
              <a:t>$ 63K actual !</a:t>
            </a:r>
          </a:p>
        </p:txBody>
      </p:sp>
      <p:pic>
        <p:nvPicPr>
          <p:cNvPr id="7" name="Picture 6" descr="Graphical user interface, text&#10;&#10;Description automatically generated">
            <a:extLst>
              <a:ext uri="{FF2B5EF4-FFF2-40B4-BE49-F238E27FC236}">
                <a16:creationId xmlns:a16="http://schemas.microsoft.com/office/drawing/2014/main" id="{AAA633D2-D0F7-96D8-12CD-24E7E5347E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8085" y="1619573"/>
            <a:ext cx="3828184" cy="4955578"/>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ED2F6859-C7F3-D115-8987-E7CF5C7616D2}"/>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b="16317"/>
          <a:stretch>
            <a:fillRect/>
          </a:stretch>
        </p:blipFill>
        <p:spPr bwMode="auto">
          <a:xfrm>
            <a:off x="1867595" y="2069035"/>
            <a:ext cx="3621472" cy="2719931"/>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A7AA50F-AF12-33E6-5181-5E91F470CEF5}"/>
              </a:ext>
            </a:extLst>
          </p:cNvPr>
          <p:cNvSpPr txBox="1"/>
          <p:nvPr/>
        </p:nvSpPr>
        <p:spPr>
          <a:xfrm>
            <a:off x="1323027" y="1619573"/>
            <a:ext cx="4772973" cy="379656"/>
          </a:xfrm>
          <a:prstGeom prst="rect">
            <a:avLst/>
          </a:prstGeom>
          <a:noFill/>
        </p:spPr>
        <p:txBody>
          <a:bodyPr wrap="square" rtlCol="0">
            <a:spAutoFit/>
          </a:bodyPr>
          <a:lstStyle/>
          <a:p>
            <a:r>
              <a:rPr lang="en-US" sz="1867" b="1" err="1"/>
              <a:t>Asm</a:t>
            </a:r>
            <a:r>
              <a:rPr lang="en-US" sz="1867" b="1"/>
              <a:t>. Gipson accepts Legislator of Year Award</a:t>
            </a:r>
          </a:p>
        </p:txBody>
      </p:sp>
    </p:spTree>
    <p:extLst>
      <p:ext uri="{BB962C8B-B14F-4D97-AF65-F5344CB8AC3E}">
        <p14:creationId xmlns:p14="http://schemas.microsoft.com/office/powerpoint/2010/main" val="7147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921477" y="207216"/>
            <a:ext cx="9430098" cy="913199"/>
          </a:xfrm>
          <a:prstGeom prst="rect">
            <a:avLst/>
          </a:prstGeom>
          <a:noFill/>
        </p:spPr>
        <p:txBody>
          <a:bodyPr wrap="square" rtlCol="0">
            <a:spAutoFit/>
          </a:bodyPr>
          <a:lstStyle/>
          <a:p>
            <a:r>
              <a:rPr lang="en-US" sz="5334" b="1" i="1">
                <a:solidFill>
                  <a:schemeClr val="bg1"/>
                </a:solidFill>
              </a:rPr>
              <a:t>2023 LOCAL PRIORITIES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16660" y="1945297"/>
            <a:ext cx="2490141" cy="666977"/>
          </a:xfrm>
          <a:prstGeom prst="rect">
            <a:avLst/>
          </a:prstGeom>
          <a:noFill/>
        </p:spPr>
        <p:txBody>
          <a:bodyPr wrap="square" rtlCol="0">
            <a:spAutoFit/>
          </a:bodyPr>
          <a:lstStyle/>
          <a:p>
            <a:endParaRPr lang="en-US" sz="1867"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39532FF-D2DA-BFB5-2E27-6FEE9EBCEFFE}"/>
              </a:ext>
            </a:extLst>
          </p:cNvPr>
          <p:cNvSpPr txBox="1"/>
          <p:nvPr/>
        </p:nvSpPr>
        <p:spPr>
          <a:xfrm>
            <a:off x="914400" y="1806351"/>
            <a:ext cx="7249353" cy="4524124"/>
          </a:xfrm>
          <a:prstGeom prst="rect">
            <a:avLst/>
          </a:prstGeom>
          <a:noFill/>
        </p:spPr>
        <p:txBody>
          <a:bodyPr wrap="square" rtlCol="0">
            <a:spAutoFit/>
          </a:bodyPr>
          <a:lstStyle/>
          <a:p>
            <a:pPr marL="571529" indent="-571529">
              <a:buFont typeface="Arial" panose="020B0604020202020204" pitchFamily="34" charset="0"/>
              <a:buChar char="•"/>
              <a:defRPr/>
            </a:pPr>
            <a:r>
              <a:rPr lang="en-US" sz="4000" b="1"/>
              <a:t>Flavored tobacco enforcement</a:t>
            </a:r>
          </a:p>
          <a:p>
            <a:pPr marL="228611" indent="-228611">
              <a:buFont typeface="Arial" panose="020B0604020202020204" pitchFamily="34" charset="0"/>
              <a:buChar char="•"/>
              <a:defRPr/>
            </a:pPr>
            <a:endParaRPr lang="en-US" sz="2933" b="1"/>
          </a:p>
          <a:p>
            <a:pPr marL="571529" indent="-571529">
              <a:buFont typeface="Arial" panose="020B0604020202020204" pitchFamily="34" charset="0"/>
              <a:buChar char="•"/>
              <a:defRPr/>
            </a:pPr>
            <a:r>
              <a:rPr lang="en-US" sz="4000" b="1"/>
              <a:t>Riverside/San Bernardino/ Imperial Hispanic/Latino grant</a:t>
            </a:r>
          </a:p>
          <a:p>
            <a:pPr marL="228611" indent="-228611">
              <a:buFont typeface="Arial" panose="020B0604020202020204" pitchFamily="34" charset="0"/>
              <a:buChar char="•"/>
              <a:defRPr/>
            </a:pPr>
            <a:endParaRPr lang="en-US" sz="2933" b="1"/>
          </a:p>
          <a:p>
            <a:pPr marL="571529" indent="-571529">
              <a:buFont typeface="Arial" panose="020B0604020202020204" pitchFamily="34" charset="0"/>
              <a:buChar char="•"/>
              <a:defRPr/>
            </a:pPr>
            <a:r>
              <a:rPr lang="en-US" sz="4000" b="1"/>
              <a:t>Rural Central Valley grant</a:t>
            </a:r>
          </a:p>
          <a:p>
            <a:pPr marL="228611" indent="-228611">
              <a:buFont typeface="Arial" panose="020B0604020202020204" pitchFamily="34" charset="0"/>
              <a:buChar char="•"/>
              <a:defRPr/>
            </a:pPr>
            <a:endParaRPr lang="en-US" sz="2933" b="1"/>
          </a:p>
          <a:p>
            <a:pPr marL="571529" indent="-571529">
              <a:buFont typeface="Arial" panose="020B0604020202020204" pitchFamily="34" charset="0"/>
              <a:buChar char="•"/>
              <a:defRPr/>
            </a:pPr>
            <a:r>
              <a:rPr lang="en-US" sz="4000" b="1"/>
              <a:t>NEW GRANTS !!</a:t>
            </a:r>
          </a:p>
        </p:txBody>
      </p:sp>
      <p:pic>
        <p:nvPicPr>
          <p:cNvPr id="7" name="Picture 6" descr="Logo, company name&#10;&#10;Description automatically generated">
            <a:extLst>
              <a:ext uri="{FF2B5EF4-FFF2-40B4-BE49-F238E27FC236}">
                <a16:creationId xmlns:a16="http://schemas.microsoft.com/office/drawing/2014/main" id="{F166D410-3889-385D-D986-5A9A04D6E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2800" y="2651946"/>
            <a:ext cx="3052245" cy="1296506"/>
          </a:xfrm>
          <a:prstGeom prst="rect">
            <a:avLst/>
          </a:prstGeom>
        </p:spPr>
      </p:pic>
      <p:pic>
        <p:nvPicPr>
          <p:cNvPr id="9" name="Picture 8" descr="Logo, company name&#10;&#10;Description automatically generated">
            <a:extLst>
              <a:ext uri="{FF2B5EF4-FFF2-40B4-BE49-F238E27FC236}">
                <a16:creationId xmlns:a16="http://schemas.microsoft.com/office/drawing/2014/main" id="{263358CD-1E1E-36EF-5269-AE58FEE389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578" y="4140200"/>
            <a:ext cx="1754443" cy="1504639"/>
          </a:xfrm>
          <a:prstGeom prst="rect">
            <a:avLst/>
          </a:prstGeom>
        </p:spPr>
      </p:pic>
      <p:pic>
        <p:nvPicPr>
          <p:cNvPr id="5" name="Picture 5" descr="A picture containing text, outdoor&#10;&#10;Description automatically generated">
            <a:extLst>
              <a:ext uri="{FF2B5EF4-FFF2-40B4-BE49-F238E27FC236}">
                <a16:creationId xmlns:a16="http://schemas.microsoft.com/office/drawing/2014/main" id="{457EE898-A41B-A8C6-FDB5-3BEFA9009E66}"/>
              </a:ext>
            </a:extLst>
          </p:cNvPr>
          <p:cNvPicPr>
            <a:picLocks noChangeAspect="1"/>
          </p:cNvPicPr>
          <p:nvPr/>
        </p:nvPicPr>
        <p:blipFill>
          <a:blip r:embed="rId7"/>
          <a:stretch>
            <a:fillRect/>
          </a:stretch>
        </p:blipFill>
        <p:spPr>
          <a:xfrm>
            <a:off x="10511171" y="5284714"/>
            <a:ext cx="1231823" cy="1094053"/>
          </a:xfrm>
          <a:prstGeom prst="rect">
            <a:avLst/>
          </a:prstGeom>
        </p:spPr>
      </p:pic>
    </p:spTree>
    <p:extLst>
      <p:ext uri="{BB962C8B-B14F-4D97-AF65-F5344CB8AC3E}">
        <p14:creationId xmlns:p14="http://schemas.microsoft.com/office/powerpoint/2010/main" val="362642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4" y="172917"/>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4"/>
            <a:ext cx="9430098" cy="707886"/>
          </a:xfrm>
          <a:prstGeom prst="rect">
            <a:avLst/>
          </a:prstGeom>
          <a:noFill/>
        </p:spPr>
        <p:txBody>
          <a:bodyPr wrap="square" rtlCol="0">
            <a:spAutoFit/>
          </a:bodyPr>
          <a:lstStyle/>
          <a:p>
            <a:r>
              <a:rPr lang="en-US" sz="4000" b="1" i="1" dirty="0">
                <a:solidFill>
                  <a:schemeClr val="bg1"/>
                </a:solidFill>
              </a:rPr>
              <a:t>Appreciated your support in 2022</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3" name="Picture 4" descr="Graphical user interface, application, website&#10;&#10;Description automatically generated">
            <a:extLst>
              <a:ext uri="{FF2B5EF4-FFF2-40B4-BE49-F238E27FC236}">
                <a16:creationId xmlns:a16="http://schemas.microsoft.com/office/drawing/2014/main" id="{F8EDE777-8AD9-D0B4-5A53-93665A03E303}"/>
              </a:ext>
            </a:extLst>
          </p:cNvPr>
          <p:cNvPicPr>
            <a:picLocks noChangeAspect="1"/>
          </p:cNvPicPr>
          <p:nvPr/>
        </p:nvPicPr>
        <p:blipFill>
          <a:blip r:embed="rId5"/>
          <a:stretch>
            <a:fillRect/>
          </a:stretch>
        </p:blipFill>
        <p:spPr>
          <a:xfrm>
            <a:off x="2106562" y="1576040"/>
            <a:ext cx="8261554" cy="4922662"/>
          </a:xfrm>
          <a:prstGeom prst="rect">
            <a:avLst/>
          </a:prstGeom>
        </p:spPr>
      </p:pic>
    </p:spTree>
    <p:extLst>
      <p:ext uri="{BB962C8B-B14F-4D97-AF65-F5344CB8AC3E}">
        <p14:creationId xmlns:p14="http://schemas.microsoft.com/office/powerpoint/2010/main" val="153021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921477" y="207216"/>
            <a:ext cx="9430098" cy="913199"/>
          </a:xfrm>
          <a:prstGeom prst="rect">
            <a:avLst/>
          </a:prstGeom>
          <a:noFill/>
        </p:spPr>
        <p:txBody>
          <a:bodyPr wrap="square" rtlCol="0">
            <a:spAutoFit/>
          </a:bodyPr>
          <a:lstStyle/>
          <a:p>
            <a:r>
              <a:rPr lang="en-US" sz="5334" b="1" i="1">
                <a:solidFill>
                  <a:schemeClr val="bg1"/>
                </a:solidFill>
              </a:rPr>
              <a:t>2023 LOCAL PRIORITIES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548755" y="1852813"/>
            <a:ext cx="8789341" cy="1487651"/>
          </a:xfrm>
          <a:prstGeom prst="rect">
            <a:avLst/>
          </a:prstGeom>
          <a:noFill/>
        </p:spPr>
        <p:txBody>
          <a:bodyPr wrap="square" rtlCol="0">
            <a:spAutoFit/>
          </a:bodyPr>
          <a:lstStyle/>
          <a:p>
            <a:r>
              <a:rPr lang="en-US" sz="4000" b="1">
                <a:latin typeface="Calibri" panose="020F0502020204030204" pitchFamily="34" charset="0"/>
                <a:ea typeface="Calibri" panose="020F0502020204030204" pitchFamily="34" charset="0"/>
                <a:cs typeface="Times New Roman" panose="02020603050405020304" pitchFamily="18" charset="0"/>
              </a:rPr>
              <a:t>2 new local tobacco control grants </a:t>
            </a:r>
          </a:p>
          <a:p>
            <a:r>
              <a:rPr lang="en-US" sz="3200" b="1">
                <a:latin typeface="Calibri" panose="020F0502020204030204" pitchFamily="34" charset="0"/>
                <a:ea typeface="Calibri" panose="020F0502020204030204" pitchFamily="34" charset="0"/>
                <a:cs typeface="Times New Roman" panose="02020603050405020304" pitchFamily="18" charset="0"/>
              </a:rPr>
              <a:t>$640K each  May 2023 – June 2025</a:t>
            </a: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39532FF-D2DA-BFB5-2E27-6FEE9EBCEFFE}"/>
              </a:ext>
            </a:extLst>
          </p:cNvPr>
          <p:cNvSpPr txBox="1"/>
          <p:nvPr/>
        </p:nvSpPr>
        <p:spPr>
          <a:xfrm>
            <a:off x="484695" y="3185708"/>
            <a:ext cx="7620000" cy="3067443"/>
          </a:xfrm>
          <a:prstGeom prst="rect">
            <a:avLst/>
          </a:prstGeom>
          <a:noFill/>
        </p:spPr>
        <p:txBody>
          <a:bodyPr wrap="square" rtlCol="0">
            <a:spAutoFit/>
          </a:bodyPr>
          <a:lstStyle/>
          <a:p>
            <a:pPr>
              <a:defRPr/>
            </a:pPr>
            <a:r>
              <a:rPr lang="en-US" sz="4000" b="1">
                <a:solidFill>
                  <a:srgbClr val="FF0000"/>
                </a:solidFill>
              </a:rPr>
              <a:t>Hispanic Latino – </a:t>
            </a:r>
          </a:p>
          <a:p>
            <a:pPr>
              <a:defRPr/>
            </a:pPr>
            <a:r>
              <a:rPr lang="en-US" sz="3200" b="1">
                <a:solidFill>
                  <a:srgbClr val="FF0000"/>
                </a:solidFill>
              </a:rPr>
              <a:t>	Solano &amp; Stanislaus Counties</a:t>
            </a:r>
          </a:p>
          <a:p>
            <a:pPr>
              <a:defRPr/>
            </a:pPr>
            <a:r>
              <a:rPr lang="en-US" sz="4000" b="1">
                <a:solidFill>
                  <a:srgbClr val="0070C0"/>
                </a:solidFill>
              </a:rPr>
              <a:t>African American –</a:t>
            </a:r>
          </a:p>
          <a:p>
            <a:pPr>
              <a:defRPr/>
            </a:pPr>
            <a:r>
              <a:rPr lang="en-US" sz="3200" b="1">
                <a:solidFill>
                  <a:srgbClr val="0070C0"/>
                </a:solidFill>
              </a:rPr>
              <a:t>	Alameda &amp; Contra Costa Counties</a:t>
            </a:r>
          </a:p>
          <a:p>
            <a:pPr>
              <a:defRPr/>
            </a:pPr>
            <a:endParaRPr lang="en-US" sz="933" b="1">
              <a:solidFill>
                <a:srgbClr val="0070C0"/>
              </a:solidFill>
            </a:endParaRPr>
          </a:p>
          <a:p>
            <a:pPr>
              <a:defRPr/>
            </a:pPr>
            <a:r>
              <a:rPr lang="en-US" sz="4000" b="1"/>
              <a:t>4 new staff to be hired!</a:t>
            </a:r>
          </a:p>
        </p:txBody>
      </p:sp>
      <p:pic>
        <p:nvPicPr>
          <p:cNvPr id="5" name="Picture 5" descr="A picture containing text, outdoor&#10;&#10;Description automatically generated">
            <a:extLst>
              <a:ext uri="{FF2B5EF4-FFF2-40B4-BE49-F238E27FC236}">
                <a16:creationId xmlns:a16="http://schemas.microsoft.com/office/drawing/2014/main" id="{728894D2-A9B7-E88D-E811-FCB3805F43F7}"/>
              </a:ext>
            </a:extLst>
          </p:cNvPr>
          <p:cNvPicPr>
            <a:picLocks noChangeAspect="1"/>
          </p:cNvPicPr>
          <p:nvPr/>
        </p:nvPicPr>
        <p:blipFill>
          <a:blip r:embed="rId4"/>
          <a:stretch>
            <a:fillRect/>
          </a:stretch>
        </p:blipFill>
        <p:spPr>
          <a:xfrm>
            <a:off x="10511171" y="5284714"/>
            <a:ext cx="1231823" cy="1094053"/>
          </a:xfrm>
          <a:prstGeom prst="rect">
            <a:avLst/>
          </a:prstGeom>
        </p:spPr>
      </p:pic>
      <p:pic>
        <p:nvPicPr>
          <p:cNvPr id="6" name="Picture 5">
            <a:extLst>
              <a:ext uri="{FF2B5EF4-FFF2-40B4-BE49-F238E27FC236}">
                <a16:creationId xmlns:a16="http://schemas.microsoft.com/office/drawing/2014/main" id="{2F9DC196-DB32-19ED-A764-40B067660167}"/>
              </a:ext>
            </a:extLst>
          </p:cNvPr>
          <p:cNvPicPr>
            <a:picLocks noChangeAspect="1"/>
          </p:cNvPicPr>
          <p:nvPr/>
        </p:nvPicPr>
        <p:blipFill rotWithShape="1">
          <a:blip r:embed="rId5"/>
          <a:srcRect l="8201" t="30263" r="27396" b="27395"/>
          <a:stretch/>
        </p:blipFill>
        <p:spPr>
          <a:xfrm>
            <a:off x="7799014" y="2902203"/>
            <a:ext cx="3908291" cy="2166376"/>
          </a:xfrm>
          <a:prstGeom prst="rect">
            <a:avLst/>
          </a:prstGeom>
        </p:spPr>
      </p:pic>
      <p:sp>
        <p:nvSpPr>
          <p:cNvPr id="7" name="Oval 6">
            <a:extLst>
              <a:ext uri="{FF2B5EF4-FFF2-40B4-BE49-F238E27FC236}">
                <a16:creationId xmlns:a16="http://schemas.microsoft.com/office/drawing/2014/main" id="{AEF5C7A5-AF0D-264E-0C37-0E3675277A77}"/>
              </a:ext>
            </a:extLst>
          </p:cNvPr>
          <p:cNvSpPr>
            <a:spLocks/>
          </p:cNvSpPr>
          <p:nvPr/>
        </p:nvSpPr>
        <p:spPr>
          <a:xfrm>
            <a:off x="8893835" y="3185708"/>
            <a:ext cx="888520" cy="6573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8905C7-C67C-A034-915A-E9688BB54678}"/>
              </a:ext>
            </a:extLst>
          </p:cNvPr>
          <p:cNvSpPr/>
          <p:nvPr/>
        </p:nvSpPr>
        <p:spPr>
          <a:xfrm>
            <a:off x="8864639" y="3730715"/>
            <a:ext cx="888520" cy="763713"/>
          </a:xfrm>
          <a:prstGeom prst="ellipse">
            <a:avLst/>
          </a:prstGeom>
          <a:noFill/>
          <a:ln w="38100">
            <a:solidFill>
              <a:srgbClr val="274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DCEC742-728F-BBD5-B3C3-1FB867280B9B}"/>
              </a:ext>
            </a:extLst>
          </p:cNvPr>
          <p:cNvSpPr>
            <a:spLocks/>
          </p:cNvSpPr>
          <p:nvPr/>
        </p:nvSpPr>
        <p:spPr>
          <a:xfrm rot="19442739">
            <a:off x="9542027" y="4062129"/>
            <a:ext cx="1350783" cy="5956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695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3230486" y="279401"/>
            <a:ext cx="9430098" cy="913199"/>
          </a:xfrm>
          <a:prstGeom prst="rect">
            <a:avLst/>
          </a:prstGeom>
          <a:noFill/>
        </p:spPr>
        <p:txBody>
          <a:bodyPr wrap="square" rtlCol="0">
            <a:spAutoFit/>
          </a:bodyPr>
          <a:lstStyle/>
          <a:p>
            <a:r>
              <a:rPr lang="en-US" sz="5334" b="1" i="1">
                <a:solidFill>
                  <a:schemeClr val="bg1"/>
                </a:solidFill>
              </a:rPr>
              <a:t>2023 STATE PRIORITIES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16660" y="1945297"/>
            <a:ext cx="2490141" cy="666977"/>
          </a:xfrm>
          <a:prstGeom prst="rect">
            <a:avLst/>
          </a:prstGeom>
          <a:noFill/>
        </p:spPr>
        <p:txBody>
          <a:bodyPr wrap="square" rtlCol="0">
            <a:spAutoFit/>
          </a:bodyPr>
          <a:lstStyle/>
          <a:p>
            <a:endParaRPr lang="en-US" sz="1867"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7775310-C172-C164-6037-E6A9856CEFE8}"/>
              </a:ext>
            </a:extLst>
          </p:cNvPr>
          <p:cNvSpPr txBox="1"/>
          <p:nvPr/>
        </p:nvSpPr>
        <p:spPr>
          <a:xfrm flipH="1">
            <a:off x="1269999" y="1966682"/>
            <a:ext cx="9931400" cy="4401205"/>
          </a:xfrm>
          <a:prstGeom prst="rect">
            <a:avLst/>
          </a:prstGeom>
          <a:noFill/>
        </p:spPr>
        <p:txBody>
          <a:bodyPr wrap="square" rtlCol="0">
            <a:spAutoFit/>
          </a:bodyPr>
          <a:lstStyle/>
          <a:p>
            <a:pPr marL="381019" indent="-381019">
              <a:buFont typeface="Arial" panose="020B0604020202020204" pitchFamily="34" charset="0"/>
              <a:buChar char="•"/>
            </a:pPr>
            <a:r>
              <a:rPr lang="en-US" sz="4000" b="1" dirty="0"/>
              <a:t>Coverage for biomarker testing (SB 496)</a:t>
            </a:r>
          </a:p>
          <a:p>
            <a:pPr marL="381019" indent="-381019">
              <a:buFont typeface="Arial" panose="020B0604020202020204" pitchFamily="34" charset="0"/>
              <a:buChar char="•"/>
            </a:pPr>
            <a:endParaRPr lang="en-US" sz="800" b="1" dirty="0"/>
          </a:p>
          <a:p>
            <a:pPr marL="381019" indent="-381019">
              <a:buFont typeface="Arial" panose="020B0604020202020204" pitchFamily="34" charset="0"/>
              <a:buChar char="•"/>
            </a:pPr>
            <a:r>
              <a:rPr lang="en-US" sz="4000" b="1" dirty="0"/>
              <a:t>California Cancer Registry (SB 344)</a:t>
            </a:r>
          </a:p>
          <a:p>
            <a:pPr marL="381019" indent="-381019">
              <a:buFont typeface="Arial" panose="020B0604020202020204" pitchFamily="34" charset="0"/>
              <a:buChar char="•"/>
            </a:pPr>
            <a:endParaRPr lang="en-US" sz="800" b="1" dirty="0"/>
          </a:p>
          <a:p>
            <a:pPr marL="381019" indent="-381019">
              <a:buFont typeface="Arial" panose="020B0604020202020204" pitchFamily="34" charset="0"/>
              <a:buChar char="•"/>
            </a:pPr>
            <a:r>
              <a:rPr lang="en-US" sz="4000" b="1" dirty="0"/>
              <a:t>Oral chemo parity reauthorization (SB 421)</a:t>
            </a:r>
          </a:p>
          <a:p>
            <a:pPr marL="381019" indent="-381019">
              <a:buFont typeface="Arial" panose="020B0604020202020204" pitchFamily="34" charset="0"/>
              <a:buChar char="•"/>
            </a:pPr>
            <a:endParaRPr lang="en-US" sz="800" b="1" dirty="0"/>
          </a:p>
          <a:p>
            <a:pPr marL="381019" indent="-381019">
              <a:buFont typeface="Arial" panose="020B0604020202020204" pitchFamily="34" charset="0"/>
              <a:buChar char="•"/>
            </a:pPr>
            <a:r>
              <a:rPr lang="en-US" sz="4000" b="1" dirty="0"/>
              <a:t>Flavored Tobacco enforcement</a:t>
            </a:r>
          </a:p>
          <a:p>
            <a:pPr marL="381019" indent="-381019">
              <a:buFont typeface="Arial" panose="020B0604020202020204" pitchFamily="34" charset="0"/>
              <a:buChar char="•"/>
            </a:pPr>
            <a:endParaRPr lang="en-US" sz="800" b="1" dirty="0"/>
          </a:p>
          <a:p>
            <a:pPr marL="381019" indent="-381019">
              <a:buFont typeface="Arial" panose="020B0604020202020204" pitchFamily="34" charset="0"/>
              <a:buChar char="•"/>
            </a:pPr>
            <a:r>
              <a:rPr lang="en-US" sz="4000" b="1" dirty="0"/>
              <a:t>Protecting smoke-free laws/Cannabis</a:t>
            </a:r>
          </a:p>
          <a:p>
            <a:pPr marL="381019" indent="-381019">
              <a:buFont typeface="Arial" panose="020B0604020202020204" pitchFamily="34" charset="0"/>
              <a:buChar char="•"/>
            </a:pPr>
            <a:endParaRPr lang="en-US" sz="800" b="1" dirty="0"/>
          </a:p>
          <a:p>
            <a:pPr marL="381019" indent="-381019">
              <a:buFont typeface="Arial" panose="020B0604020202020204" pitchFamily="34" charset="0"/>
              <a:buChar char="•"/>
            </a:pPr>
            <a:r>
              <a:rPr lang="en-US" sz="4000" b="1" dirty="0"/>
              <a:t>…more to come</a:t>
            </a:r>
          </a:p>
        </p:txBody>
      </p:sp>
    </p:spTree>
    <p:extLst>
      <p:ext uri="{BB962C8B-B14F-4D97-AF65-F5344CB8AC3E}">
        <p14:creationId xmlns:p14="http://schemas.microsoft.com/office/powerpoint/2010/main" val="193725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749201" y="279401"/>
            <a:ext cx="9430098" cy="913199"/>
          </a:xfrm>
          <a:prstGeom prst="rect">
            <a:avLst/>
          </a:prstGeom>
          <a:noFill/>
        </p:spPr>
        <p:txBody>
          <a:bodyPr wrap="square" rtlCol="0">
            <a:spAutoFit/>
          </a:bodyPr>
          <a:lstStyle/>
          <a:p>
            <a:r>
              <a:rPr lang="en-US" sz="5334" b="1" i="1">
                <a:solidFill>
                  <a:schemeClr val="bg1"/>
                </a:solidFill>
              </a:rPr>
              <a:t>2023 FUNDRAISING GOALS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17600" y="1945296"/>
            <a:ext cx="9094141" cy="4483407"/>
          </a:xfrm>
          <a:prstGeom prst="rect">
            <a:avLst/>
          </a:prstGeom>
          <a:noFill/>
        </p:spPr>
        <p:txBody>
          <a:bodyPr wrap="square" rtlCol="0">
            <a:spAutoFit/>
          </a:bodyPr>
          <a:lstStyle/>
          <a:p>
            <a:pPr marL="381019" indent="-381019">
              <a:buFont typeface="Arial" panose="020B0604020202020204" pitchFamily="34" charset="0"/>
              <a:buChar char="•"/>
            </a:pPr>
            <a:r>
              <a:rPr lang="en-US" sz="4000" b="1" dirty="0"/>
              <a:t>Policy Events $130K goal</a:t>
            </a:r>
          </a:p>
          <a:p>
            <a:pPr marL="381019" indent="-381019">
              <a:buFont typeface="Arial" panose="020B0604020202020204" pitchFamily="34" charset="0"/>
              <a:buChar char="•"/>
            </a:pPr>
            <a:r>
              <a:rPr lang="en-US" sz="2667" b="1" dirty="0">
                <a:solidFill>
                  <a:srgbClr val="0070C0"/>
                </a:solidFill>
              </a:rPr>
              <a:t>June 24, 2023 </a:t>
            </a:r>
          </a:p>
          <a:p>
            <a:r>
              <a:rPr lang="en-US" sz="2667" b="1" dirty="0">
                <a:solidFill>
                  <a:srgbClr val="0070C0"/>
                </a:solidFill>
              </a:rPr>
              <a:t>	California Legislative Policy Roundtable</a:t>
            </a:r>
          </a:p>
          <a:p>
            <a:pPr lvl="1"/>
            <a:r>
              <a:rPr lang="en-US" sz="2667" b="1" dirty="0">
                <a:solidFill>
                  <a:srgbClr val="0070C0"/>
                </a:solidFill>
              </a:rPr>
              <a:t>		</a:t>
            </a:r>
            <a:r>
              <a:rPr lang="en-US" sz="2133" b="1" dirty="0">
                <a:solidFill>
                  <a:srgbClr val="0070C0"/>
                </a:solidFill>
              </a:rPr>
              <a:t>Legislative Awards &amp; CA Cancer Registry </a:t>
            </a:r>
          </a:p>
          <a:p>
            <a:pPr lvl="1"/>
            <a:endParaRPr lang="en-US" sz="533" b="1" dirty="0">
              <a:solidFill>
                <a:srgbClr val="0070C0"/>
              </a:solidFill>
            </a:endParaRPr>
          </a:p>
          <a:p>
            <a:pPr lvl="1"/>
            <a:endParaRPr lang="en-US" sz="533" b="1" dirty="0">
              <a:solidFill>
                <a:srgbClr val="0070C0"/>
              </a:solidFill>
            </a:endParaRPr>
          </a:p>
          <a:p>
            <a:pPr marL="381019" indent="-381019">
              <a:buFont typeface="Arial" panose="020B0604020202020204" pitchFamily="34" charset="0"/>
              <a:buChar char="•"/>
            </a:pPr>
            <a:r>
              <a:rPr lang="en-US" sz="2667" b="1" dirty="0">
                <a:solidFill>
                  <a:srgbClr val="0070C0"/>
                </a:solidFill>
              </a:rPr>
              <a:t>October 5, 2023 </a:t>
            </a:r>
          </a:p>
          <a:p>
            <a:r>
              <a:rPr lang="en-US" sz="2667" b="1" dirty="0">
                <a:solidFill>
                  <a:srgbClr val="0070C0"/>
                </a:solidFill>
              </a:rPr>
              <a:t>	Health Equity &amp; Cancer Screening Policy Forum</a:t>
            </a:r>
          </a:p>
          <a:p>
            <a:pPr marL="381019" indent="-381019">
              <a:buFont typeface="Arial" panose="020B0604020202020204" pitchFamily="34" charset="0"/>
              <a:buChar char="•"/>
            </a:pPr>
            <a:endParaRPr lang="en-US" sz="933" b="1" dirty="0">
              <a:solidFill>
                <a:srgbClr val="0070C0"/>
              </a:solidFill>
            </a:endParaRPr>
          </a:p>
          <a:p>
            <a:pPr marL="381019" indent="-381019">
              <a:buFont typeface="Arial" panose="020B0604020202020204" pitchFamily="34" charset="0"/>
              <a:buChar char="•"/>
            </a:pPr>
            <a:r>
              <a:rPr lang="en-US" sz="4000" b="1" dirty="0"/>
              <a:t>Lights of Hope $80K goal</a:t>
            </a:r>
          </a:p>
          <a:p>
            <a:pPr marL="381019" indent="-381019">
              <a:buFont typeface="Arial" panose="020B0604020202020204" pitchFamily="34" charset="0"/>
              <a:buChar char="•"/>
            </a:pPr>
            <a:endParaRPr lang="en-US" sz="1200" b="1" dirty="0">
              <a:solidFill>
                <a:srgbClr val="00B050"/>
              </a:solidFill>
            </a:endParaRPr>
          </a:p>
          <a:p>
            <a:pPr marL="381019" indent="-381019">
              <a:buFont typeface="Arial" panose="020B0604020202020204" pitchFamily="34" charset="0"/>
              <a:buChar char="•"/>
            </a:pPr>
            <a:r>
              <a:rPr lang="en-US" sz="4000" b="1" dirty="0"/>
              <a:t>Discovery Shops $63K goal</a:t>
            </a:r>
            <a:endParaRPr lang="en-US" sz="4000" b="1" dirty="0">
              <a:solidFill>
                <a:srgbClr val="00B050"/>
              </a:solidFill>
            </a:endParaRPr>
          </a:p>
        </p:txBody>
      </p:sp>
    </p:spTree>
    <p:extLst>
      <p:ext uri="{BB962C8B-B14F-4D97-AF65-F5344CB8AC3E}">
        <p14:creationId xmlns:p14="http://schemas.microsoft.com/office/powerpoint/2010/main" val="2797211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icture 3" descr="Graphical user interface, website&#10;&#10;Description automatically generated">
            <a:extLst>
              <a:ext uri="{FF2B5EF4-FFF2-40B4-BE49-F238E27FC236}">
                <a16:creationId xmlns:a16="http://schemas.microsoft.com/office/drawing/2014/main" id="{56B45016-382F-A062-0B9E-ADF92C8F39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82" b="10232"/>
          <a:stretch/>
        </p:blipFill>
        <p:spPr>
          <a:xfrm>
            <a:off x="1977455" y="1442172"/>
            <a:ext cx="8374142" cy="5432157"/>
          </a:xfrm>
          <a:prstGeom prst="rect">
            <a:avLst/>
          </a:prstGeom>
        </p:spPr>
      </p:pic>
      <p:sp>
        <p:nvSpPr>
          <p:cNvPr id="15" name="TextBox 14">
            <a:extLst>
              <a:ext uri="{FF2B5EF4-FFF2-40B4-BE49-F238E27FC236}">
                <a16:creationId xmlns:a16="http://schemas.microsoft.com/office/drawing/2014/main" id="{4A0F7C7D-044C-B169-5526-7DC4FB11FADE}"/>
              </a:ext>
            </a:extLst>
          </p:cNvPr>
          <p:cNvSpPr txBox="1"/>
          <p:nvPr/>
        </p:nvSpPr>
        <p:spPr>
          <a:xfrm>
            <a:off x="1977456" y="243640"/>
            <a:ext cx="9430098" cy="1015663"/>
          </a:xfrm>
          <a:prstGeom prst="rect">
            <a:avLst/>
          </a:prstGeom>
          <a:noFill/>
        </p:spPr>
        <p:txBody>
          <a:bodyPr wrap="square" rtlCol="0">
            <a:spAutoFit/>
          </a:bodyPr>
          <a:lstStyle/>
          <a:p>
            <a:pPr algn="ctr"/>
            <a:r>
              <a:rPr lang="en-US" sz="6000" b="1" i="1">
                <a:solidFill>
                  <a:schemeClr val="bg1"/>
                </a:solidFill>
              </a:rPr>
              <a:t>THANK YOU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5">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Tree>
    <p:extLst>
      <p:ext uri="{BB962C8B-B14F-4D97-AF65-F5344CB8AC3E}">
        <p14:creationId xmlns:p14="http://schemas.microsoft.com/office/powerpoint/2010/main" val="779016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0"/>
            <a:ext cx="12192000" cy="6855325"/>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1800" b="1" i="0">
                <a:solidFill>
                  <a:srgbClr val="000000"/>
                </a:solidFill>
                <a:effectLst/>
                <a:latin typeface="Calibri" panose="020F0502020204030204" pitchFamily="34" charset="0"/>
              </a:rPr>
              <a:t>Patricia A. Ganz, M.D.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Health Policy &amp; Management and Medicine</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UCLA Fielding School of Public Health</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537558" y="554728"/>
            <a:ext cx="6559869" cy="1323439"/>
          </a:xfrm>
          <a:prstGeom prst="rect">
            <a:avLst/>
          </a:prstGeom>
          <a:noFill/>
        </p:spPr>
        <p:txBody>
          <a:bodyPr wrap="square" rtlCol="0">
            <a:spAutoFit/>
          </a:bodyPr>
          <a:lstStyle/>
          <a:p>
            <a:r>
              <a:rPr lang="en-US" sz="4000" b="1" i="0" cap="all">
                <a:solidFill>
                  <a:schemeClr val="bg1"/>
                </a:solidFill>
                <a:effectLst/>
                <a:latin typeface="WordVisi_MSFontService"/>
              </a:rPr>
              <a:t>The Importance of </a:t>
            </a:r>
          </a:p>
          <a:p>
            <a:r>
              <a:rPr lang="en-US" sz="4000" b="1" i="0" cap="all">
                <a:solidFill>
                  <a:schemeClr val="bg1"/>
                </a:solidFill>
                <a:effectLst/>
                <a:latin typeface="WordVisi_MSFontService"/>
              </a:rPr>
              <a:t>Cancer Registries</a:t>
            </a:r>
            <a:endParaRPr lang="en-US" sz="2400" b="1" cap="all">
              <a:solidFill>
                <a:schemeClr val="bg1"/>
              </a:solidFill>
              <a:latin typeface="Aharoni" panose="02010803020104030203" pitchFamily="2" charset="-79"/>
              <a:cs typeface="Aharoni" panose="02010803020104030203" pitchFamily="2" charset="-79"/>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
        <p:nvSpPr>
          <p:cNvPr id="2" name="TextBox 1">
            <a:extLst>
              <a:ext uri="{FF2B5EF4-FFF2-40B4-BE49-F238E27FC236}">
                <a16:creationId xmlns:a16="http://schemas.microsoft.com/office/drawing/2014/main" id="{B4C0E56F-BE94-92ED-1FAB-93FFF92159CF}"/>
              </a:ext>
            </a:extLst>
          </p:cNvPr>
          <p:cNvSpPr txBox="1"/>
          <p:nvPr/>
        </p:nvSpPr>
        <p:spPr>
          <a:xfrm>
            <a:off x="5563124" y="2036334"/>
            <a:ext cx="4385107" cy="1015663"/>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Patricia A. Ganz, M.D. </a:t>
            </a:r>
            <a:r>
              <a:rPr lang="en-US" sz="2400" b="0" i="1">
                <a:solidFill>
                  <a:schemeClr val="bg1"/>
                </a:solidFill>
                <a:effectLst/>
                <a:latin typeface="Calibri" panose="020F0502020204030204" pitchFamily="34" charset="0"/>
              </a:rPr>
              <a:t> </a:t>
            </a:r>
            <a:endParaRPr lang="en-US" sz="2400" b="0" i="1">
              <a:solidFill>
                <a:schemeClr val="bg1"/>
              </a:solidFill>
              <a:effectLst/>
              <a:latin typeface="Segoe UI" panose="020B0502040204020203" pitchFamily="34" charset="0"/>
            </a:endParaRPr>
          </a:p>
          <a:p>
            <a:pPr algn="l" rtl="0" fontAlgn="base"/>
            <a:r>
              <a:rPr lang="en-US" b="0">
                <a:solidFill>
                  <a:schemeClr val="bg1"/>
                </a:solidFill>
                <a:effectLst/>
                <a:latin typeface="Calibri" panose="020F0502020204030204" pitchFamily="34" charset="0"/>
              </a:rPr>
              <a:t>Health Policy &amp; Management and Medicine </a:t>
            </a:r>
            <a:endParaRPr lang="en-US" b="0">
              <a:solidFill>
                <a:schemeClr val="bg1"/>
              </a:solidFill>
              <a:effectLst/>
              <a:latin typeface="Segoe UI" panose="020B0502040204020203" pitchFamily="34" charset="0"/>
            </a:endParaRPr>
          </a:p>
          <a:p>
            <a:pPr algn="l" rtl="0" fontAlgn="base"/>
            <a:r>
              <a:rPr lang="en-US" b="0" i="1">
                <a:solidFill>
                  <a:schemeClr val="bg1"/>
                </a:solidFill>
                <a:effectLst/>
                <a:latin typeface="Calibri" panose="020F0502020204030204" pitchFamily="34" charset="0"/>
              </a:rPr>
              <a:t>UCLA Fielding School of Public Health</a:t>
            </a:r>
            <a:r>
              <a:rPr lang="en-US" b="0" i="0">
                <a:solidFill>
                  <a:schemeClr val="bg1"/>
                </a:solidFill>
                <a:effectLst/>
                <a:latin typeface="Calibri" panose="020F0502020204030204" pitchFamily="34" charset="0"/>
              </a:rPr>
              <a:t> </a:t>
            </a:r>
            <a:endParaRPr lang="en-US" b="0" i="0">
              <a:solidFill>
                <a:schemeClr val="bg1"/>
              </a:solidFill>
              <a:effectLst/>
              <a:latin typeface="Segoe UI" panose="020B0502040204020203" pitchFamily="34" charset="0"/>
            </a:endParaRPr>
          </a:p>
        </p:txBody>
      </p:sp>
      <p:sp>
        <p:nvSpPr>
          <p:cNvPr id="4" name="TextBox 3">
            <a:extLst>
              <a:ext uri="{FF2B5EF4-FFF2-40B4-BE49-F238E27FC236}">
                <a16:creationId xmlns:a16="http://schemas.microsoft.com/office/drawing/2014/main" id="{24C9A919-2398-CEEC-29E3-6F7ED0AE0519}"/>
              </a:ext>
            </a:extLst>
          </p:cNvPr>
          <p:cNvSpPr txBox="1"/>
          <p:nvPr/>
        </p:nvSpPr>
        <p:spPr>
          <a:xfrm>
            <a:off x="5563124" y="3186679"/>
            <a:ext cx="6114756" cy="1015663"/>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Philip H. G. Ituarte, Ph.D., M.P.H. </a:t>
            </a:r>
            <a:r>
              <a:rPr lang="en-US" sz="2400" b="0" i="1">
                <a:solidFill>
                  <a:schemeClr val="bg1"/>
                </a:solidFill>
                <a:effectLst/>
                <a:latin typeface="Calibri" panose="020F0502020204030204" pitchFamily="34" charset="0"/>
              </a:rPr>
              <a:t> </a:t>
            </a:r>
            <a:endParaRPr lang="en-US" sz="2400" b="0" i="1">
              <a:solidFill>
                <a:schemeClr val="bg1"/>
              </a:solidFill>
              <a:effectLst/>
              <a:latin typeface="Segoe UI" panose="020B0502040204020203" pitchFamily="34" charset="0"/>
            </a:endParaRPr>
          </a:p>
          <a:p>
            <a:pPr algn="l" rtl="0" fontAlgn="base"/>
            <a:r>
              <a:rPr lang="en-US" sz="1800" b="0">
                <a:solidFill>
                  <a:schemeClr val="bg1"/>
                </a:solidFill>
                <a:effectLst/>
                <a:latin typeface="Calibri" panose="020F0502020204030204" pitchFamily="34" charset="0"/>
              </a:rPr>
              <a:t>Assistant Research Professor Department of Surgery</a:t>
            </a:r>
          </a:p>
          <a:p>
            <a:pPr algn="l" rtl="0" fontAlgn="base"/>
            <a:r>
              <a:rPr lang="en-US" sz="1800" i="1">
                <a:solidFill>
                  <a:schemeClr val="bg1"/>
                </a:solidFill>
                <a:effectLst/>
                <a:latin typeface="Calibri" panose="020F0502020204030204" pitchFamily="34" charset="0"/>
              </a:rPr>
              <a:t>City of Hope </a:t>
            </a:r>
            <a:endParaRPr lang="en-US" b="0" i="0">
              <a:solidFill>
                <a:schemeClr val="bg1"/>
              </a:solidFill>
              <a:effectLst/>
              <a:latin typeface="Segoe UI" panose="020B0502040204020203" pitchFamily="34" charset="0"/>
            </a:endParaRPr>
          </a:p>
        </p:txBody>
      </p:sp>
      <p:sp>
        <p:nvSpPr>
          <p:cNvPr id="8" name="TextBox 7">
            <a:extLst>
              <a:ext uri="{FF2B5EF4-FFF2-40B4-BE49-F238E27FC236}">
                <a16:creationId xmlns:a16="http://schemas.microsoft.com/office/drawing/2014/main" id="{D3230F03-7053-D2B3-1A8E-AF5B0861065F}"/>
              </a:ext>
            </a:extLst>
          </p:cNvPr>
          <p:cNvSpPr txBox="1"/>
          <p:nvPr/>
        </p:nvSpPr>
        <p:spPr>
          <a:xfrm>
            <a:off x="5563124" y="4300040"/>
            <a:ext cx="6114756" cy="1015663"/>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Dr. Loraine Escobedo, PhD, MPH</a:t>
            </a:r>
            <a:r>
              <a:rPr lang="en-US" sz="2400" b="0" i="1">
                <a:solidFill>
                  <a:schemeClr val="bg1"/>
                </a:solidFill>
                <a:effectLst/>
                <a:latin typeface="Calibri" panose="020F0502020204030204" pitchFamily="34" charset="0"/>
              </a:rPr>
              <a:t>  </a:t>
            </a:r>
            <a:endParaRPr lang="en-US" sz="2400" b="0" i="1">
              <a:solidFill>
                <a:schemeClr val="bg1"/>
              </a:solidFill>
              <a:effectLst/>
              <a:latin typeface="Segoe UI" panose="020B0502040204020203" pitchFamily="34" charset="0"/>
            </a:endParaRPr>
          </a:p>
          <a:p>
            <a:pPr algn="l" rtl="0" fontAlgn="base"/>
            <a:r>
              <a:rPr lang="en-US" sz="1800" b="0">
                <a:solidFill>
                  <a:schemeClr val="bg1"/>
                </a:solidFill>
                <a:effectLst/>
                <a:latin typeface="Calibri" panose="020F0502020204030204" pitchFamily="34" charset="0"/>
              </a:rPr>
              <a:t>Project Scientist, Catchment Area Data and Research</a:t>
            </a:r>
          </a:p>
          <a:p>
            <a:pPr algn="l" rtl="0" fontAlgn="base"/>
            <a:r>
              <a:rPr lang="en-US" sz="1800" b="0" i="1">
                <a:solidFill>
                  <a:schemeClr val="bg1"/>
                </a:solidFill>
                <a:effectLst/>
                <a:latin typeface="Calibri" panose="020F0502020204030204" pitchFamily="34" charset="0"/>
              </a:rPr>
              <a:t>Cedars-Sinai</a:t>
            </a:r>
            <a:r>
              <a:rPr lang="en-US" sz="1800" b="0" i="0">
                <a:solidFill>
                  <a:schemeClr val="bg1"/>
                </a:solidFill>
                <a:effectLst/>
                <a:latin typeface="Calibri" panose="020F0502020204030204" pitchFamily="34" charset="0"/>
              </a:rPr>
              <a:t> </a:t>
            </a:r>
            <a:endParaRPr lang="en-US" sz="2000" b="0" i="0">
              <a:solidFill>
                <a:schemeClr val="bg1"/>
              </a:solidFill>
              <a:effectLst/>
              <a:latin typeface="Segoe UI" panose="020B0502040204020203" pitchFamily="34" charset="0"/>
            </a:endParaRPr>
          </a:p>
        </p:txBody>
      </p:sp>
      <p:sp>
        <p:nvSpPr>
          <p:cNvPr id="9" name="TextBox 8">
            <a:extLst>
              <a:ext uri="{FF2B5EF4-FFF2-40B4-BE49-F238E27FC236}">
                <a16:creationId xmlns:a16="http://schemas.microsoft.com/office/drawing/2014/main" id="{8D02D37F-E895-6AF1-628A-642500F1E92E}"/>
              </a:ext>
            </a:extLst>
          </p:cNvPr>
          <p:cNvSpPr txBox="1"/>
          <p:nvPr/>
        </p:nvSpPr>
        <p:spPr>
          <a:xfrm>
            <a:off x="5563124" y="5435084"/>
            <a:ext cx="6114756" cy="1015663"/>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Lance Barbour</a:t>
            </a:r>
            <a:r>
              <a:rPr lang="en-US" sz="2400" b="0" i="1">
                <a:solidFill>
                  <a:schemeClr val="bg1"/>
                </a:solidFill>
                <a:effectLst/>
                <a:latin typeface="Calibri" panose="020F0502020204030204" pitchFamily="34" charset="0"/>
              </a:rPr>
              <a:t> </a:t>
            </a:r>
            <a:endParaRPr lang="en-US" sz="2400" b="0" i="1">
              <a:solidFill>
                <a:schemeClr val="bg1"/>
              </a:solidFill>
              <a:effectLst/>
              <a:latin typeface="Segoe UI" panose="020B0502040204020203" pitchFamily="34" charset="0"/>
            </a:endParaRPr>
          </a:p>
          <a:p>
            <a:pPr algn="l" rtl="0" fontAlgn="base"/>
            <a:r>
              <a:rPr lang="en-US" sz="1800" b="0">
                <a:solidFill>
                  <a:schemeClr val="bg1"/>
                </a:solidFill>
                <a:effectLst/>
                <a:latin typeface="Calibri" panose="020F0502020204030204" pitchFamily="34" charset="0"/>
              </a:rPr>
              <a:t>Director, State &amp; Local Campaigns - Health Equity</a:t>
            </a:r>
          </a:p>
          <a:p>
            <a:pPr algn="l" rtl="0" fontAlgn="base"/>
            <a:r>
              <a:rPr lang="en-US" sz="1800" b="0" i="1">
                <a:solidFill>
                  <a:schemeClr val="bg1"/>
                </a:solidFill>
                <a:effectLst/>
                <a:latin typeface="Calibri" panose="020F0502020204030204" pitchFamily="34" charset="0"/>
              </a:rPr>
              <a:t>ACS CAN </a:t>
            </a:r>
            <a:endParaRPr lang="en-US" sz="2000" b="0" i="1">
              <a:solidFill>
                <a:schemeClr val="bg1"/>
              </a:solidFill>
              <a:effectLst/>
              <a:latin typeface="Segoe UI" panose="020B0502040204020203" pitchFamily="34" charset="0"/>
            </a:endParaRPr>
          </a:p>
        </p:txBody>
      </p:sp>
      <p:sp>
        <p:nvSpPr>
          <p:cNvPr id="10" name="TextBox 9">
            <a:extLst>
              <a:ext uri="{FF2B5EF4-FFF2-40B4-BE49-F238E27FC236}">
                <a16:creationId xmlns:a16="http://schemas.microsoft.com/office/drawing/2014/main" id="{FC6584C6-84D7-7DE4-0B25-FF62E296E578}"/>
              </a:ext>
            </a:extLst>
          </p:cNvPr>
          <p:cNvSpPr txBox="1"/>
          <p:nvPr/>
        </p:nvSpPr>
        <p:spPr>
          <a:xfrm>
            <a:off x="2953547" y="5442049"/>
            <a:ext cx="2720772" cy="400110"/>
          </a:xfrm>
          <a:prstGeom prst="rect">
            <a:avLst/>
          </a:prstGeom>
          <a:noFill/>
        </p:spPr>
        <p:txBody>
          <a:bodyPr wrap="square" rtlCol="0">
            <a:spAutoFit/>
          </a:bodyPr>
          <a:lstStyle/>
          <a:p>
            <a:pPr algn="r"/>
            <a:r>
              <a:rPr lang="en-US" sz="2000" b="1" i="1">
                <a:solidFill>
                  <a:schemeClr val="bg1"/>
                </a:solidFill>
              </a:rPr>
              <a:t>Moderated by: </a:t>
            </a:r>
          </a:p>
        </p:txBody>
      </p:sp>
    </p:spTree>
    <p:extLst>
      <p:ext uri="{BB962C8B-B14F-4D97-AF65-F5344CB8AC3E}">
        <p14:creationId xmlns:p14="http://schemas.microsoft.com/office/powerpoint/2010/main" val="2615260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F83EA1-7D6F-2348-8E39-D92B7A436651}"/>
              </a:ext>
            </a:extLst>
          </p:cNvPr>
          <p:cNvSpPr>
            <a:spLocks noGrp="1"/>
          </p:cNvSpPr>
          <p:nvPr>
            <p:ph type="body" sz="quarter" idx="10"/>
          </p:nvPr>
        </p:nvSpPr>
        <p:spPr/>
        <p:txBody>
          <a:bodyPr/>
          <a:lstStyle/>
          <a:p>
            <a:r>
              <a:rPr lang="en-US" sz="1400">
                <a:latin typeface="Avenir Next LT Pro Light" panose="020B0304020202020204" pitchFamily="34" charset="77"/>
              </a:rPr>
              <a:t>ACS CAN meeting February 15, 2023</a:t>
            </a:r>
          </a:p>
        </p:txBody>
      </p:sp>
      <p:sp>
        <p:nvSpPr>
          <p:cNvPr id="3" name="Text Placeholder 2">
            <a:extLst>
              <a:ext uri="{FF2B5EF4-FFF2-40B4-BE49-F238E27FC236}">
                <a16:creationId xmlns:a16="http://schemas.microsoft.com/office/drawing/2014/main" id="{EC9A4FE4-A1B8-0049-940D-29E3F4A8C3DE}"/>
              </a:ext>
            </a:extLst>
          </p:cNvPr>
          <p:cNvSpPr>
            <a:spLocks noGrp="1"/>
          </p:cNvSpPr>
          <p:nvPr>
            <p:ph type="body" idx="12"/>
          </p:nvPr>
        </p:nvSpPr>
        <p:spPr>
          <a:xfrm>
            <a:off x="529737" y="2259409"/>
            <a:ext cx="11132525" cy="1941667"/>
          </a:xfrm>
        </p:spPr>
        <p:txBody>
          <a:bodyPr/>
          <a:lstStyle/>
          <a:p>
            <a:pPr algn="ctr"/>
            <a:r>
              <a:rPr lang="en-US" sz="5400">
                <a:latin typeface="Avenir Next LT Pro Light" panose="020B0304020202020204" pitchFamily="34" charset="77"/>
              </a:rPr>
              <a:t>Using the Cancer Registry to Facilitate Research</a:t>
            </a:r>
          </a:p>
        </p:txBody>
      </p:sp>
      <p:sp>
        <p:nvSpPr>
          <p:cNvPr id="4" name="TextBox 3">
            <a:extLst>
              <a:ext uri="{FF2B5EF4-FFF2-40B4-BE49-F238E27FC236}">
                <a16:creationId xmlns:a16="http://schemas.microsoft.com/office/drawing/2014/main" id="{8307DED6-84C9-43C1-9B58-D2F616BD8999}"/>
              </a:ext>
            </a:extLst>
          </p:cNvPr>
          <p:cNvSpPr txBox="1"/>
          <p:nvPr/>
        </p:nvSpPr>
        <p:spPr>
          <a:xfrm>
            <a:off x="1171745" y="4525301"/>
            <a:ext cx="10052925" cy="1384995"/>
          </a:xfrm>
          <a:prstGeom prst="rect">
            <a:avLst/>
          </a:prstGeom>
          <a:noFill/>
        </p:spPr>
        <p:txBody>
          <a:bodyPr wrap="square" rtlCol="0">
            <a:spAutoFit/>
          </a:bodyPr>
          <a:lstStyle/>
          <a:p>
            <a:pPr algn="ctr"/>
            <a:r>
              <a:rPr lang="en-US" sz="2800">
                <a:solidFill>
                  <a:schemeClr val="bg1"/>
                </a:solidFill>
              </a:rPr>
              <a:t>Patricia A. Ganz, MD</a:t>
            </a:r>
          </a:p>
          <a:p>
            <a:pPr algn="ctr"/>
            <a:r>
              <a:rPr lang="en-US" sz="2800" err="1">
                <a:solidFill>
                  <a:schemeClr val="bg1"/>
                </a:solidFill>
              </a:rPr>
              <a:t>Disinguished</a:t>
            </a:r>
            <a:r>
              <a:rPr lang="en-US" sz="2800">
                <a:solidFill>
                  <a:schemeClr val="bg1"/>
                </a:solidFill>
              </a:rPr>
              <a:t> Professor, UCLA Schools of Medicine and Public Health</a:t>
            </a:r>
          </a:p>
          <a:p>
            <a:pPr algn="ctr"/>
            <a:r>
              <a:rPr lang="en-US" sz="2800">
                <a:solidFill>
                  <a:schemeClr val="bg1"/>
                </a:solidFill>
              </a:rPr>
              <a:t>American Cancer Society Clinical Research Professor</a:t>
            </a:r>
          </a:p>
        </p:txBody>
      </p:sp>
    </p:spTree>
    <p:extLst>
      <p:ext uri="{BB962C8B-B14F-4D97-AF65-F5344CB8AC3E}">
        <p14:creationId xmlns:p14="http://schemas.microsoft.com/office/powerpoint/2010/main" val="762469365"/>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2057-68C0-4D23-8089-1CC99FDD9276}"/>
              </a:ext>
            </a:extLst>
          </p:cNvPr>
          <p:cNvSpPr>
            <a:spLocks noGrp="1"/>
          </p:cNvSpPr>
          <p:nvPr>
            <p:ph type="title"/>
          </p:nvPr>
        </p:nvSpPr>
        <p:spPr/>
        <p:txBody>
          <a:bodyPr/>
          <a:lstStyle/>
          <a:p>
            <a:r>
              <a:rPr lang="en-US"/>
              <a:t>How to use cancer registry for research</a:t>
            </a:r>
          </a:p>
        </p:txBody>
      </p:sp>
      <p:sp>
        <p:nvSpPr>
          <p:cNvPr id="3" name="Content Placeholder 2">
            <a:extLst>
              <a:ext uri="{FF2B5EF4-FFF2-40B4-BE49-F238E27FC236}">
                <a16:creationId xmlns:a16="http://schemas.microsoft.com/office/drawing/2014/main" id="{B9A5EC60-1EC1-4B0D-AB96-484A63BC9365}"/>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2800"/>
              <a:t>How many patients with a specific type of cancer have been diagnosed in California in the past 5 years?</a:t>
            </a:r>
          </a:p>
          <a:p>
            <a:pPr marL="342900" indent="-342900">
              <a:buFont typeface="Arial" panose="020B0604020202020204" pitchFamily="34" charset="0"/>
              <a:buChar char="•"/>
            </a:pPr>
            <a:r>
              <a:rPr lang="en-US" sz="2800"/>
              <a:t>What is their age, stage distribution, and type of treatments?</a:t>
            </a:r>
          </a:p>
          <a:p>
            <a:pPr marL="342900" indent="-342900">
              <a:buFont typeface="Arial" panose="020B0604020202020204" pitchFamily="34" charset="0"/>
              <a:buChar char="•"/>
            </a:pPr>
            <a:r>
              <a:rPr lang="en-US" sz="2800"/>
              <a:t>How can this information be helpful?</a:t>
            </a:r>
          </a:p>
          <a:p>
            <a:pPr marL="692150" lvl="1" indent="-342900"/>
            <a:r>
              <a:rPr lang="en-US" sz="2800"/>
              <a:t>You want to open a clinical trial.  Are there enough patients with this diagnosis/potentially </a:t>
            </a:r>
            <a:r>
              <a:rPr lang="en-US" sz="2800" err="1"/>
              <a:t>eligibile</a:t>
            </a:r>
            <a:r>
              <a:rPr lang="en-US" sz="2800"/>
              <a:t> to make it feasible?</a:t>
            </a:r>
          </a:p>
          <a:p>
            <a:pPr marL="692150" lvl="1" indent="-342900"/>
            <a:r>
              <a:rPr lang="en-US" sz="2800"/>
              <a:t>You are interested in the quality of care in Los Angeles.  Did patients receive treatment in a timely fashion and was it guideline concordant?</a:t>
            </a:r>
          </a:p>
          <a:p>
            <a:pPr marL="692150" lvl="1" indent="-342900"/>
            <a:r>
              <a:rPr lang="en-US" sz="2800"/>
              <a:t>You are writing a grant to study cancer survivors and need to know if there will be enough patients at in your hospital to support the research.</a:t>
            </a:r>
          </a:p>
        </p:txBody>
      </p:sp>
      <p:sp>
        <p:nvSpPr>
          <p:cNvPr id="4" name="Text Placeholder 3">
            <a:extLst>
              <a:ext uri="{FF2B5EF4-FFF2-40B4-BE49-F238E27FC236}">
                <a16:creationId xmlns:a16="http://schemas.microsoft.com/office/drawing/2014/main" id="{77A8011D-F5AA-4C34-839C-492F15725E0E}"/>
              </a:ext>
            </a:extLst>
          </p:cNvPr>
          <p:cNvSpPr>
            <a:spLocks noGrp="1"/>
          </p:cNvSpPr>
          <p:nvPr>
            <p:ph type="body" idx="12"/>
          </p:nvPr>
        </p:nvSpPr>
        <p:spPr/>
        <p:txBody>
          <a:bodyPr>
            <a:normAutofit/>
          </a:bodyPr>
          <a:lstStyle/>
          <a:p>
            <a:r>
              <a:rPr lang="en-US" sz="3200"/>
              <a:t>There are multiple ways the registry can help with research</a:t>
            </a:r>
          </a:p>
        </p:txBody>
      </p:sp>
      <p:sp>
        <p:nvSpPr>
          <p:cNvPr id="5" name="Text Placeholder 4">
            <a:extLst>
              <a:ext uri="{FF2B5EF4-FFF2-40B4-BE49-F238E27FC236}">
                <a16:creationId xmlns:a16="http://schemas.microsoft.com/office/drawing/2014/main" id="{FFFD6707-0B59-4988-9D2E-72DF090E3DF9}"/>
              </a:ext>
            </a:extLst>
          </p:cNvPr>
          <p:cNvSpPr>
            <a:spLocks noGrp="1"/>
          </p:cNvSpPr>
          <p:nvPr>
            <p:ph type="body" sz="quarter" idx="13"/>
          </p:nvPr>
        </p:nvSpPr>
        <p:spPr/>
        <p:txBody>
          <a:bodyPr/>
          <a:lstStyle/>
          <a:p>
            <a:endParaRPr lang="en-US"/>
          </a:p>
        </p:txBody>
      </p:sp>
      <p:sp>
        <p:nvSpPr>
          <p:cNvPr id="6" name="Oval 5">
            <a:extLst>
              <a:ext uri="{FF2B5EF4-FFF2-40B4-BE49-F238E27FC236}">
                <a16:creationId xmlns:a16="http://schemas.microsoft.com/office/drawing/2014/main" id="{C408B96A-687A-468C-A292-879306132571}"/>
              </a:ext>
            </a:extLst>
          </p:cNvPr>
          <p:cNvSpPr/>
          <p:nvPr/>
        </p:nvSpPr>
        <p:spPr>
          <a:xfrm>
            <a:off x="2252234" y="2001571"/>
            <a:ext cx="7369955" cy="38547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Comic Sans MS" panose="030F0702030302020204" pitchFamily="66" charset="0"/>
              </a:rPr>
              <a:t>IRB approval is not necessary to obtain this type of information from the cancer registry. </a:t>
            </a:r>
          </a:p>
        </p:txBody>
      </p:sp>
    </p:spTree>
    <p:extLst>
      <p:ext uri="{BB962C8B-B14F-4D97-AF65-F5344CB8AC3E}">
        <p14:creationId xmlns:p14="http://schemas.microsoft.com/office/powerpoint/2010/main" val="32853834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2057-68C0-4D23-8089-1CC99FDD9276}"/>
              </a:ext>
            </a:extLst>
          </p:cNvPr>
          <p:cNvSpPr>
            <a:spLocks noGrp="1"/>
          </p:cNvSpPr>
          <p:nvPr>
            <p:ph type="title"/>
          </p:nvPr>
        </p:nvSpPr>
        <p:spPr/>
        <p:txBody>
          <a:bodyPr/>
          <a:lstStyle/>
          <a:p>
            <a:r>
              <a:rPr lang="en-US"/>
              <a:t>How to use cancer registry for research</a:t>
            </a:r>
          </a:p>
        </p:txBody>
      </p:sp>
      <p:sp>
        <p:nvSpPr>
          <p:cNvPr id="3" name="Content Placeholder 2">
            <a:extLst>
              <a:ext uri="{FF2B5EF4-FFF2-40B4-BE49-F238E27FC236}">
                <a16:creationId xmlns:a16="http://schemas.microsoft.com/office/drawing/2014/main" id="{B9A5EC60-1EC1-4B0D-AB96-484A63BC9365}"/>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sz="2800"/>
              <a:t>Your grant was funded based on knowing that there were sufficient cancer survivors to survey.  You now need to contact them.</a:t>
            </a:r>
          </a:p>
          <a:p>
            <a:pPr marL="692150" lvl="1" indent="-342900"/>
            <a:r>
              <a:rPr lang="en-US" sz="2800"/>
              <a:t>With IRB approval, the cancer registry can provide identifiable information on patients who meet the eligibility for your study.</a:t>
            </a:r>
          </a:p>
          <a:p>
            <a:pPr marL="692150" lvl="1" indent="-342900"/>
            <a:r>
              <a:rPr lang="en-US" sz="2800"/>
              <a:t>You need to request the specific information that you need about the disease and treatment, </a:t>
            </a:r>
            <a:r>
              <a:rPr lang="en-US" sz="2800" b="1"/>
              <a:t>as well as contact information required</a:t>
            </a:r>
          </a:p>
          <a:p>
            <a:pPr marL="692150" lvl="1" indent="-342900"/>
            <a:r>
              <a:rPr lang="en-US" sz="2800"/>
              <a:t>Specific language must be provided in your recruitment letter saying that you received their information from the cancer registry and that this is legally allowed with IRB approval. </a:t>
            </a:r>
          </a:p>
        </p:txBody>
      </p:sp>
      <p:sp>
        <p:nvSpPr>
          <p:cNvPr id="4" name="Text Placeholder 3">
            <a:extLst>
              <a:ext uri="{FF2B5EF4-FFF2-40B4-BE49-F238E27FC236}">
                <a16:creationId xmlns:a16="http://schemas.microsoft.com/office/drawing/2014/main" id="{77A8011D-F5AA-4C34-839C-492F15725E0E}"/>
              </a:ext>
            </a:extLst>
          </p:cNvPr>
          <p:cNvSpPr>
            <a:spLocks noGrp="1"/>
          </p:cNvSpPr>
          <p:nvPr>
            <p:ph type="body" idx="12"/>
          </p:nvPr>
        </p:nvSpPr>
        <p:spPr>
          <a:xfrm>
            <a:off x="467865" y="892523"/>
            <a:ext cx="11165976" cy="823912"/>
          </a:xfrm>
        </p:spPr>
        <p:txBody>
          <a:bodyPr>
            <a:normAutofit/>
          </a:bodyPr>
          <a:lstStyle/>
          <a:p>
            <a:r>
              <a:rPr lang="en-US" sz="3200"/>
              <a:t>There are multiple ways the registry can help with research</a:t>
            </a:r>
          </a:p>
        </p:txBody>
      </p:sp>
      <p:sp>
        <p:nvSpPr>
          <p:cNvPr id="5" name="Text Placeholder 4">
            <a:extLst>
              <a:ext uri="{FF2B5EF4-FFF2-40B4-BE49-F238E27FC236}">
                <a16:creationId xmlns:a16="http://schemas.microsoft.com/office/drawing/2014/main" id="{FFFD6707-0B59-4988-9D2E-72DF090E3DF9}"/>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1B20A300-C1BC-4884-B87A-B64BE24B1640}"/>
              </a:ext>
            </a:extLst>
          </p:cNvPr>
          <p:cNvPicPr>
            <a:picLocks noChangeAspect="1"/>
          </p:cNvPicPr>
          <p:nvPr/>
        </p:nvPicPr>
        <p:blipFill>
          <a:blip r:embed="rId2"/>
          <a:stretch>
            <a:fillRect/>
          </a:stretch>
        </p:blipFill>
        <p:spPr>
          <a:xfrm>
            <a:off x="2553979" y="1133667"/>
            <a:ext cx="6610631" cy="4694569"/>
          </a:xfrm>
          <a:prstGeom prst="rect">
            <a:avLst/>
          </a:prstGeom>
        </p:spPr>
      </p:pic>
    </p:spTree>
    <p:extLst>
      <p:ext uri="{BB962C8B-B14F-4D97-AF65-F5344CB8AC3E}">
        <p14:creationId xmlns:p14="http://schemas.microsoft.com/office/powerpoint/2010/main" val="7779775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2057-68C0-4D23-8089-1CC99FDD9276}"/>
              </a:ext>
            </a:extLst>
          </p:cNvPr>
          <p:cNvSpPr>
            <a:spLocks noGrp="1"/>
          </p:cNvSpPr>
          <p:nvPr>
            <p:ph type="title"/>
          </p:nvPr>
        </p:nvSpPr>
        <p:spPr/>
        <p:txBody>
          <a:bodyPr/>
          <a:lstStyle/>
          <a:p>
            <a:r>
              <a:rPr lang="en-US"/>
              <a:t>How to use cancer registry for research</a:t>
            </a:r>
          </a:p>
        </p:txBody>
      </p:sp>
      <p:sp>
        <p:nvSpPr>
          <p:cNvPr id="3" name="Content Placeholder 2">
            <a:extLst>
              <a:ext uri="{FF2B5EF4-FFF2-40B4-BE49-F238E27FC236}">
                <a16:creationId xmlns:a16="http://schemas.microsoft.com/office/drawing/2014/main" id="{B9A5EC60-1EC1-4B0D-AB96-484A63BC9365}"/>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a:t>You need to identify cancer patients soon after diagnosis for an epidemiological study or a quality of care study.  Can the cancer registry help with this?</a:t>
            </a:r>
          </a:p>
          <a:p>
            <a:pPr marL="692150" lvl="1" indent="-342900"/>
            <a:r>
              <a:rPr lang="en-US" sz="2800" b="1"/>
              <a:t>Rapid case identification </a:t>
            </a:r>
            <a:r>
              <a:rPr lang="en-US" sz="2800"/>
              <a:t>is available through the registry, but there is a fee associated with this.</a:t>
            </a:r>
          </a:p>
          <a:p>
            <a:pPr marL="692150" lvl="1" indent="-342900"/>
            <a:r>
              <a:rPr lang="en-US" sz="2800"/>
              <a:t>IRB approval will be necessary for this type of research.</a:t>
            </a:r>
          </a:p>
          <a:p>
            <a:pPr marL="692150" lvl="1" indent="-342900"/>
            <a:r>
              <a:rPr lang="en-US" sz="2800"/>
              <a:t>Many studies have been conducted by UCLA investigators using this mechanism.</a:t>
            </a:r>
          </a:p>
        </p:txBody>
      </p:sp>
      <p:sp>
        <p:nvSpPr>
          <p:cNvPr id="4" name="Text Placeholder 3">
            <a:extLst>
              <a:ext uri="{FF2B5EF4-FFF2-40B4-BE49-F238E27FC236}">
                <a16:creationId xmlns:a16="http://schemas.microsoft.com/office/drawing/2014/main" id="{77A8011D-F5AA-4C34-839C-492F15725E0E}"/>
              </a:ext>
            </a:extLst>
          </p:cNvPr>
          <p:cNvSpPr>
            <a:spLocks noGrp="1"/>
          </p:cNvSpPr>
          <p:nvPr>
            <p:ph type="body" idx="12"/>
          </p:nvPr>
        </p:nvSpPr>
        <p:spPr/>
        <p:txBody>
          <a:bodyPr>
            <a:normAutofit/>
          </a:bodyPr>
          <a:lstStyle/>
          <a:p>
            <a:r>
              <a:rPr lang="en-US" sz="3200"/>
              <a:t>There are multiple ways the registry can help with research</a:t>
            </a:r>
          </a:p>
        </p:txBody>
      </p:sp>
      <p:sp>
        <p:nvSpPr>
          <p:cNvPr id="5" name="Text Placeholder 4">
            <a:extLst>
              <a:ext uri="{FF2B5EF4-FFF2-40B4-BE49-F238E27FC236}">
                <a16:creationId xmlns:a16="http://schemas.microsoft.com/office/drawing/2014/main" id="{FFFD6707-0B59-4988-9D2E-72DF090E3DF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77008425"/>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2057-68C0-4D23-8089-1CC99FDD9276}"/>
              </a:ext>
            </a:extLst>
          </p:cNvPr>
          <p:cNvSpPr>
            <a:spLocks noGrp="1"/>
          </p:cNvSpPr>
          <p:nvPr>
            <p:ph type="title"/>
          </p:nvPr>
        </p:nvSpPr>
        <p:spPr/>
        <p:txBody>
          <a:bodyPr/>
          <a:lstStyle/>
          <a:p>
            <a:r>
              <a:rPr lang="en-US"/>
              <a:t>How to use cancer registry for research</a:t>
            </a:r>
          </a:p>
        </p:txBody>
      </p:sp>
      <p:sp>
        <p:nvSpPr>
          <p:cNvPr id="3" name="Content Placeholder 2">
            <a:extLst>
              <a:ext uri="{FF2B5EF4-FFF2-40B4-BE49-F238E27FC236}">
                <a16:creationId xmlns:a16="http://schemas.microsoft.com/office/drawing/2014/main" id="{B9A5EC60-1EC1-4B0D-AB96-484A63BC9365}"/>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2800"/>
              <a:t>California statewide data are very valuable for </a:t>
            </a:r>
            <a:r>
              <a:rPr lang="en-US" sz="2800" b="1"/>
              <a:t>quality of care research</a:t>
            </a:r>
            <a:r>
              <a:rPr lang="en-US" sz="2800"/>
              <a:t> as well as to maximize the diversity of patients included in a study</a:t>
            </a:r>
          </a:p>
          <a:p>
            <a:pPr marL="342900" indent="-342900">
              <a:buFont typeface="Arial" panose="020B0604020202020204" pitchFamily="34" charset="0"/>
              <a:buChar char="•"/>
            </a:pPr>
            <a:r>
              <a:rPr lang="en-US" sz="2800"/>
              <a:t>Many researchers have </a:t>
            </a:r>
            <a:r>
              <a:rPr lang="en-US" sz="2800" b="1"/>
              <a:t>merged insurance claims data with cancer registry data </a:t>
            </a:r>
            <a:r>
              <a:rPr lang="en-US" sz="2800"/>
              <a:t>to understand how type of health insurance or lack thereof influences outcomes</a:t>
            </a:r>
          </a:p>
          <a:p>
            <a:pPr marL="342900" indent="-342900">
              <a:buFont typeface="Arial" panose="020B0604020202020204" pitchFamily="34" charset="0"/>
              <a:buChar char="•"/>
            </a:pPr>
            <a:r>
              <a:rPr lang="en-US" sz="2800"/>
              <a:t>IRB approval is generally required to allow matching, and this is often done by the registry staff for a fee </a:t>
            </a:r>
          </a:p>
          <a:p>
            <a:pPr marL="342900" indent="-342900">
              <a:buFont typeface="Arial" panose="020B0604020202020204" pitchFamily="34" charset="0"/>
              <a:buChar char="•"/>
            </a:pPr>
            <a:r>
              <a:rPr lang="en-US" sz="2800"/>
              <a:t>We are hoping to see merged data in California, as has been done nationally and in some other states, so that we can understand  barriers and facilitators of quality care</a:t>
            </a:r>
          </a:p>
        </p:txBody>
      </p:sp>
      <p:sp>
        <p:nvSpPr>
          <p:cNvPr id="4" name="Text Placeholder 3">
            <a:extLst>
              <a:ext uri="{FF2B5EF4-FFF2-40B4-BE49-F238E27FC236}">
                <a16:creationId xmlns:a16="http://schemas.microsoft.com/office/drawing/2014/main" id="{77A8011D-F5AA-4C34-839C-492F15725E0E}"/>
              </a:ext>
            </a:extLst>
          </p:cNvPr>
          <p:cNvSpPr>
            <a:spLocks noGrp="1"/>
          </p:cNvSpPr>
          <p:nvPr>
            <p:ph type="body" idx="12"/>
          </p:nvPr>
        </p:nvSpPr>
        <p:spPr/>
        <p:txBody>
          <a:bodyPr>
            <a:normAutofit/>
          </a:bodyPr>
          <a:lstStyle/>
          <a:p>
            <a:r>
              <a:rPr lang="en-US" sz="3200"/>
              <a:t>There are multiple ways the registry can help with research</a:t>
            </a:r>
          </a:p>
        </p:txBody>
      </p:sp>
      <p:sp>
        <p:nvSpPr>
          <p:cNvPr id="5" name="Text Placeholder 4">
            <a:extLst>
              <a:ext uri="{FF2B5EF4-FFF2-40B4-BE49-F238E27FC236}">
                <a16:creationId xmlns:a16="http://schemas.microsoft.com/office/drawing/2014/main" id="{FFFD6707-0B59-4988-9D2E-72DF090E3DF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2227506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49E0D3-7791-1E20-24D9-9C9D398CFA6A}"/>
              </a:ext>
            </a:extLst>
          </p:cNvPr>
          <p:cNvSpPr txBox="1"/>
          <p:nvPr/>
        </p:nvSpPr>
        <p:spPr>
          <a:xfrm>
            <a:off x="683845" y="2266461"/>
            <a:ext cx="9954846" cy="3251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447800" cy="1285875"/>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6996FF04-897D-89B8-A150-A4CED8CAD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88" y="601922"/>
            <a:ext cx="9323240" cy="5654155"/>
          </a:xfrm>
          <a:prstGeom prst="rect">
            <a:avLst/>
          </a:prstGeom>
        </p:spPr>
      </p:pic>
    </p:spTree>
    <p:extLst>
      <p:ext uri="{BB962C8B-B14F-4D97-AF65-F5344CB8AC3E}">
        <p14:creationId xmlns:p14="http://schemas.microsoft.com/office/powerpoint/2010/main" val="1523523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5E98-A705-4E2F-9EBD-DEE5839224D4}"/>
              </a:ext>
            </a:extLst>
          </p:cNvPr>
          <p:cNvSpPr>
            <a:spLocks noGrp="1"/>
          </p:cNvSpPr>
          <p:nvPr>
            <p:ph type="title"/>
          </p:nvPr>
        </p:nvSpPr>
        <p:spPr/>
        <p:txBody>
          <a:bodyPr/>
          <a:lstStyle/>
          <a:p>
            <a:r>
              <a:rPr lang="en-US"/>
              <a:t>Advantages and Limitations</a:t>
            </a:r>
          </a:p>
        </p:txBody>
      </p:sp>
      <p:sp>
        <p:nvSpPr>
          <p:cNvPr id="3" name="Content Placeholder 2">
            <a:extLst>
              <a:ext uri="{FF2B5EF4-FFF2-40B4-BE49-F238E27FC236}">
                <a16:creationId xmlns:a16="http://schemas.microsoft.com/office/drawing/2014/main" id="{A0D49D6A-439A-4066-9B54-806AF7D82970}"/>
              </a:ext>
            </a:extLst>
          </p:cNvPr>
          <p:cNvSpPr>
            <a:spLocks noGrp="1"/>
          </p:cNvSpPr>
          <p:nvPr>
            <p:ph idx="1"/>
          </p:nvPr>
        </p:nvSpPr>
        <p:spPr/>
        <p:txBody>
          <a:bodyPr>
            <a:normAutofit/>
          </a:bodyPr>
          <a:lstStyle/>
          <a:p>
            <a:pPr marL="457200" indent="-457200">
              <a:buFont typeface="Arial" panose="020B0604020202020204" pitchFamily="34" charset="0"/>
              <a:buChar char="•"/>
            </a:pPr>
            <a:r>
              <a:rPr lang="en-US" sz="2800"/>
              <a:t>Access to well-characterized samples of cancer patients with potential to contact them for research if IRB approval is obtained.</a:t>
            </a:r>
          </a:p>
          <a:p>
            <a:pPr marL="457200" indent="-457200">
              <a:buFont typeface="Arial" panose="020B0604020202020204" pitchFamily="34" charset="0"/>
              <a:buChar char="•"/>
            </a:pPr>
            <a:r>
              <a:rPr lang="en-US" sz="2800"/>
              <a:t>Opportunity to better understand the characteristics of patients being treated for cancer in a particular geographic location and where there may be greatest need for future research</a:t>
            </a:r>
          </a:p>
          <a:p>
            <a:pPr marL="457200" indent="-457200">
              <a:buFont typeface="Arial" panose="020B0604020202020204" pitchFamily="34" charset="0"/>
              <a:buChar char="•"/>
            </a:pPr>
            <a:r>
              <a:rPr lang="en-US" sz="2800"/>
              <a:t>If you either recruit for in-person study or survey, you can characterize who did and did not participate in your study.  </a:t>
            </a:r>
            <a:r>
              <a:rPr lang="en-US" sz="2800" b="1"/>
              <a:t>Was there a response bias?</a:t>
            </a:r>
          </a:p>
          <a:p>
            <a:pPr marL="457200" indent="-457200">
              <a:buFont typeface="Arial" panose="020B0604020202020204" pitchFamily="34" charset="0"/>
              <a:buChar char="•"/>
            </a:pPr>
            <a:endParaRPr lang="en-US" sz="2800"/>
          </a:p>
        </p:txBody>
      </p:sp>
      <p:sp>
        <p:nvSpPr>
          <p:cNvPr id="4" name="Text Placeholder 3">
            <a:extLst>
              <a:ext uri="{FF2B5EF4-FFF2-40B4-BE49-F238E27FC236}">
                <a16:creationId xmlns:a16="http://schemas.microsoft.com/office/drawing/2014/main" id="{3F11549F-13D2-4417-81C3-2F64190E4DFC}"/>
              </a:ext>
            </a:extLst>
          </p:cNvPr>
          <p:cNvSpPr>
            <a:spLocks noGrp="1"/>
          </p:cNvSpPr>
          <p:nvPr>
            <p:ph type="body" idx="12"/>
          </p:nvPr>
        </p:nvSpPr>
        <p:spPr/>
        <p:txBody>
          <a:bodyPr>
            <a:normAutofit/>
          </a:bodyPr>
          <a:lstStyle/>
          <a:p>
            <a:r>
              <a:rPr lang="en-US" sz="3200"/>
              <a:t>Advantages</a:t>
            </a:r>
          </a:p>
        </p:txBody>
      </p:sp>
      <p:sp>
        <p:nvSpPr>
          <p:cNvPr id="5" name="Text Placeholder 4">
            <a:extLst>
              <a:ext uri="{FF2B5EF4-FFF2-40B4-BE49-F238E27FC236}">
                <a16:creationId xmlns:a16="http://schemas.microsoft.com/office/drawing/2014/main" id="{02D7389E-5BFC-48EE-BA54-6ECB94ECFA1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992948342"/>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ABEB-FA93-4374-B7FC-35F36CB8BCE1}"/>
              </a:ext>
            </a:extLst>
          </p:cNvPr>
          <p:cNvSpPr>
            <a:spLocks noGrp="1"/>
          </p:cNvSpPr>
          <p:nvPr>
            <p:ph type="title"/>
          </p:nvPr>
        </p:nvSpPr>
        <p:spPr/>
        <p:txBody>
          <a:bodyPr/>
          <a:lstStyle/>
          <a:p>
            <a:r>
              <a:rPr lang="en-US"/>
              <a:t>Advantages and Limitations</a:t>
            </a:r>
          </a:p>
        </p:txBody>
      </p:sp>
      <p:sp>
        <p:nvSpPr>
          <p:cNvPr id="3" name="Content Placeholder 2">
            <a:extLst>
              <a:ext uri="{FF2B5EF4-FFF2-40B4-BE49-F238E27FC236}">
                <a16:creationId xmlns:a16="http://schemas.microsoft.com/office/drawing/2014/main" id="{A304B35B-2D4B-48D2-A2AC-4664B9771716}"/>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a:t>Cancer registry data availability is usually delayed by 1-2 years</a:t>
            </a:r>
          </a:p>
          <a:p>
            <a:pPr marL="342900" indent="-342900">
              <a:buFont typeface="Arial" panose="020B0604020202020204" pitchFamily="34" charset="0"/>
              <a:buChar char="•"/>
            </a:pPr>
            <a:r>
              <a:rPr lang="en-US" sz="2800"/>
              <a:t>IRB approval process and release of data can take time</a:t>
            </a:r>
          </a:p>
          <a:p>
            <a:pPr marL="342900" indent="-342900">
              <a:buFont typeface="Arial" panose="020B0604020202020204" pitchFamily="34" charset="0"/>
              <a:buChar char="•"/>
            </a:pPr>
            <a:r>
              <a:rPr lang="en-US" sz="2800"/>
              <a:t>For some studies, there may be costs associated with request for data (depending on registry) as well as merging of data.</a:t>
            </a:r>
          </a:p>
          <a:p>
            <a:pPr marL="342900" indent="-342900">
              <a:buFont typeface="Arial" panose="020B0604020202020204" pitchFamily="34" charset="0"/>
              <a:buChar char="•"/>
            </a:pPr>
            <a:r>
              <a:rPr lang="en-US" sz="2800"/>
              <a:t>In spite of the legality of obtaining patient identifiers and inviting patients to participate in a research study, some people have raised concerns about privacy related to this information.</a:t>
            </a:r>
          </a:p>
        </p:txBody>
      </p:sp>
      <p:sp>
        <p:nvSpPr>
          <p:cNvPr id="4" name="Text Placeholder 3">
            <a:extLst>
              <a:ext uri="{FF2B5EF4-FFF2-40B4-BE49-F238E27FC236}">
                <a16:creationId xmlns:a16="http://schemas.microsoft.com/office/drawing/2014/main" id="{F77B8401-E305-48FC-BC18-5628E312D5A1}"/>
              </a:ext>
            </a:extLst>
          </p:cNvPr>
          <p:cNvSpPr>
            <a:spLocks noGrp="1"/>
          </p:cNvSpPr>
          <p:nvPr>
            <p:ph type="body" idx="12"/>
          </p:nvPr>
        </p:nvSpPr>
        <p:spPr/>
        <p:txBody>
          <a:bodyPr>
            <a:normAutofit/>
          </a:bodyPr>
          <a:lstStyle/>
          <a:p>
            <a:r>
              <a:rPr lang="en-US" sz="3200"/>
              <a:t>Limitations</a:t>
            </a:r>
          </a:p>
        </p:txBody>
      </p:sp>
      <p:sp>
        <p:nvSpPr>
          <p:cNvPr id="5" name="Text Placeholder 4">
            <a:extLst>
              <a:ext uri="{FF2B5EF4-FFF2-40B4-BE49-F238E27FC236}">
                <a16:creationId xmlns:a16="http://schemas.microsoft.com/office/drawing/2014/main" id="{4EA18AB5-36E4-4712-83BF-68B44235D35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85988926"/>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FA7B-72DC-49CD-B9B1-5550784434E6}"/>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87602A39-6544-480B-9BBD-ADD1767B3DB4}"/>
              </a:ext>
            </a:extLst>
          </p:cNvPr>
          <p:cNvSpPr>
            <a:spLocks noGrp="1"/>
          </p:cNvSpPr>
          <p:nvPr>
            <p:ph type="body" idx="12"/>
          </p:nvPr>
        </p:nvSpPr>
        <p:spPr>
          <a:xfrm>
            <a:off x="807343" y="2688152"/>
            <a:ext cx="11165976" cy="823912"/>
          </a:xfrm>
        </p:spPr>
        <p:txBody>
          <a:bodyPr>
            <a:normAutofit/>
          </a:bodyPr>
          <a:lstStyle/>
          <a:p>
            <a:pPr algn="ctr"/>
            <a:r>
              <a:rPr lang="en-US" sz="3600">
                <a:latin typeface="Comic Sans MS" panose="030F0702030302020204" pitchFamily="66" charset="0"/>
              </a:rPr>
              <a:t>Questions?</a:t>
            </a:r>
          </a:p>
          <a:p>
            <a:pPr algn="ctr"/>
            <a:endParaRPr lang="en-US" sz="3600">
              <a:latin typeface="Comic Sans MS" panose="030F0702030302020204" pitchFamily="66" charset="0"/>
            </a:endParaRPr>
          </a:p>
          <a:p>
            <a:pPr algn="ctr"/>
            <a:endParaRPr lang="en-US" sz="3600">
              <a:latin typeface="Comic Sans MS" panose="030F0702030302020204" pitchFamily="66" charset="0"/>
            </a:endParaRPr>
          </a:p>
        </p:txBody>
      </p:sp>
      <p:sp>
        <p:nvSpPr>
          <p:cNvPr id="5" name="Text Placeholder 4">
            <a:extLst>
              <a:ext uri="{FF2B5EF4-FFF2-40B4-BE49-F238E27FC236}">
                <a16:creationId xmlns:a16="http://schemas.microsoft.com/office/drawing/2014/main" id="{EED0BE39-AEEE-43FA-8185-38B30008EE4F}"/>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C26CADF9-E2CD-40C4-992C-567C3B523B05}"/>
              </a:ext>
            </a:extLst>
          </p:cNvPr>
          <p:cNvSpPr txBox="1"/>
          <p:nvPr/>
        </p:nvSpPr>
        <p:spPr>
          <a:xfrm>
            <a:off x="4561049" y="4013504"/>
            <a:ext cx="3816388" cy="523220"/>
          </a:xfrm>
          <a:prstGeom prst="rect">
            <a:avLst/>
          </a:prstGeom>
          <a:noFill/>
        </p:spPr>
        <p:txBody>
          <a:bodyPr wrap="square" rtlCol="0">
            <a:spAutoFit/>
          </a:bodyPr>
          <a:lstStyle/>
          <a:p>
            <a:r>
              <a:rPr lang="en-US" sz="2800" dirty="0"/>
              <a:t>pganz@mednet.ucla.edu</a:t>
            </a:r>
          </a:p>
        </p:txBody>
      </p:sp>
    </p:spTree>
    <p:extLst>
      <p:ext uri="{BB962C8B-B14F-4D97-AF65-F5344CB8AC3E}">
        <p14:creationId xmlns:p14="http://schemas.microsoft.com/office/powerpoint/2010/main" val="3094694178"/>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F5BA6-18EC-364B-8A73-BD5648224A4A}"/>
              </a:ext>
            </a:extLst>
          </p:cNvPr>
          <p:cNvSpPr>
            <a:spLocks noGrp="1"/>
          </p:cNvSpPr>
          <p:nvPr>
            <p:ph type="title"/>
          </p:nvPr>
        </p:nvSpPr>
        <p:spPr/>
        <p:txBody>
          <a:bodyPr/>
          <a:lstStyle/>
          <a:p>
            <a:r>
              <a:rPr lang="en-US" dirty="0"/>
              <a:t>Gynecologic oncology cancer survival and its association with residing in food deserts</a:t>
            </a:r>
          </a:p>
        </p:txBody>
      </p:sp>
      <p:sp>
        <p:nvSpPr>
          <p:cNvPr id="5" name="Text Placeholder 4">
            <a:extLst>
              <a:ext uri="{FF2B5EF4-FFF2-40B4-BE49-F238E27FC236}">
                <a16:creationId xmlns:a16="http://schemas.microsoft.com/office/drawing/2014/main" id="{45B083C4-1F65-C448-95EB-D15EBE16AB52}"/>
              </a:ext>
            </a:extLst>
          </p:cNvPr>
          <p:cNvSpPr>
            <a:spLocks noGrp="1"/>
          </p:cNvSpPr>
          <p:nvPr>
            <p:ph type="body" idx="1"/>
          </p:nvPr>
        </p:nvSpPr>
        <p:spPr/>
        <p:txBody>
          <a:bodyPr/>
          <a:lstStyle/>
          <a:p>
            <a:r>
              <a:rPr lang="en-US" sz="1600" b="1" dirty="0"/>
              <a:t>Philip H.G. Ituarte, PhD MPH</a:t>
            </a:r>
            <a:r>
              <a:rPr lang="en-US" sz="1600" dirty="0"/>
              <a:t>; Nicole Lugo Santiago, MD; Shiva Hadadianpour, MD; Adrian Kohut, MD; Rosemary Senguttuvan, MD; Ana Tergas, MD MPH; Lorna Rodriguez-Rodriguez, MD PhD; </a:t>
            </a:r>
            <a:r>
              <a:rPr lang="en-US" sz="1600" dirty="0" err="1"/>
              <a:t>Mihae</a:t>
            </a:r>
            <a:r>
              <a:rPr lang="en-US" sz="1600" dirty="0"/>
              <a:t> Song MD </a:t>
            </a:r>
          </a:p>
          <a:p>
            <a:r>
              <a:rPr lang="en-US" sz="1600" b="1" dirty="0"/>
              <a:t>Department of Surgery, City of Hope National Medical Center</a:t>
            </a:r>
          </a:p>
          <a:p>
            <a:endParaRPr lang="en-US" dirty="0"/>
          </a:p>
        </p:txBody>
      </p:sp>
      <p:pic>
        <p:nvPicPr>
          <p:cNvPr id="1026" name="Picture 2" descr="City of Hope | Duarte CA">
            <a:extLst>
              <a:ext uri="{FF2B5EF4-FFF2-40B4-BE49-F238E27FC236}">
                <a16:creationId xmlns:a16="http://schemas.microsoft.com/office/drawing/2014/main" id="{901BC738-8E7D-46C0-99E2-FB76118FE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975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49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8378FDB-ABA0-42DD-B554-18721551A1C7}"/>
              </a:ext>
            </a:extLst>
          </p:cNvPr>
          <p:cNvGrpSpPr/>
          <p:nvPr/>
        </p:nvGrpSpPr>
        <p:grpSpPr>
          <a:xfrm>
            <a:off x="682150" y="2447002"/>
            <a:ext cx="11005025" cy="2366900"/>
            <a:chOff x="773936" y="1375775"/>
            <a:chExt cx="11005025" cy="2366900"/>
          </a:xfrm>
        </p:grpSpPr>
        <p:sp>
          <p:nvSpPr>
            <p:cNvPr id="2" name="Rectangle 1">
              <a:extLst>
                <a:ext uri="{FF2B5EF4-FFF2-40B4-BE49-F238E27FC236}">
                  <a16:creationId xmlns:a16="http://schemas.microsoft.com/office/drawing/2014/main" id="{0735607E-6CB8-4E2A-926F-A2B0A9C15075}"/>
                </a:ext>
              </a:extLst>
            </p:cNvPr>
            <p:cNvSpPr/>
            <p:nvPr/>
          </p:nvSpPr>
          <p:spPr>
            <a:xfrm>
              <a:off x="773936" y="1375775"/>
              <a:ext cx="356495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Low income</a:t>
              </a:r>
            </a:p>
          </p:txBody>
        </p:sp>
        <p:sp>
          <p:nvSpPr>
            <p:cNvPr id="3" name="TextBox 2">
              <a:extLst>
                <a:ext uri="{FF2B5EF4-FFF2-40B4-BE49-F238E27FC236}">
                  <a16:creationId xmlns:a16="http://schemas.microsoft.com/office/drawing/2014/main" id="{64BC8ECB-12D9-4AA4-B1AF-C0C3A023FD55}"/>
                </a:ext>
              </a:extLst>
            </p:cNvPr>
            <p:cNvSpPr txBox="1"/>
            <p:nvPr/>
          </p:nvSpPr>
          <p:spPr>
            <a:xfrm>
              <a:off x="817123" y="2299105"/>
              <a:ext cx="386421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F20"/>
                  </a:solidFill>
                  <a:latin typeface="Calibri" panose="020F0502020204030204" pitchFamily="34" charset="0"/>
                  <a:ea typeface="Calibri" panose="020F0502020204030204" pitchFamily="34" charset="0"/>
                  <a:cs typeface="Calibri" panose="020F0502020204030204" pitchFamily="34" charset="0"/>
                </a:rPr>
                <a:t>P</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overty rate ≥20% </a:t>
              </a:r>
            </a:p>
            <a:p>
              <a:pPr marL="285750" indent="-285750">
                <a:buFont typeface="Arial" panose="020B0604020202020204" pitchFamily="34" charset="0"/>
                <a:buChar char="•"/>
              </a:pPr>
              <a:r>
                <a:rPr lang="en-US" sz="2000" dirty="0">
                  <a:solidFill>
                    <a:srgbClr val="231F20"/>
                  </a:solidFill>
                  <a:latin typeface="Calibri" panose="020F0502020204030204" pitchFamily="34" charset="0"/>
                  <a:ea typeface="Calibri" panose="020F0502020204030204" pitchFamily="34" charset="0"/>
                  <a:cs typeface="Calibri" panose="020F0502020204030204" pitchFamily="34" charset="0"/>
                </a:rPr>
                <a:t>A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family income not exceeding 80% of the census tract median family income </a:t>
              </a:r>
              <a:endParaRPr lang="en-US" sz="2000" dirty="0">
                <a:latin typeface="Calibri" panose="020F0502020204030204" pitchFamily="34" charset="0"/>
                <a:cs typeface="Calibri" panose="020F0502020204030204" pitchFamily="34" charset="0"/>
              </a:endParaRPr>
            </a:p>
          </p:txBody>
        </p:sp>
        <p:sp>
          <p:nvSpPr>
            <p:cNvPr id="4" name="Cross 3">
              <a:extLst>
                <a:ext uri="{FF2B5EF4-FFF2-40B4-BE49-F238E27FC236}">
                  <a16:creationId xmlns:a16="http://schemas.microsoft.com/office/drawing/2014/main" id="{B8DADF83-6052-4724-8BED-211A79BD8AD8}"/>
                </a:ext>
              </a:extLst>
            </p:cNvPr>
            <p:cNvSpPr/>
            <p:nvPr/>
          </p:nvSpPr>
          <p:spPr>
            <a:xfrm>
              <a:off x="5280751" y="2362146"/>
              <a:ext cx="1410160" cy="1380529"/>
            </a:xfrm>
            <a:prstGeom prst="plus">
              <a:avLst>
                <a:gd name="adj" fmla="val 4087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4A4299-EC71-4C6C-BA5F-38D670CFE35A}"/>
                </a:ext>
              </a:extLst>
            </p:cNvPr>
            <p:cNvSpPr/>
            <p:nvPr/>
          </p:nvSpPr>
          <p:spPr>
            <a:xfrm>
              <a:off x="6991111" y="1375775"/>
              <a:ext cx="478785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Distance to food</a:t>
              </a:r>
            </a:p>
          </p:txBody>
        </p:sp>
        <p:sp>
          <p:nvSpPr>
            <p:cNvPr id="6" name="TextBox 5">
              <a:extLst>
                <a:ext uri="{FF2B5EF4-FFF2-40B4-BE49-F238E27FC236}">
                  <a16:creationId xmlns:a16="http://schemas.microsoft.com/office/drawing/2014/main" id="{34A65CE3-4F94-49DC-BDBC-E4ACC6AAA8DD}"/>
                </a:ext>
              </a:extLst>
            </p:cNvPr>
            <p:cNvSpPr txBox="1"/>
            <p:nvPr/>
          </p:nvSpPr>
          <p:spPr>
            <a:xfrm>
              <a:off x="7333562" y="2299105"/>
              <a:ext cx="4353613"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31F20"/>
                  </a:solidFill>
                  <a:latin typeface="Calibri" panose="020F0502020204030204" pitchFamily="34" charset="0"/>
                  <a:ea typeface="Calibri" panose="020F0502020204030204" pitchFamily="34" charset="0"/>
                  <a:cs typeface="Calibri" panose="020F0502020204030204" pitchFamily="34" charset="0"/>
                </a:rPr>
                <a:t>Urban: </a:t>
              </a:r>
            </a:p>
            <a:p>
              <a:pPr marL="742950" lvl="1" indent="-285750">
                <a:buFont typeface="Arial" panose="020B0604020202020204" pitchFamily="34" charset="0"/>
                <a:buChar char="•"/>
              </a:pPr>
              <a:r>
                <a:rPr lang="en-US" sz="2000" dirty="0">
                  <a:solidFill>
                    <a:srgbClr val="231F20"/>
                  </a:solidFill>
                  <a:latin typeface="Calibri" panose="020F0502020204030204" pitchFamily="34" charset="0"/>
                  <a:ea typeface="Calibri" panose="020F0502020204030204" pitchFamily="34" charset="0"/>
                  <a:cs typeface="Calibri" panose="020F0502020204030204" pitchFamily="34" charset="0"/>
                </a:rPr>
                <a:t>1 mile </a:t>
              </a:r>
            </a:p>
            <a:p>
              <a:pPr marL="285750" indent="-285750">
                <a:buFont typeface="Arial" panose="020B0604020202020204" pitchFamily="34" charset="0"/>
                <a:buChar char="•"/>
              </a:pPr>
              <a:r>
                <a:rPr lang="en-US" sz="2000" dirty="0">
                  <a:solidFill>
                    <a:srgbClr val="231F20"/>
                  </a:solidFill>
                  <a:latin typeface="Calibri" panose="020F0502020204030204" pitchFamily="34" charset="0"/>
                  <a:ea typeface="Calibri" panose="020F0502020204030204" pitchFamily="34" charset="0"/>
                  <a:cs typeface="Calibri" panose="020F0502020204030204" pitchFamily="34" charset="0"/>
                </a:rPr>
                <a:t>Rural: </a:t>
              </a:r>
            </a:p>
            <a:p>
              <a:pPr marL="742950" lvl="1" indent="-285750">
                <a:buFont typeface="Arial" panose="020B0604020202020204" pitchFamily="34" charset="0"/>
                <a:buChar char="•"/>
              </a:pPr>
              <a:r>
                <a:rPr lang="en-US" sz="2000" dirty="0">
                  <a:solidFill>
                    <a:srgbClr val="231F20"/>
                  </a:solidFill>
                  <a:latin typeface="Calibri" panose="020F0502020204030204" pitchFamily="34" charset="0"/>
                  <a:ea typeface="Calibri" panose="020F0502020204030204" pitchFamily="34" charset="0"/>
                  <a:cs typeface="Calibri" panose="020F0502020204030204" pitchFamily="34" charset="0"/>
                </a:rPr>
                <a:t>10 miles </a:t>
              </a:r>
            </a:p>
          </p:txBody>
        </p:sp>
      </p:grpSp>
      <p:sp>
        <p:nvSpPr>
          <p:cNvPr id="7" name="Rectangle 6">
            <a:extLst>
              <a:ext uri="{FF2B5EF4-FFF2-40B4-BE49-F238E27FC236}">
                <a16:creationId xmlns:a16="http://schemas.microsoft.com/office/drawing/2014/main" id="{A964C7FC-22DE-4777-8685-8AF2A565C75F}"/>
              </a:ext>
            </a:extLst>
          </p:cNvPr>
          <p:cNvSpPr/>
          <p:nvPr/>
        </p:nvSpPr>
        <p:spPr>
          <a:xfrm>
            <a:off x="1755764" y="661898"/>
            <a:ext cx="827656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USDA Food Desert Definition</a:t>
            </a:r>
          </a:p>
        </p:txBody>
      </p:sp>
      <p:pic>
        <p:nvPicPr>
          <p:cNvPr id="9" name="Picture 2" descr="City of Hope | Duarte CA">
            <a:extLst>
              <a:ext uri="{FF2B5EF4-FFF2-40B4-BE49-F238E27FC236}">
                <a16:creationId xmlns:a16="http://schemas.microsoft.com/office/drawing/2014/main" id="{1F1DF198-241F-3901-40FE-15A5A2F1B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74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EE89D8C-FE4E-9420-7DE4-046FC50A5ECE}"/>
              </a:ext>
            </a:extLst>
          </p:cNvPr>
          <p:cNvGraphicFramePr>
            <a:graphicFrameLocks noGrp="1"/>
          </p:cNvGraphicFramePr>
          <p:nvPr>
            <p:ph idx="1"/>
          </p:nvPr>
        </p:nvGraphicFramePr>
        <p:xfrm>
          <a:off x="1143000" y="1371600"/>
          <a:ext cx="10210800" cy="504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26F392C4-FA57-4B97-A65E-EF3608637019}"/>
              </a:ext>
            </a:extLst>
          </p:cNvPr>
          <p:cNvSpPr/>
          <p:nvPr/>
        </p:nvSpPr>
        <p:spPr>
          <a:xfrm>
            <a:off x="1206616" y="274935"/>
            <a:ext cx="977876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Health and Living in a Food Desert</a:t>
            </a:r>
          </a:p>
        </p:txBody>
      </p:sp>
    </p:spTree>
    <p:extLst>
      <p:ext uri="{BB962C8B-B14F-4D97-AF65-F5344CB8AC3E}">
        <p14:creationId xmlns:p14="http://schemas.microsoft.com/office/powerpoint/2010/main" val="2759120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C5B4E-C774-4B18-8B5E-4015A6BBDAA4}"/>
              </a:ext>
            </a:extLst>
          </p:cNvPr>
          <p:cNvGrpSpPr/>
          <p:nvPr/>
        </p:nvGrpSpPr>
        <p:grpSpPr>
          <a:xfrm>
            <a:off x="538538" y="-22401"/>
            <a:ext cx="11514973" cy="4975401"/>
            <a:chOff x="501682" y="-275614"/>
            <a:chExt cx="11514973" cy="4975401"/>
          </a:xfrm>
        </p:grpSpPr>
        <p:cxnSp>
          <p:nvCxnSpPr>
            <p:cNvPr id="21" name="Straight Arrow Connector 20">
              <a:extLst>
                <a:ext uri="{FF2B5EF4-FFF2-40B4-BE49-F238E27FC236}">
                  <a16:creationId xmlns:a16="http://schemas.microsoft.com/office/drawing/2014/main" id="{4E5F4237-994D-44A6-B290-1D3A8A46D99C}"/>
                </a:ext>
              </a:extLst>
            </p:cNvPr>
            <p:cNvCxnSpPr>
              <a:cxnSpLocks/>
            </p:cNvCxnSpPr>
            <p:nvPr/>
          </p:nvCxnSpPr>
          <p:spPr>
            <a:xfrm>
              <a:off x="2173602" y="3525785"/>
              <a:ext cx="1498796" cy="10747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9E10F87B-1FA8-45F7-8D53-5694DE65817B}"/>
                </a:ext>
              </a:extLst>
            </p:cNvPr>
            <p:cNvCxnSpPr>
              <a:cxnSpLocks/>
            </p:cNvCxnSpPr>
            <p:nvPr/>
          </p:nvCxnSpPr>
          <p:spPr>
            <a:xfrm>
              <a:off x="10693152" y="1242092"/>
              <a:ext cx="0" cy="12316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2CA97E4-D0FB-4CE4-8CE9-E6D72EEF5D52}"/>
                </a:ext>
              </a:extLst>
            </p:cNvPr>
            <p:cNvCxnSpPr>
              <a:cxnSpLocks/>
            </p:cNvCxnSpPr>
            <p:nvPr/>
          </p:nvCxnSpPr>
          <p:spPr>
            <a:xfrm>
              <a:off x="6334150" y="3662030"/>
              <a:ext cx="0" cy="9385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8" name="Diagram 7">
              <a:extLst>
                <a:ext uri="{FF2B5EF4-FFF2-40B4-BE49-F238E27FC236}">
                  <a16:creationId xmlns:a16="http://schemas.microsoft.com/office/drawing/2014/main" id="{A4BA97DF-54BE-4528-BEF6-268C76463D7E}"/>
                </a:ext>
              </a:extLst>
            </p:cNvPr>
            <p:cNvGraphicFramePr/>
            <p:nvPr/>
          </p:nvGraphicFramePr>
          <p:xfrm>
            <a:off x="8978908" y="-275614"/>
            <a:ext cx="3037747" cy="2450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BE19C035-A271-47CD-8460-0FA1C175B2CE}"/>
                </a:ext>
              </a:extLst>
            </p:cNvPr>
            <p:cNvGrpSpPr/>
            <p:nvPr/>
          </p:nvGrpSpPr>
          <p:grpSpPr>
            <a:xfrm>
              <a:off x="4692871" y="-275614"/>
              <a:ext cx="3329650" cy="3937644"/>
              <a:chOff x="603991" y="207040"/>
              <a:chExt cx="3329650" cy="3937644"/>
            </a:xfrm>
          </p:grpSpPr>
          <p:graphicFrame>
            <p:nvGraphicFramePr>
              <p:cNvPr id="4" name="Diagram 3">
                <a:extLst>
                  <a:ext uri="{FF2B5EF4-FFF2-40B4-BE49-F238E27FC236}">
                    <a16:creationId xmlns:a16="http://schemas.microsoft.com/office/drawing/2014/main" id="{A0753CC4-7E2D-4424-AC1A-E866E8586148}"/>
                  </a:ext>
                </a:extLst>
              </p:cNvPr>
              <p:cNvGraphicFramePr/>
              <p:nvPr/>
            </p:nvGraphicFramePr>
            <p:xfrm>
              <a:off x="603991" y="207040"/>
              <a:ext cx="3329650" cy="2359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4" name="Straight Arrow Connector 13">
                <a:extLst>
                  <a:ext uri="{FF2B5EF4-FFF2-40B4-BE49-F238E27FC236}">
                    <a16:creationId xmlns:a16="http://schemas.microsoft.com/office/drawing/2014/main" id="{6D87FE9C-F973-45AD-93E1-7EB21C83401C}"/>
                  </a:ext>
                </a:extLst>
              </p:cNvPr>
              <p:cNvCxnSpPr>
                <a:cxnSpLocks/>
              </p:cNvCxnSpPr>
              <p:nvPr/>
            </p:nvCxnSpPr>
            <p:spPr>
              <a:xfrm flipH="1">
                <a:off x="2268816" y="2043139"/>
                <a:ext cx="2800" cy="9132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274C9D17-B901-40A0-847D-3495E7E90CCF}"/>
                  </a:ext>
                </a:extLst>
              </p:cNvPr>
              <p:cNvSpPr/>
              <p:nvPr/>
            </p:nvSpPr>
            <p:spPr>
              <a:xfrm>
                <a:off x="1447467" y="3135338"/>
                <a:ext cx="1623726" cy="100934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effectLst/>
                    <a:ea typeface="Calibri" panose="020F0502020204030204" pitchFamily="34" charset="0"/>
                    <a:cs typeface="Arial Unicode MS"/>
                  </a:rPr>
                  <a:t>Demographics</a:t>
                </a:r>
              </a:p>
              <a:p>
                <a:pPr marL="0" marR="0" algn="ctr">
                  <a:lnSpc>
                    <a:spcPct val="107000"/>
                  </a:lnSpc>
                  <a:spcBef>
                    <a:spcPts val="0"/>
                  </a:spcBef>
                  <a:spcAft>
                    <a:spcPts val="800"/>
                  </a:spcAft>
                </a:pPr>
                <a:r>
                  <a:rPr lang="en-US" sz="1600" dirty="0">
                    <a:effectLst/>
                    <a:ea typeface="Calibri" panose="020F0502020204030204" pitchFamily="34" charset="0"/>
                    <a:cs typeface="Arial Unicode MS"/>
                  </a:rPr>
                  <a:t> Treatment</a:t>
                </a:r>
              </a:p>
              <a:p>
                <a:pPr marL="0" marR="0" algn="ctr">
                  <a:lnSpc>
                    <a:spcPct val="107000"/>
                  </a:lnSpc>
                  <a:spcBef>
                    <a:spcPts val="0"/>
                  </a:spcBef>
                  <a:spcAft>
                    <a:spcPts val="800"/>
                  </a:spcAft>
                </a:pPr>
                <a:r>
                  <a:rPr lang="en-US" sz="1600" dirty="0">
                    <a:effectLst/>
                    <a:ea typeface="Calibri" panose="020F0502020204030204" pitchFamily="34" charset="0"/>
                    <a:cs typeface="Arial Unicode MS"/>
                  </a:rPr>
                  <a:t>Survival</a:t>
                </a:r>
              </a:p>
            </p:txBody>
          </p:sp>
        </p:grpSp>
        <p:sp>
          <p:nvSpPr>
            <p:cNvPr id="18" name="Rectangle 17">
              <a:extLst>
                <a:ext uri="{FF2B5EF4-FFF2-40B4-BE49-F238E27FC236}">
                  <a16:creationId xmlns:a16="http://schemas.microsoft.com/office/drawing/2014/main" id="{F5D45E41-6592-411E-A5AC-CA919801FB75}"/>
                </a:ext>
              </a:extLst>
            </p:cNvPr>
            <p:cNvSpPr/>
            <p:nvPr/>
          </p:nvSpPr>
          <p:spPr>
            <a:xfrm>
              <a:off x="9637791" y="2864265"/>
              <a:ext cx="2057929" cy="60041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endParaRPr lang="en-US" dirty="0">
                <a:effectLst/>
                <a:ea typeface="Calibri" panose="020F0502020204030204" pitchFamily="34" charset="0"/>
                <a:cs typeface="Arial Unicode MS"/>
              </a:endParaRPr>
            </a:p>
            <a:p>
              <a:pPr marL="0" marR="0" algn="ctr">
                <a:lnSpc>
                  <a:spcPct val="107000"/>
                </a:lnSpc>
                <a:spcBef>
                  <a:spcPts val="0"/>
                </a:spcBef>
                <a:spcAft>
                  <a:spcPts val="800"/>
                </a:spcAft>
              </a:pPr>
              <a:r>
                <a:rPr lang="en-US" sz="1400" dirty="0">
                  <a:effectLst/>
                  <a:ea typeface="Calibri" panose="020F0502020204030204" pitchFamily="34" charset="0"/>
                  <a:cs typeface="Arial Unicode MS"/>
                </a:rPr>
                <a:t>Food desert residential status by census tract</a:t>
              </a:r>
            </a:p>
            <a:p>
              <a:pPr marL="0" marR="0">
                <a:lnSpc>
                  <a:spcPct val="107000"/>
                </a:lnSpc>
                <a:spcBef>
                  <a:spcPts val="0"/>
                </a:spcBef>
                <a:spcAft>
                  <a:spcPts val="800"/>
                </a:spcAft>
              </a:pPr>
              <a:r>
                <a:rPr lang="en-US" sz="2100" dirty="0">
                  <a:effectLst/>
                  <a:ea typeface="Calibri" panose="020F0502020204030204" pitchFamily="34" charset="0"/>
                  <a:cs typeface="Arial Unicode MS"/>
                </a:rPr>
                <a:t> </a:t>
              </a:r>
              <a:endParaRPr lang="en-US" sz="1100" dirty="0">
                <a:effectLst/>
                <a:ea typeface="Calibri" panose="020F0502020204030204" pitchFamily="34" charset="0"/>
                <a:cs typeface="Arial Unicode MS"/>
              </a:endParaRPr>
            </a:p>
          </p:txBody>
        </p:sp>
        <p:grpSp>
          <p:nvGrpSpPr>
            <p:cNvPr id="3" name="Group 2">
              <a:extLst>
                <a:ext uri="{FF2B5EF4-FFF2-40B4-BE49-F238E27FC236}">
                  <a16:creationId xmlns:a16="http://schemas.microsoft.com/office/drawing/2014/main" id="{2F198A1F-9B4D-4DB2-859B-BEB49A8AA2EC}"/>
                </a:ext>
              </a:extLst>
            </p:cNvPr>
            <p:cNvGrpSpPr/>
            <p:nvPr/>
          </p:nvGrpSpPr>
          <p:grpSpPr>
            <a:xfrm>
              <a:off x="501682" y="341914"/>
              <a:ext cx="3179469" cy="3229912"/>
              <a:chOff x="4797155" y="161501"/>
              <a:chExt cx="3179469" cy="3229912"/>
            </a:xfrm>
          </p:grpSpPr>
          <p:cxnSp>
            <p:nvCxnSpPr>
              <p:cNvPr id="22" name="Straight Arrow Connector 21">
                <a:extLst>
                  <a:ext uri="{FF2B5EF4-FFF2-40B4-BE49-F238E27FC236}">
                    <a16:creationId xmlns:a16="http://schemas.microsoft.com/office/drawing/2014/main" id="{BE2E5950-4BE7-43B0-80A7-C8E22D2EB699}"/>
                  </a:ext>
                </a:extLst>
              </p:cNvPr>
              <p:cNvCxnSpPr>
                <a:cxnSpLocks/>
              </p:cNvCxnSpPr>
              <p:nvPr/>
            </p:nvCxnSpPr>
            <p:spPr>
              <a:xfrm>
                <a:off x="6374880" y="1322842"/>
                <a:ext cx="0" cy="10247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24" name="Diagram 23">
                <a:extLst>
                  <a:ext uri="{FF2B5EF4-FFF2-40B4-BE49-F238E27FC236}">
                    <a16:creationId xmlns:a16="http://schemas.microsoft.com/office/drawing/2014/main" id="{DA4C585B-9677-43BB-958F-B8027610159E}"/>
                  </a:ext>
                </a:extLst>
              </p:cNvPr>
              <p:cNvGraphicFramePr/>
              <p:nvPr/>
            </p:nvGraphicFramePr>
            <p:xfrm>
              <a:off x="4797155" y="161501"/>
              <a:ext cx="3179469" cy="135129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0" name="Rectangle 29">
                <a:extLst>
                  <a:ext uri="{FF2B5EF4-FFF2-40B4-BE49-F238E27FC236}">
                    <a16:creationId xmlns:a16="http://schemas.microsoft.com/office/drawing/2014/main" id="{1FBF05CD-710A-4A0F-ADCA-E723F1A9BEEF}"/>
                  </a:ext>
                </a:extLst>
              </p:cNvPr>
              <p:cNvSpPr/>
              <p:nvPr/>
            </p:nvSpPr>
            <p:spPr>
              <a:xfrm>
                <a:off x="5508385" y="2766588"/>
                <a:ext cx="1732990" cy="6248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600" dirty="0">
                    <a:ea typeface="Calibri" panose="020F0502020204030204" pitchFamily="34" charset="0"/>
                    <a:cs typeface="Arial Unicode MS"/>
                  </a:rPr>
                  <a:t>Covariates</a:t>
                </a:r>
                <a:endParaRPr lang="en-US" dirty="0">
                  <a:effectLst/>
                  <a:ea typeface="Calibri" panose="020F0502020204030204" pitchFamily="34" charset="0"/>
                  <a:cs typeface="Arial Unicode MS"/>
                </a:endParaRPr>
              </a:p>
            </p:txBody>
          </p:sp>
        </p:grpSp>
        <p:cxnSp>
          <p:nvCxnSpPr>
            <p:cNvPr id="20" name="Straight Arrow Connector 19">
              <a:extLst>
                <a:ext uri="{FF2B5EF4-FFF2-40B4-BE49-F238E27FC236}">
                  <a16:creationId xmlns:a16="http://schemas.microsoft.com/office/drawing/2014/main" id="{BFDFF020-C2E3-437A-8CB2-A9A4C7884C14}"/>
                </a:ext>
              </a:extLst>
            </p:cNvPr>
            <p:cNvCxnSpPr>
              <a:cxnSpLocks/>
            </p:cNvCxnSpPr>
            <p:nvPr/>
          </p:nvCxnSpPr>
          <p:spPr>
            <a:xfrm flipH="1">
              <a:off x="9421469" y="3464683"/>
              <a:ext cx="1271683" cy="12351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9" name="Group 8">
            <a:extLst>
              <a:ext uri="{FF2B5EF4-FFF2-40B4-BE49-F238E27FC236}">
                <a16:creationId xmlns:a16="http://schemas.microsoft.com/office/drawing/2014/main" id="{81C3CEC9-0DD3-465B-BBBD-F56084FDD3D8}"/>
              </a:ext>
            </a:extLst>
          </p:cNvPr>
          <p:cNvGrpSpPr/>
          <p:nvPr/>
        </p:nvGrpSpPr>
        <p:grpSpPr>
          <a:xfrm>
            <a:off x="4682311" y="5037865"/>
            <a:ext cx="3303678" cy="1667828"/>
            <a:chOff x="4682311" y="4851684"/>
            <a:chExt cx="3303678" cy="1667828"/>
          </a:xfrm>
        </p:grpSpPr>
        <p:sp>
          <p:nvSpPr>
            <p:cNvPr id="11" name="Rectangle 10">
              <a:extLst>
                <a:ext uri="{FF2B5EF4-FFF2-40B4-BE49-F238E27FC236}">
                  <a16:creationId xmlns:a16="http://schemas.microsoft.com/office/drawing/2014/main" id="{B78B30DF-2FD6-4CA1-AD5C-83A1C97F57AA}"/>
                </a:ext>
              </a:extLst>
            </p:cNvPr>
            <p:cNvSpPr/>
            <p:nvPr/>
          </p:nvSpPr>
          <p:spPr>
            <a:xfrm>
              <a:off x="4682311" y="4851684"/>
              <a:ext cx="3303678" cy="1516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E7DEBE2-D85F-4EF9-9A94-6ABE0A4BE7D8}"/>
                </a:ext>
              </a:extLst>
            </p:cNvPr>
            <p:cNvSpPr txBox="1"/>
            <p:nvPr/>
          </p:nvSpPr>
          <p:spPr>
            <a:xfrm>
              <a:off x="4781550" y="5042184"/>
              <a:ext cx="3028950" cy="1477328"/>
            </a:xfrm>
            <a:prstGeom prst="rect">
              <a:avLst/>
            </a:prstGeom>
            <a:noFill/>
          </p:spPr>
          <p:txBody>
            <a:bodyPr wrap="square" rtlCol="0">
              <a:spAutoFit/>
            </a:bodyPr>
            <a:lstStyle/>
            <a:p>
              <a:pPr algn="ctr"/>
              <a:r>
                <a:rPr lang="en-US" sz="1800" dirty="0">
                  <a:solidFill>
                    <a:schemeClr val="bg1"/>
                  </a:solidFill>
                </a:rPr>
                <a:t>Compare patients with cervical, endometrial, and ovarian cancer by food desert residential status </a:t>
              </a:r>
            </a:p>
            <a:p>
              <a:endParaRPr lang="en-US" dirty="0"/>
            </a:p>
          </p:txBody>
        </p:sp>
      </p:grpSp>
      <p:pic>
        <p:nvPicPr>
          <p:cNvPr id="6" name="Picture 2" descr="City of Hope | Duarte CA">
            <a:extLst>
              <a:ext uri="{FF2B5EF4-FFF2-40B4-BE49-F238E27FC236}">
                <a16:creationId xmlns:a16="http://schemas.microsoft.com/office/drawing/2014/main" id="{5D94B0B0-50FC-0E6C-B97C-4CC7C32C09C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56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E44D3C9-3A59-4194-BCD1-B159D8B703A9}"/>
              </a:ext>
            </a:extLst>
          </p:cNvPr>
          <p:cNvGraphicFramePr>
            <a:graphicFrameLocks/>
          </p:cNvGraphicFramePr>
          <p:nvPr/>
        </p:nvGraphicFramePr>
        <p:xfrm>
          <a:off x="1152524" y="457201"/>
          <a:ext cx="9886950" cy="563284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E1C12B10-B416-4343-AE68-19E8FFEDF39C}"/>
              </a:ext>
            </a:extLst>
          </p:cNvPr>
          <p:cNvSpPr txBox="1"/>
          <p:nvPr/>
        </p:nvSpPr>
        <p:spPr>
          <a:xfrm>
            <a:off x="2514599" y="5301178"/>
            <a:ext cx="914400" cy="5728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chemeClr val="accent6"/>
                </a:solidFill>
              </a:rPr>
              <a:t>6%</a:t>
            </a:r>
          </a:p>
        </p:txBody>
      </p:sp>
      <p:pic>
        <p:nvPicPr>
          <p:cNvPr id="4" name="Picture 2" descr="City of Hope | Duarte CA">
            <a:extLst>
              <a:ext uri="{FF2B5EF4-FFF2-40B4-BE49-F238E27FC236}">
                <a16:creationId xmlns:a16="http://schemas.microsoft.com/office/drawing/2014/main" id="{63FE718B-65A3-13D2-DC05-9654E3931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316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01E180-1F37-4C6C-B656-A7E9025519D7}"/>
              </a:ext>
            </a:extLst>
          </p:cNvPr>
          <p:cNvGraphicFramePr>
            <a:graphicFrameLocks noGrp="1"/>
          </p:cNvGraphicFramePr>
          <p:nvPr/>
        </p:nvGraphicFramePr>
        <p:xfrm>
          <a:off x="1447799" y="1074836"/>
          <a:ext cx="9296401" cy="4352509"/>
        </p:xfrm>
        <a:graphic>
          <a:graphicData uri="http://schemas.openxmlformats.org/drawingml/2006/table">
            <a:tbl>
              <a:tblPr>
                <a:tableStyleId>{74C1A8A3-306A-4EB7-A6B1-4F7E0EB9C5D6}</a:tableStyleId>
              </a:tblPr>
              <a:tblGrid>
                <a:gridCol w="2895601">
                  <a:extLst>
                    <a:ext uri="{9D8B030D-6E8A-4147-A177-3AD203B41FA5}">
                      <a16:colId xmlns:a16="http://schemas.microsoft.com/office/drawing/2014/main" val="3211823615"/>
                    </a:ext>
                  </a:extLst>
                </a:gridCol>
                <a:gridCol w="2084224">
                  <a:extLst>
                    <a:ext uri="{9D8B030D-6E8A-4147-A177-3AD203B41FA5}">
                      <a16:colId xmlns:a16="http://schemas.microsoft.com/office/drawing/2014/main" val="1538525572"/>
                    </a:ext>
                  </a:extLst>
                </a:gridCol>
                <a:gridCol w="2277892">
                  <a:extLst>
                    <a:ext uri="{9D8B030D-6E8A-4147-A177-3AD203B41FA5}">
                      <a16:colId xmlns:a16="http://schemas.microsoft.com/office/drawing/2014/main" val="2478843729"/>
                    </a:ext>
                  </a:extLst>
                </a:gridCol>
                <a:gridCol w="2038684">
                  <a:extLst>
                    <a:ext uri="{9D8B030D-6E8A-4147-A177-3AD203B41FA5}">
                      <a16:colId xmlns:a16="http://schemas.microsoft.com/office/drawing/2014/main" val="3208176163"/>
                    </a:ext>
                  </a:extLst>
                </a:gridCol>
              </a:tblGrid>
              <a:tr h="353048">
                <a:tc>
                  <a:txBody>
                    <a:bodyPr/>
                    <a:lstStyle/>
                    <a:p>
                      <a:pPr algn="l" fontAlgn="b"/>
                      <a:endParaRPr lang="en-US" sz="1800" b="1" i="0" u="none" strike="noStrike" dirty="0">
                        <a:solidFill>
                          <a:srgbClr val="FFFFFF"/>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rPr>
                        <a:t>    CERVICAL CANCER</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rPr>
                        <a:t>ENDOMETRIAL CANCER</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rPr>
                        <a:t>OVARIAN CANCER</a:t>
                      </a:r>
                      <a:endParaRPr lang="en-US" sz="1800" b="1" i="0" u="none" strike="noStrike" dirty="0">
                        <a:solidFill>
                          <a:srgbClr val="FFFFFF"/>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804313"/>
                  </a:ext>
                </a:extLst>
              </a:tr>
              <a:tr h="266834">
                <a:tc>
                  <a:txBody>
                    <a:bodyPr/>
                    <a:lstStyle/>
                    <a:p>
                      <a:pPr algn="l" fontAlgn="b"/>
                      <a:r>
                        <a:rPr lang="en-US" sz="1800" u="none" strike="noStrike" dirty="0">
                          <a:effectLst/>
                        </a:rPr>
                        <a:t>AGE</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23066"/>
                  </a:ext>
                </a:extLst>
              </a:tr>
              <a:tr h="357101">
                <a:tc>
                  <a:txBody>
                    <a:bodyPr/>
                    <a:lstStyle/>
                    <a:p>
                      <a:pPr algn="l" fontAlgn="b"/>
                      <a:r>
                        <a:rPr lang="en-US" sz="1800" u="none" strike="noStrike" dirty="0">
                          <a:effectLst/>
                        </a:rPr>
                        <a:t>RACE</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kern="1200" dirty="0">
                        <a:solidFill>
                          <a:schemeClr val="accent1"/>
                        </a:solidFill>
                        <a:effectLst/>
                        <a:latin typeface="Calibri" panose="020F0502020204030204"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kern="1200" dirty="0">
                        <a:solidFill>
                          <a:schemeClr val="accent1"/>
                        </a:solidFill>
                        <a:effectLst/>
                        <a:latin typeface="Calibri" panose="020F0502020204030204" pitchFamily="34" charset="0"/>
                        <a:ea typeface="+mn-ea"/>
                        <a:cs typeface="+mn-cs"/>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136570"/>
                  </a:ext>
                </a:extLst>
              </a:tr>
              <a:tr h="274566">
                <a:tc>
                  <a:txBody>
                    <a:bodyPr/>
                    <a:lstStyle/>
                    <a:p>
                      <a:pPr algn="l" fontAlgn="b"/>
                      <a:r>
                        <a:rPr lang="en-US" sz="1800" b="0" i="0" u="none" strike="noStrike" dirty="0">
                          <a:solidFill>
                            <a:srgbClr val="000000"/>
                          </a:solidFill>
                          <a:effectLst/>
                          <a:latin typeface="Calibri" panose="020F0502020204030204" pitchFamily="34" charset="0"/>
                        </a:rPr>
                        <a:t>COMORBIDITY</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u="none" strike="noStrike" dirty="0">
                        <a:solidFill>
                          <a:schemeClr val="tx1"/>
                        </a:solidFill>
                        <a:effectLs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335908"/>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INSURANCE</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759645"/>
                  </a:ext>
                </a:extLst>
              </a:tr>
              <a:tr h="350520">
                <a:tc>
                  <a:txBody>
                    <a:bodyPr/>
                    <a:lstStyle/>
                    <a:p>
                      <a:pPr algn="l" fontAlgn="b"/>
                      <a:r>
                        <a:rPr lang="en-US" sz="1800" u="none" strike="noStrike" dirty="0">
                          <a:effectLst/>
                        </a:rPr>
                        <a:t>SOCIOEOCNOMIC STATUS</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2326243"/>
                  </a:ext>
                </a:extLst>
              </a:tr>
              <a:tr h="325425">
                <a:tc>
                  <a:txBody>
                    <a:bodyPr/>
                    <a:lstStyle/>
                    <a:p>
                      <a:pPr algn="l" fontAlgn="b"/>
                      <a:r>
                        <a:rPr lang="en-US" sz="1800" b="0" i="0" u="none" strike="noStrike" dirty="0">
                          <a:solidFill>
                            <a:srgbClr val="000000"/>
                          </a:solidFill>
                          <a:effectLst/>
                          <a:latin typeface="Calibri" panose="020F0502020204030204" pitchFamily="34" charset="0"/>
                        </a:rPr>
                        <a:t>STAGE</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370134"/>
                  </a:ext>
                </a:extLst>
              </a:tr>
              <a:tr h="27456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SURGICAL TREATMENT</a:t>
                      </a:r>
                      <a:endParaRPr lang="en-US"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3654047"/>
                  </a:ext>
                </a:extLst>
              </a:tr>
              <a:tr h="3203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CHEMOTHERAPY </a:t>
                      </a:r>
                      <a:r>
                        <a:rPr lang="en-US" sz="1800" b="0" i="0" u="none" strike="noStrike" dirty="0">
                          <a:solidFill>
                            <a:srgbClr val="000000"/>
                          </a:solidFill>
                          <a:effectLst/>
                          <a:latin typeface="Calibri" panose="020F0502020204030204" pitchFamily="34" charset="0"/>
                        </a:rPr>
                        <a:t>(no/yes)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839348"/>
                  </a:ext>
                </a:extLst>
              </a:tr>
              <a:tr h="2857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RADIATION </a:t>
                      </a:r>
                      <a:r>
                        <a:rPr lang="en-US" sz="1800" b="0" i="0" u="none" strike="noStrike" dirty="0">
                          <a:solidFill>
                            <a:srgbClr val="000000"/>
                          </a:solidFill>
                          <a:effectLst/>
                          <a:latin typeface="Calibri" panose="020F0502020204030204" pitchFamily="34" charset="0"/>
                        </a:rPr>
                        <a:t>(no/yes)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u="none" strike="noStrike" dirty="0">
                        <a:solidFill>
                          <a:schemeClr val="tx1"/>
                        </a:solidFill>
                        <a:effectLs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20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chemeClr val="tx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020461"/>
                  </a:ext>
                </a:extLst>
              </a:tr>
              <a:tr h="27456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SMOKING </a:t>
                      </a:r>
                      <a:r>
                        <a:rPr lang="en-US" sz="1800" b="0" i="0" u="none" strike="noStrike" dirty="0">
                          <a:solidFill>
                            <a:srgbClr val="000000"/>
                          </a:solidFill>
                          <a:effectLst/>
                          <a:latin typeface="Calibri" panose="020F0502020204030204" pitchFamily="34" charset="0"/>
                        </a:rPr>
                        <a:t>(no/yes)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810507"/>
                  </a:ext>
                </a:extLst>
              </a:tr>
              <a:tr h="27456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rPr>
                        <a:t>OBESITY </a:t>
                      </a:r>
                      <a:r>
                        <a:rPr lang="en-US" sz="1800" b="0" i="0" u="none" strike="noStrike" dirty="0">
                          <a:solidFill>
                            <a:srgbClr val="000000"/>
                          </a:solidFill>
                          <a:effectLst/>
                          <a:latin typeface="Calibri" panose="020F0502020204030204" pitchFamily="34" charset="0"/>
                        </a:rPr>
                        <a:t>(no/yes)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2621567"/>
                  </a:ext>
                </a:extLst>
              </a:tr>
              <a:tr h="274566">
                <a:tc>
                  <a:txBody>
                    <a:bodyPr/>
                    <a:lstStyle/>
                    <a:p>
                      <a:pPr algn="l" fontAlgn="b"/>
                      <a:r>
                        <a:rPr lang="en-US" sz="1800" b="0" i="0" u="none" strike="noStrike" dirty="0">
                          <a:solidFill>
                            <a:srgbClr val="000000"/>
                          </a:solidFill>
                          <a:effectLst/>
                          <a:latin typeface="Calibri" panose="020F0502020204030204" pitchFamily="34" charset="0"/>
                        </a:rPr>
                        <a:t>DIABETES TYPE II (no/yes)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079882"/>
                  </a:ext>
                </a:extLst>
              </a:tr>
              <a:tr h="274566">
                <a:tc>
                  <a:txBody>
                    <a:bodyPr/>
                    <a:lstStyle/>
                    <a:p>
                      <a:pPr algn="l" fontAlgn="b"/>
                      <a:r>
                        <a:rPr lang="en-US" sz="1800" b="0" i="0" u="none" strike="noStrike" dirty="0">
                          <a:solidFill>
                            <a:srgbClr val="000000"/>
                          </a:solidFill>
                          <a:effectLst/>
                          <a:latin typeface="Calibri" panose="020F0502020204030204" pitchFamily="34" charset="0"/>
                        </a:rPr>
                        <a:t>FOOD DESERT (no/yes)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en-US" sz="1800" b="0" i="0" u="none" strike="noStrike" dirty="0">
                        <a:solidFill>
                          <a:schemeClr val="accent1"/>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6912475"/>
                  </a:ext>
                </a:extLst>
              </a:tr>
            </a:tbl>
          </a:graphicData>
        </a:graphic>
      </p:graphicFrame>
      <p:sp>
        <p:nvSpPr>
          <p:cNvPr id="3" name="Rectangle 2">
            <a:extLst>
              <a:ext uri="{FF2B5EF4-FFF2-40B4-BE49-F238E27FC236}">
                <a16:creationId xmlns:a16="http://schemas.microsoft.com/office/drawing/2014/main" id="{0524E52A-C082-435F-A447-EAB85661B875}"/>
              </a:ext>
            </a:extLst>
          </p:cNvPr>
          <p:cNvSpPr/>
          <p:nvPr/>
        </p:nvSpPr>
        <p:spPr>
          <a:xfrm>
            <a:off x="1262114" y="101831"/>
            <a:ext cx="999164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Statistical Models for Survival Time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2" descr="City of Hope | Duarte CA">
            <a:extLst>
              <a:ext uri="{FF2B5EF4-FFF2-40B4-BE49-F238E27FC236}">
                <a16:creationId xmlns:a16="http://schemas.microsoft.com/office/drawing/2014/main" id="{BEBE3A4D-7C30-4876-C82A-7FBEF7452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464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47FD94-9D0E-C148-3859-20AFBD1D1299}"/>
              </a:ext>
            </a:extLst>
          </p:cNvPr>
          <p:cNvPicPr>
            <a:picLocks noChangeAspect="1"/>
          </p:cNvPicPr>
          <p:nvPr/>
        </p:nvPicPr>
        <p:blipFill>
          <a:blip r:embed="rId3"/>
          <a:stretch>
            <a:fillRect/>
          </a:stretch>
        </p:blipFill>
        <p:spPr>
          <a:xfrm>
            <a:off x="2265658" y="1020209"/>
            <a:ext cx="7660683" cy="5573147"/>
          </a:xfrm>
          <a:prstGeom prst="rect">
            <a:avLst/>
          </a:prstGeom>
        </p:spPr>
      </p:pic>
      <p:sp>
        <p:nvSpPr>
          <p:cNvPr id="5" name="Rectangle 4">
            <a:extLst>
              <a:ext uri="{FF2B5EF4-FFF2-40B4-BE49-F238E27FC236}">
                <a16:creationId xmlns:a16="http://schemas.microsoft.com/office/drawing/2014/main" id="{B3FF621A-F992-4AA4-966C-D5202AF22F78}"/>
              </a:ext>
            </a:extLst>
          </p:cNvPr>
          <p:cNvSpPr/>
          <p:nvPr/>
        </p:nvSpPr>
        <p:spPr>
          <a:xfrm>
            <a:off x="194310" y="79259"/>
            <a:ext cx="10569484" cy="646331"/>
          </a:xfrm>
          <a:prstGeom prst="rect">
            <a:avLst/>
          </a:prstGeom>
          <a:noFill/>
        </p:spPr>
        <p:txBody>
          <a:bodyPr wrap="square" lIns="91440" tIns="45720" rIns="91440" bIns="45720">
            <a:spAutoFit/>
          </a:bodyPr>
          <a:lstStyle/>
          <a:p>
            <a:r>
              <a:rPr lang="en-US" sz="3600" b="0" cap="none" spc="0" dirty="0">
                <a:ln w="0"/>
                <a:solidFill>
                  <a:schemeClr val="accent1"/>
                </a:solidFill>
                <a:effectLst>
                  <a:outerShdw blurRad="38100" dist="25400" dir="5400000" algn="ctr" rotWithShape="0">
                    <a:srgbClr val="6E747A">
                      <a:alpha val="43000"/>
                    </a:srgbClr>
                  </a:outerShdw>
                </a:effectLst>
              </a:rPr>
              <a:t>Cervical Cancer: 28% greater mortality risk  </a:t>
            </a:r>
          </a:p>
        </p:txBody>
      </p:sp>
      <p:pic>
        <p:nvPicPr>
          <p:cNvPr id="2" name="Picture 2" descr="City of Hope | Duarte CA">
            <a:extLst>
              <a:ext uri="{FF2B5EF4-FFF2-40B4-BE49-F238E27FC236}">
                <a16:creationId xmlns:a16="http://schemas.microsoft.com/office/drawing/2014/main" id="{69E7E2C1-35D1-8FCC-341F-27EFCBD87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431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277418" y="2149019"/>
            <a:ext cx="9430098" cy="4401205"/>
          </a:xfrm>
          <a:prstGeom prst="rect">
            <a:avLst/>
          </a:prstGeom>
          <a:noFill/>
        </p:spPr>
        <p:txBody>
          <a:bodyPr wrap="square" rtlCol="0">
            <a:spAutoFit/>
          </a:bodyPr>
          <a:lstStyle/>
          <a:p>
            <a:r>
              <a:rPr lang="en-US" sz="4200" b="1" i="0" cap="all">
                <a:solidFill>
                  <a:schemeClr val="bg1"/>
                </a:solidFill>
                <a:effectLst/>
                <a:latin typeface="Calibri" panose="020F0502020204030204" pitchFamily="34" charset="0"/>
              </a:rPr>
              <a:t>State of Federal ACS CAN </a:t>
            </a:r>
          </a:p>
          <a:p>
            <a:r>
              <a:rPr lang="en-US" sz="4200" b="1" i="0" cap="all">
                <a:solidFill>
                  <a:schemeClr val="bg1"/>
                </a:solidFill>
                <a:effectLst/>
                <a:latin typeface="Calibri" panose="020F0502020204030204" pitchFamily="34" charset="0"/>
              </a:rPr>
              <a:t>&amp; 2023 Federal Priorities</a:t>
            </a:r>
            <a:r>
              <a:rPr lang="en-US" sz="4200" b="0" i="0" cap="all">
                <a:solidFill>
                  <a:schemeClr val="bg1"/>
                </a:solidFill>
                <a:effectLst/>
                <a:latin typeface="Calibri" panose="020F0502020204030204" pitchFamily="34" charset="0"/>
              </a:rPr>
              <a:t> </a:t>
            </a:r>
          </a:p>
          <a:p>
            <a:endParaRPr lang="en-US" sz="2400" b="1" cap="all">
              <a:solidFill>
                <a:schemeClr val="bg1"/>
              </a:solidFill>
              <a:latin typeface="Aharoni" panose="02010803020104030203" pitchFamily="2" charset="-79"/>
              <a:cs typeface="Aharoni" panose="02010803020104030203" pitchFamily="2" charset="-79"/>
            </a:endParaRPr>
          </a:p>
          <a:p>
            <a:r>
              <a:rPr lang="en-US" sz="3600" b="1" i="1">
                <a:solidFill>
                  <a:schemeClr val="bg1"/>
                </a:solidFill>
              </a:rPr>
              <a:t>Tammy Boyd, Jr.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Vice President, Federal Advocacy and Strategic Alliances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Calibri" panose="020F0502020204030204" pitchFamily="34" charset="0"/>
                <a:ea typeface="+mn-ea"/>
                <a:cs typeface="+mn-cs"/>
              </a:rPr>
              <a:t>ACS CAN</a:t>
            </a: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t>
            </a:r>
            <a:endParaRPr kumimoji="0" lang="en-US" sz="2000" b="0" i="1" u="none" strike="noStrike" kern="1200" cap="none" spc="0" normalizeH="0" baseline="0" noProof="0">
              <a:ln>
                <a:noFill/>
              </a:ln>
              <a:solidFill>
                <a:prstClr val="white"/>
              </a:solidFill>
              <a:effectLst/>
              <a:uLnTx/>
              <a:uFillTx/>
              <a:latin typeface="Calibri" panose="020F0502020204030204"/>
              <a:ea typeface="+mn-ea"/>
              <a:cs typeface="+mn-cs"/>
            </a:endParaRPr>
          </a:p>
          <a:p>
            <a:r>
              <a:rPr lang="en-US" sz="3600" b="1" i="1">
                <a:solidFill>
                  <a:schemeClr val="bg1"/>
                </a:solidFill>
              </a:rPr>
              <a:t>James Williams, Jr.</a:t>
            </a:r>
          </a:p>
          <a:p>
            <a:r>
              <a:rPr lang="en-US" sz="2000" b="1">
                <a:solidFill>
                  <a:schemeClr val="bg1"/>
                </a:solidFill>
                <a:effectLst/>
                <a:latin typeface="Calibri" panose="020F0502020204030204" pitchFamily="34" charset="0"/>
              </a:rPr>
              <a:t>Director, Federal Relations, Cancer Prevention, </a:t>
            </a:r>
          </a:p>
          <a:p>
            <a:r>
              <a:rPr lang="en-US" sz="2000" b="1">
                <a:solidFill>
                  <a:schemeClr val="bg1"/>
                </a:solidFill>
                <a:effectLst/>
                <a:latin typeface="Calibri" panose="020F0502020204030204" pitchFamily="34" charset="0"/>
              </a:rPr>
              <a:t>Early Detection and Screening</a:t>
            </a:r>
          </a:p>
          <a:p>
            <a:r>
              <a:rPr lang="en-US" sz="2000" b="0" i="1">
                <a:solidFill>
                  <a:schemeClr val="bg1"/>
                </a:solidFill>
                <a:effectLst/>
                <a:latin typeface="Calibri" panose="020F0502020204030204" pitchFamily="34" charset="0"/>
              </a:rPr>
              <a:t>ACS CAN</a:t>
            </a:r>
            <a:r>
              <a:rPr lang="en-US" sz="2000" b="0" i="0">
                <a:solidFill>
                  <a:schemeClr val="bg1"/>
                </a:solidFill>
                <a:effectLst/>
                <a:latin typeface="Calibri" panose="020F0502020204030204" pitchFamily="34" charset="0"/>
              </a:rPr>
              <a:t> </a:t>
            </a:r>
            <a:endParaRPr lang="en-US" sz="2000"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679411" y="-808286"/>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614429" y="-1182166"/>
            <a:ext cx="8085703" cy="7821962"/>
          </a:xfrm>
          <a:prstGeom prst="rect">
            <a:avLst/>
          </a:prstGeom>
        </p:spPr>
      </p:pic>
    </p:spTree>
    <p:extLst>
      <p:ext uri="{BB962C8B-B14F-4D97-AF65-F5344CB8AC3E}">
        <p14:creationId xmlns:p14="http://schemas.microsoft.com/office/powerpoint/2010/main" val="3119528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079A-CFFF-BC08-0A28-908D797B9C1D}"/>
              </a:ext>
            </a:extLst>
          </p:cNvPr>
          <p:cNvPicPr>
            <a:picLocks noChangeAspect="1"/>
          </p:cNvPicPr>
          <p:nvPr/>
        </p:nvPicPr>
        <p:blipFill>
          <a:blip r:embed="rId3"/>
          <a:stretch>
            <a:fillRect/>
          </a:stretch>
        </p:blipFill>
        <p:spPr>
          <a:xfrm>
            <a:off x="2267088" y="894926"/>
            <a:ext cx="7657824" cy="5571067"/>
          </a:xfrm>
          <a:prstGeom prst="rect">
            <a:avLst/>
          </a:prstGeom>
        </p:spPr>
      </p:pic>
      <p:sp>
        <p:nvSpPr>
          <p:cNvPr id="5" name="Rectangle 4">
            <a:extLst>
              <a:ext uri="{FF2B5EF4-FFF2-40B4-BE49-F238E27FC236}">
                <a16:creationId xmlns:a16="http://schemas.microsoft.com/office/drawing/2014/main" id="{5C55F02A-71DB-4FA9-9A3E-416BADEE4ACE}"/>
              </a:ext>
            </a:extLst>
          </p:cNvPr>
          <p:cNvSpPr/>
          <p:nvPr/>
        </p:nvSpPr>
        <p:spPr>
          <a:xfrm>
            <a:off x="228033" y="151243"/>
            <a:ext cx="8948861"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Endometrial Cancer: 53% greater mortality risk</a:t>
            </a:r>
          </a:p>
        </p:txBody>
      </p:sp>
      <p:pic>
        <p:nvPicPr>
          <p:cNvPr id="2" name="Picture 2" descr="City of Hope | Duarte CA">
            <a:extLst>
              <a:ext uri="{FF2B5EF4-FFF2-40B4-BE49-F238E27FC236}">
                <a16:creationId xmlns:a16="http://schemas.microsoft.com/office/drawing/2014/main" id="{E4BE09D7-73F3-F96B-B6FF-435A8EE81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61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1E4E7-CE1E-42A7-3F61-12D908A4536C}"/>
              </a:ext>
            </a:extLst>
          </p:cNvPr>
          <p:cNvPicPr>
            <a:picLocks noChangeAspect="1"/>
          </p:cNvPicPr>
          <p:nvPr/>
        </p:nvPicPr>
        <p:blipFill>
          <a:blip r:embed="rId3"/>
          <a:stretch>
            <a:fillRect/>
          </a:stretch>
        </p:blipFill>
        <p:spPr>
          <a:xfrm>
            <a:off x="2267088" y="849206"/>
            <a:ext cx="7657824" cy="5571067"/>
          </a:xfrm>
          <a:prstGeom prst="rect">
            <a:avLst/>
          </a:prstGeom>
        </p:spPr>
      </p:pic>
      <p:sp>
        <p:nvSpPr>
          <p:cNvPr id="5" name="Rectangle 4">
            <a:extLst>
              <a:ext uri="{FF2B5EF4-FFF2-40B4-BE49-F238E27FC236}">
                <a16:creationId xmlns:a16="http://schemas.microsoft.com/office/drawing/2014/main" id="{39A362D7-EFCE-4B66-BCEA-761A9A021381}"/>
              </a:ext>
            </a:extLst>
          </p:cNvPr>
          <p:cNvSpPr/>
          <p:nvPr/>
        </p:nvSpPr>
        <p:spPr>
          <a:xfrm>
            <a:off x="220239" y="104512"/>
            <a:ext cx="8216866"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Ovarian Cancer: 52% greater mortality risk</a:t>
            </a:r>
          </a:p>
        </p:txBody>
      </p:sp>
      <p:pic>
        <p:nvPicPr>
          <p:cNvPr id="2" name="Picture 2" descr="City of Hope | Duarte CA">
            <a:extLst>
              <a:ext uri="{FF2B5EF4-FFF2-40B4-BE49-F238E27FC236}">
                <a16:creationId xmlns:a16="http://schemas.microsoft.com/office/drawing/2014/main" id="{6132FF08-6233-72A9-330A-8D7BD81D0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392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32EA7F9D-90CA-4DED-A377-9CD1892CE16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City of Hope | Duarte CA">
            <a:extLst>
              <a:ext uri="{FF2B5EF4-FFF2-40B4-BE49-F238E27FC236}">
                <a16:creationId xmlns:a16="http://schemas.microsoft.com/office/drawing/2014/main" id="{1DED57BB-79DC-0835-79E6-0FDF4E2E47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002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BDEEF-ED52-4A3E-A386-C85FC82462BD}"/>
              </a:ext>
            </a:extLst>
          </p:cNvPr>
          <p:cNvSpPr>
            <a:spLocks noGrp="1"/>
          </p:cNvSpPr>
          <p:nvPr>
            <p:ph idx="1"/>
          </p:nvPr>
        </p:nvSpPr>
        <p:spPr/>
        <p:txBody>
          <a:bodyPr>
            <a:normAutofit/>
          </a:bodyPr>
          <a:lstStyle/>
          <a:p>
            <a:r>
              <a:rPr lang="en-US" dirty="0"/>
              <a:t>CCR data may be supplemented with OSHPD inpatient data to yield valuable clinical information about patients: diagnoses of smoking,  obesity, diabetes, metabolic syndrome, and other chronic conditions</a:t>
            </a:r>
          </a:p>
          <a:p>
            <a:r>
              <a:rPr lang="en-US" dirty="0"/>
              <a:t>CCR data may be linked by census tract to freely available CA state and US federal data sets like US census data, environmental pollution data, or social data on neighborhood segregation or access to public transportation</a:t>
            </a:r>
          </a:p>
          <a:p>
            <a:r>
              <a:rPr lang="en-US" dirty="0"/>
              <a:t>Huge untapped potential for analysis of multiple individual, </a:t>
            </a:r>
            <a:r>
              <a:rPr lang="en-US" dirty="0" err="1"/>
              <a:t>neigbhorhood</a:t>
            </a:r>
            <a:r>
              <a:rPr lang="en-US" dirty="0"/>
              <a:t>, environmental and societal factors affecting cancer diagnosis, treatment, and outcomes</a:t>
            </a:r>
          </a:p>
          <a:p>
            <a:endParaRPr lang="en-US" dirty="0"/>
          </a:p>
        </p:txBody>
      </p:sp>
      <p:sp>
        <p:nvSpPr>
          <p:cNvPr id="4" name="Rectangle 3">
            <a:extLst>
              <a:ext uri="{FF2B5EF4-FFF2-40B4-BE49-F238E27FC236}">
                <a16:creationId xmlns:a16="http://schemas.microsoft.com/office/drawing/2014/main" id="{C93DAAF9-841C-42D8-9797-B8F9D7C63607}"/>
              </a:ext>
            </a:extLst>
          </p:cNvPr>
          <p:cNvSpPr/>
          <p:nvPr/>
        </p:nvSpPr>
        <p:spPr>
          <a:xfrm>
            <a:off x="1390329" y="219372"/>
            <a:ext cx="941135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Strengths of CCR Based Research</a:t>
            </a:r>
          </a:p>
        </p:txBody>
      </p:sp>
      <p:pic>
        <p:nvPicPr>
          <p:cNvPr id="2" name="Picture 2" descr="City of Hope | Duarte CA">
            <a:extLst>
              <a:ext uri="{FF2B5EF4-FFF2-40B4-BE49-F238E27FC236}">
                <a16:creationId xmlns:a16="http://schemas.microsoft.com/office/drawing/2014/main" id="{2FB555E1-954B-68D0-BE7F-7C3B7A093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8325" y="5497513"/>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448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E3E8C39B-8AC5-47D3-87F9-5AF3D3C05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381" y="118431"/>
            <a:ext cx="7937238" cy="6621137"/>
          </a:xfrm>
          <a:prstGeom prst="rect">
            <a:avLst/>
          </a:prstGeom>
        </p:spPr>
      </p:pic>
    </p:spTree>
    <p:extLst>
      <p:ext uri="{BB962C8B-B14F-4D97-AF65-F5344CB8AC3E}">
        <p14:creationId xmlns:p14="http://schemas.microsoft.com/office/powerpoint/2010/main" val="1121501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E809-4182-439F-8BE8-0602242D31CB}"/>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437BADC0-2D8B-4459-A584-B9F77EFA718E}"/>
              </a:ext>
            </a:extLst>
          </p:cNvPr>
          <p:cNvSpPr>
            <a:spLocks noGrp="1"/>
          </p:cNvSpPr>
          <p:nvPr>
            <p:ph idx="1"/>
          </p:nvPr>
        </p:nvSpPr>
        <p:spPr/>
        <p:txBody>
          <a:bodyPr>
            <a:normAutofit fontScale="70000" lnSpcReduction="20000"/>
          </a:bodyPr>
          <a:lstStyle/>
          <a:p>
            <a:r>
              <a:rPr lang="en-US" b="0" i="0" dirty="0">
                <a:solidFill>
                  <a:srgbClr val="333333"/>
                </a:solidFill>
                <a:effectLst/>
                <a:latin typeface="Open Sans" panose="020B0606030504020204" pitchFamily="34" charset="0"/>
              </a:rPr>
              <a:t>Pires Augusto AL, de Abreu Rodrigues AV, Barbosa </a:t>
            </a:r>
            <a:r>
              <a:rPr lang="en-US" b="0" i="0" dirty="0" err="1">
                <a:solidFill>
                  <a:srgbClr val="333333"/>
                </a:solidFill>
                <a:effectLst/>
                <a:latin typeface="Open Sans" panose="020B0606030504020204" pitchFamily="34" charset="0"/>
              </a:rPr>
              <a:t>Domingos</a:t>
            </a:r>
            <a:r>
              <a:rPr lang="en-US" b="0" i="0" dirty="0">
                <a:solidFill>
                  <a:srgbClr val="333333"/>
                </a:solidFill>
                <a:effectLst/>
                <a:latin typeface="Open Sans" panose="020B0606030504020204" pitchFamily="34" charset="0"/>
              </a:rPr>
              <a:t> T, et al. Household food insecurity associated with gestational and neonatal outcomes: a systematic review. BMC Pregnancy Childbirth. 2020;20(1):229. https://doi.org/10.1186/s12884-020-02917-9</a:t>
            </a:r>
          </a:p>
          <a:p>
            <a:r>
              <a:rPr lang="en-US" b="0" i="0" dirty="0">
                <a:solidFill>
                  <a:srgbClr val="333333"/>
                </a:solidFill>
                <a:effectLst/>
                <a:latin typeface="Open Sans" panose="020B0606030504020204" pitchFamily="34" charset="0"/>
              </a:rPr>
              <a:t>Tipton MJ, Wagner SA, Dixon A, et al. Association of living in a food desert with pregnancy morbidity. </a:t>
            </a:r>
            <a:r>
              <a:rPr lang="en-US" b="0" i="0" dirty="0" err="1">
                <a:solidFill>
                  <a:srgbClr val="333333"/>
                </a:solidFill>
                <a:effectLst/>
                <a:latin typeface="Open Sans" panose="020B0606030504020204" pitchFamily="34" charset="0"/>
              </a:rPr>
              <a:t>Obstet</a:t>
            </a:r>
            <a:r>
              <a:rPr lang="en-US" b="0" i="0" dirty="0">
                <a:solidFill>
                  <a:srgbClr val="333333"/>
                </a:solidFill>
                <a:effectLst/>
                <a:latin typeface="Open Sans" panose="020B0606030504020204" pitchFamily="34" charset="0"/>
              </a:rPr>
              <a:t> Gynecol. 2020;136(1):140–145</a:t>
            </a:r>
          </a:p>
          <a:p>
            <a:r>
              <a:rPr lang="en-US" b="0" i="0" dirty="0">
                <a:solidFill>
                  <a:srgbClr val="212121"/>
                </a:solidFill>
                <a:effectLst/>
                <a:latin typeface="BlinkMacSystemFont"/>
              </a:rPr>
              <a:t>Testa A, Jackson DB, </a:t>
            </a:r>
            <a:r>
              <a:rPr lang="en-US" b="0" i="0" dirty="0" err="1">
                <a:solidFill>
                  <a:srgbClr val="212121"/>
                </a:solidFill>
                <a:effectLst/>
                <a:latin typeface="BlinkMacSystemFont"/>
              </a:rPr>
              <a:t>Semenza</a:t>
            </a:r>
            <a:r>
              <a:rPr lang="en-US" b="0" i="0" dirty="0">
                <a:solidFill>
                  <a:srgbClr val="212121"/>
                </a:solidFill>
                <a:effectLst/>
                <a:latin typeface="BlinkMacSystemFont"/>
              </a:rPr>
              <a:t> DC, Vaughn MG. Food deserts and cardiovascular health among young adults. Public Health </a:t>
            </a:r>
            <a:r>
              <a:rPr lang="en-US" b="0" i="0" dirty="0" err="1">
                <a:solidFill>
                  <a:srgbClr val="212121"/>
                </a:solidFill>
                <a:effectLst/>
                <a:latin typeface="BlinkMacSystemFont"/>
              </a:rPr>
              <a:t>Nutr</a:t>
            </a:r>
            <a:r>
              <a:rPr lang="en-US" b="0" i="0" dirty="0">
                <a:solidFill>
                  <a:srgbClr val="212121"/>
                </a:solidFill>
                <a:effectLst/>
                <a:latin typeface="BlinkMacSystemFont"/>
              </a:rPr>
              <a:t>. 2021 Jan;24(1):117-124. </a:t>
            </a:r>
            <a:r>
              <a:rPr lang="en-US" b="0" i="0" dirty="0" err="1">
                <a:solidFill>
                  <a:srgbClr val="212121"/>
                </a:solidFill>
                <a:effectLst/>
                <a:latin typeface="BlinkMacSystemFont"/>
              </a:rPr>
              <a:t>doi</a:t>
            </a:r>
            <a:r>
              <a:rPr lang="en-US" b="0" i="0" dirty="0">
                <a:solidFill>
                  <a:srgbClr val="212121"/>
                </a:solidFill>
                <a:effectLst/>
                <a:latin typeface="BlinkMacSystemFont"/>
              </a:rPr>
              <a:t>: 10.1017/S1368980020001536. </a:t>
            </a:r>
            <a:r>
              <a:rPr lang="en-US" b="0" i="0" dirty="0" err="1">
                <a:solidFill>
                  <a:srgbClr val="212121"/>
                </a:solidFill>
                <a:effectLst/>
                <a:latin typeface="BlinkMacSystemFont"/>
              </a:rPr>
              <a:t>Epub</a:t>
            </a:r>
            <a:r>
              <a:rPr lang="en-US" b="0" i="0" dirty="0">
                <a:solidFill>
                  <a:srgbClr val="212121"/>
                </a:solidFill>
                <a:effectLst/>
                <a:latin typeface="BlinkMacSystemFont"/>
              </a:rPr>
              <a:t> 2020 Jul 9. PMID: 32641177</a:t>
            </a:r>
          </a:p>
          <a:p>
            <a:r>
              <a:rPr lang="en-US" b="0" i="0" dirty="0">
                <a:solidFill>
                  <a:srgbClr val="212121"/>
                </a:solidFill>
                <a:effectLst/>
                <a:latin typeface="BlinkMacSystemFont"/>
              </a:rPr>
              <a:t>Ghosh-</a:t>
            </a:r>
            <a:r>
              <a:rPr lang="en-US" b="0" i="0" dirty="0" err="1">
                <a:solidFill>
                  <a:srgbClr val="212121"/>
                </a:solidFill>
                <a:effectLst/>
                <a:latin typeface="BlinkMacSystemFont"/>
              </a:rPr>
              <a:t>Dastidar</a:t>
            </a:r>
            <a:r>
              <a:rPr lang="en-US" b="0" i="0" dirty="0">
                <a:solidFill>
                  <a:srgbClr val="212121"/>
                </a:solidFill>
                <a:effectLst/>
                <a:latin typeface="BlinkMacSystemFont"/>
              </a:rPr>
              <a:t> B, Cohen D, Hunter G, </a:t>
            </a:r>
            <a:r>
              <a:rPr lang="en-US" b="0" i="0" dirty="0" err="1">
                <a:solidFill>
                  <a:srgbClr val="212121"/>
                </a:solidFill>
                <a:effectLst/>
                <a:latin typeface="BlinkMacSystemFont"/>
              </a:rPr>
              <a:t>Zenk</a:t>
            </a:r>
            <a:r>
              <a:rPr lang="en-US" b="0" i="0" dirty="0">
                <a:solidFill>
                  <a:srgbClr val="212121"/>
                </a:solidFill>
                <a:effectLst/>
                <a:latin typeface="BlinkMacSystemFont"/>
              </a:rPr>
              <a:t> SN, Huang C, Beckman R, Dubowitz T. Distance to store, food prices, and obesity in urban food deserts. Am J </a:t>
            </a:r>
            <a:r>
              <a:rPr lang="en-US" b="0" i="0" dirty="0" err="1">
                <a:solidFill>
                  <a:srgbClr val="212121"/>
                </a:solidFill>
                <a:effectLst/>
                <a:latin typeface="BlinkMacSystemFont"/>
              </a:rPr>
              <a:t>Prev</a:t>
            </a:r>
            <a:r>
              <a:rPr lang="en-US" b="0" i="0" dirty="0">
                <a:solidFill>
                  <a:srgbClr val="212121"/>
                </a:solidFill>
                <a:effectLst/>
                <a:latin typeface="BlinkMacSystemFont"/>
              </a:rPr>
              <a:t> Med. 2014 Nov;47(5):587-95. </a:t>
            </a:r>
            <a:r>
              <a:rPr lang="en-US" b="0" i="0" dirty="0" err="1">
                <a:solidFill>
                  <a:srgbClr val="212121"/>
                </a:solidFill>
                <a:effectLst/>
                <a:latin typeface="BlinkMacSystemFont"/>
              </a:rPr>
              <a:t>doi</a:t>
            </a:r>
            <a:r>
              <a:rPr lang="en-US" b="0" i="0" dirty="0">
                <a:solidFill>
                  <a:srgbClr val="212121"/>
                </a:solidFill>
                <a:effectLst/>
                <a:latin typeface="BlinkMacSystemFont"/>
              </a:rPr>
              <a:t>: 10.1016/j.amepre.2014.07.005. </a:t>
            </a:r>
            <a:r>
              <a:rPr lang="en-US" b="0" i="0" dirty="0" err="1">
                <a:solidFill>
                  <a:srgbClr val="212121"/>
                </a:solidFill>
                <a:effectLst/>
                <a:latin typeface="BlinkMacSystemFont"/>
              </a:rPr>
              <a:t>Epub</a:t>
            </a:r>
            <a:r>
              <a:rPr lang="en-US" b="0" i="0" dirty="0">
                <a:solidFill>
                  <a:srgbClr val="212121"/>
                </a:solidFill>
                <a:effectLst/>
                <a:latin typeface="BlinkMacSystemFont"/>
              </a:rPr>
              <a:t> 2014 Sep 10. PMID: 25217097; PMCID: PMC4205193</a:t>
            </a:r>
          </a:p>
          <a:p>
            <a:r>
              <a:rPr lang="en-US" b="0" i="0" dirty="0">
                <a:solidFill>
                  <a:srgbClr val="212121"/>
                </a:solidFill>
                <a:effectLst/>
                <a:latin typeface="BlinkMacSystemFont"/>
              </a:rPr>
              <a:t>Berkowitz SA, Karter AJ, </a:t>
            </a:r>
            <a:r>
              <a:rPr lang="en-US" b="0" i="0" dirty="0" err="1">
                <a:solidFill>
                  <a:srgbClr val="212121"/>
                </a:solidFill>
                <a:effectLst/>
                <a:latin typeface="BlinkMacSystemFont"/>
              </a:rPr>
              <a:t>Corbie</a:t>
            </a:r>
            <a:r>
              <a:rPr lang="en-US" b="0" i="0" dirty="0">
                <a:solidFill>
                  <a:srgbClr val="212121"/>
                </a:solidFill>
                <a:effectLst/>
                <a:latin typeface="BlinkMacSystemFont"/>
              </a:rPr>
              <a:t>-Smith G, Seligman HK, Ackroyd SA, Barnard LS, Atlas SJ, Wexler DJ. Food Insecurity, Food "Deserts," and Glycemic Control in Patients With Diabetes: A Longitudinal Analysis. Diabetes Care. 2018 Jun;41(6):1188-1195. </a:t>
            </a:r>
            <a:r>
              <a:rPr lang="en-US" b="0" i="0" dirty="0" err="1">
                <a:solidFill>
                  <a:srgbClr val="212121"/>
                </a:solidFill>
                <a:effectLst/>
                <a:latin typeface="BlinkMacSystemFont"/>
              </a:rPr>
              <a:t>doi</a:t>
            </a:r>
            <a:r>
              <a:rPr lang="en-US" b="0" i="0" dirty="0">
                <a:solidFill>
                  <a:srgbClr val="212121"/>
                </a:solidFill>
                <a:effectLst/>
                <a:latin typeface="BlinkMacSystemFont"/>
              </a:rPr>
              <a:t>: 10.2337/dc17-1981. </a:t>
            </a:r>
            <a:r>
              <a:rPr lang="en-US" b="0" i="0" dirty="0" err="1">
                <a:solidFill>
                  <a:srgbClr val="212121"/>
                </a:solidFill>
                <a:effectLst/>
                <a:latin typeface="BlinkMacSystemFont"/>
              </a:rPr>
              <a:t>Epub</a:t>
            </a:r>
            <a:r>
              <a:rPr lang="en-US" b="0" i="0" dirty="0">
                <a:solidFill>
                  <a:srgbClr val="212121"/>
                </a:solidFill>
                <a:effectLst/>
                <a:latin typeface="BlinkMacSystemFont"/>
              </a:rPr>
              <a:t> 2018 Mar 19. PMID: 29555650; PMCID: PMC5961388</a:t>
            </a:r>
            <a:endParaRPr lang="en-US" dirty="0"/>
          </a:p>
        </p:txBody>
      </p:sp>
    </p:spTree>
    <p:extLst>
      <p:ext uri="{BB962C8B-B14F-4D97-AF65-F5344CB8AC3E}">
        <p14:creationId xmlns:p14="http://schemas.microsoft.com/office/powerpoint/2010/main" val="1251296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4F11-48A1-604A-A4A1-0E1C8F781E54}"/>
              </a:ext>
            </a:extLst>
          </p:cNvPr>
          <p:cNvSpPr>
            <a:spLocks noGrp="1"/>
          </p:cNvSpPr>
          <p:nvPr>
            <p:ph type="ctrTitle"/>
          </p:nvPr>
        </p:nvSpPr>
        <p:spPr>
          <a:xfrm>
            <a:off x="925903" y="1116746"/>
            <a:ext cx="9628885" cy="1815351"/>
          </a:xfrm>
        </p:spPr>
        <p:txBody>
          <a:bodyPr/>
          <a:lstStyle/>
          <a:p>
            <a:r>
              <a:rPr lang="en-US" dirty="0"/>
              <a:t>The Importance of Cancer Registries</a:t>
            </a:r>
          </a:p>
        </p:txBody>
      </p:sp>
      <p:sp>
        <p:nvSpPr>
          <p:cNvPr id="3" name="Subtitle 2">
            <a:extLst>
              <a:ext uri="{FF2B5EF4-FFF2-40B4-BE49-F238E27FC236}">
                <a16:creationId xmlns:a16="http://schemas.microsoft.com/office/drawing/2014/main" id="{D8F9B5E7-96F5-FE4E-891A-1ECC5DC3B72B}"/>
              </a:ext>
            </a:extLst>
          </p:cNvPr>
          <p:cNvSpPr>
            <a:spLocks noGrp="1"/>
          </p:cNvSpPr>
          <p:nvPr>
            <p:ph type="subTitle" idx="1"/>
          </p:nvPr>
        </p:nvSpPr>
        <p:spPr>
          <a:xfrm>
            <a:off x="1171323" y="3130569"/>
            <a:ext cx="10309615" cy="1919199"/>
          </a:xfrm>
        </p:spPr>
        <p:txBody>
          <a:bodyPr/>
          <a:lstStyle/>
          <a:p>
            <a:pPr>
              <a:lnSpc>
                <a:spcPct val="100000"/>
              </a:lnSpc>
              <a:spcBef>
                <a:spcPts val="0"/>
              </a:spcBef>
            </a:pPr>
            <a:r>
              <a:rPr lang="en-US" dirty="0">
                <a:solidFill>
                  <a:schemeClr val="tx1">
                    <a:lumMod val="50000"/>
                    <a:lumOff val="50000"/>
                  </a:schemeClr>
                </a:solidFill>
              </a:rPr>
              <a:t>Loraine A. Escobedo, PhD</a:t>
            </a:r>
          </a:p>
          <a:p>
            <a:pPr>
              <a:lnSpc>
                <a:spcPct val="100000"/>
              </a:lnSpc>
              <a:spcBef>
                <a:spcPts val="0"/>
              </a:spcBef>
            </a:pPr>
            <a:r>
              <a:rPr lang="en-US" sz="2000" dirty="0">
                <a:solidFill>
                  <a:schemeClr val="tx1">
                    <a:lumMod val="50000"/>
                    <a:lumOff val="50000"/>
                  </a:schemeClr>
                </a:solidFill>
              </a:rPr>
              <a:t>Research Scientist I (annaloraine.escobedo@cshs.org)</a:t>
            </a:r>
          </a:p>
          <a:p>
            <a:pPr>
              <a:lnSpc>
                <a:spcPct val="100000"/>
              </a:lnSpc>
              <a:spcBef>
                <a:spcPts val="0"/>
              </a:spcBef>
            </a:pPr>
            <a:endParaRPr lang="en-US" sz="1333" dirty="0">
              <a:solidFill>
                <a:schemeClr val="tx1">
                  <a:lumMod val="50000"/>
                  <a:lumOff val="50000"/>
                </a:schemeClr>
              </a:solidFill>
            </a:endParaRPr>
          </a:p>
          <a:p>
            <a:pPr>
              <a:lnSpc>
                <a:spcPct val="100000"/>
              </a:lnSpc>
              <a:spcBef>
                <a:spcPts val="0"/>
              </a:spcBef>
            </a:pPr>
            <a:r>
              <a:rPr lang="en-US" dirty="0">
                <a:solidFill>
                  <a:schemeClr val="tx1">
                    <a:lumMod val="50000"/>
                    <a:lumOff val="50000"/>
                  </a:schemeClr>
                </a:solidFill>
              </a:rPr>
              <a:t>Community Outreach and Engagement </a:t>
            </a:r>
          </a:p>
          <a:p>
            <a:pPr>
              <a:lnSpc>
                <a:spcPct val="100000"/>
              </a:lnSpc>
              <a:spcBef>
                <a:spcPts val="0"/>
              </a:spcBef>
            </a:pPr>
            <a:r>
              <a:rPr lang="en-US" dirty="0">
                <a:solidFill>
                  <a:schemeClr val="tx1">
                    <a:lumMod val="50000"/>
                    <a:lumOff val="50000"/>
                  </a:schemeClr>
                </a:solidFill>
              </a:rPr>
              <a:t>Cancer Research Center for Health Equity</a:t>
            </a:r>
          </a:p>
          <a:p>
            <a:pPr>
              <a:lnSpc>
                <a:spcPct val="100000"/>
              </a:lnSpc>
              <a:spcBef>
                <a:spcPts val="0"/>
              </a:spcBef>
            </a:pPr>
            <a:endParaRPr lang="en-US" sz="1333" dirty="0">
              <a:solidFill>
                <a:schemeClr val="tx1">
                  <a:lumMod val="50000"/>
                  <a:lumOff val="50000"/>
                </a:schemeClr>
              </a:solidFill>
            </a:endParaRPr>
          </a:p>
          <a:p>
            <a:pPr>
              <a:lnSpc>
                <a:spcPct val="100000"/>
              </a:lnSpc>
              <a:spcBef>
                <a:spcPts val="0"/>
              </a:spcBef>
            </a:pPr>
            <a:endParaRPr lang="en-US" sz="1333" dirty="0">
              <a:solidFill>
                <a:schemeClr val="tx1">
                  <a:lumMod val="50000"/>
                  <a:lumOff val="50000"/>
                </a:schemeClr>
              </a:solidFill>
            </a:endParaRPr>
          </a:p>
          <a:p>
            <a:pPr algn="r">
              <a:lnSpc>
                <a:spcPct val="100000"/>
              </a:lnSpc>
              <a:spcBef>
                <a:spcPts val="0"/>
              </a:spcBef>
            </a:pPr>
            <a:r>
              <a:rPr lang="en-US" sz="2000" dirty="0">
                <a:solidFill>
                  <a:schemeClr val="tx1">
                    <a:lumMod val="50000"/>
                    <a:lumOff val="50000"/>
                  </a:schemeClr>
                </a:solidFill>
              </a:rPr>
              <a:t>2023 ACS CAN California Ambassador Summit</a:t>
            </a:r>
          </a:p>
          <a:p>
            <a:pPr algn="r">
              <a:lnSpc>
                <a:spcPct val="100000"/>
              </a:lnSpc>
              <a:spcBef>
                <a:spcPts val="0"/>
              </a:spcBef>
            </a:pPr>
            <a:r>
              <a:rPr lang="en-US" sz="2000" dirty="0">
                <a:solidFill>
                  <a:schemeClr val="tx1">
                    <a:lumMod val="50000"/>
                    <a:lumOff val="50000"/>
                  </a:schemeClr>
                </a:solidFill>
              </a:rPr>
              <a:t>February 15, 2023</a:t>
            </a:r>
          </a:p>
        </p:txBody>
      </p:sp>
    </p:spTree>
    <p:extLst>
      <p:ext uri="{BB962C8B-B14F-4D97-AF65-F5344CB8AC3E}">
        <p14:creationId xmlns:p14="http://schemas.microsoft.com/office/powerpoint/2010/main" val="744129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79ED-9AC5-3314-8BC9-121E8E409056}"/>
              </a:ext>
            </a:extLst>
          </p:cNvPr>
          <p:cNvSpPr>
            <a:spLocks noGrp="1"/>
          </p:cNvSpPr>
          <p:nvPr>
            <p:ph type="title"/>
          </p:nvPr>
        </p:nvSpPr>
        <p:spPr/>
        <p:txBody>
          <a:bodyPr/>
          <a:lstStyle/>
          <a:p>
            <a:r>
              <a:rPr lang="en-US" dirty="0"/>
              <a:t>Use of cancer surveillance data to…</a:t>
            </a:r>
          </a:p>
        </p:txBody>
      </p:sp>
      <p:sp>
        <p:nvSpPr>
          <p:cNvPr id="3" name="Content Placeholder 2">
            <a:extLst>
              <a:ext uri="{FF2B5EF4-FFF2-40B4-BE49-F238E27FC236}">
                <a16:creationId xmlns:a16="http://schemas.microsoft.com/office/drawing/2014/main" id="{3191033F-00C3-A8F6-6C6A-5307DD124AFC}"/>
              </a:ext>
            </a:extLst>
          </p:cNvPr>
          <p:cNvSpPr>
            <a:spLocks noGrp="1"/>
          </p:cNvSpPr>
          <p:nvPr>
            <p:ph idx="1"/>
          </p:nvPr>
        </p:nvSpPr>
        <p:spPr>
          <a:xfrm>
            <a:off x="835152" y="2581876"/>
            <a:ext cx="10521696" cy="1694248"/>
          </a:xfrm>
        </p:spPr>
        <p:txBody>
          <a:bodyPr/>
          <a:lstStyle/>
          <a:p>
            <a:pPr algn="ctr"/>
            <a:r>
              <a:rPr lang="en-US" sz="4000" dirty="0"/>
              <a:t>Identify communities and partners to </a:t>
            </a:r>
            <a:r>
              <a:rPr lang="en-US" sz="4000" dirty="0">
                <a:solidFill>
                  <a:srgbClr val="C00000"/>
                </a:solidFill>
              </a:rPr>
              <a:t>engage</a:t>
            </a:r>
            <a:r>
              <a:rPr lang="en-US" sz="4000" dirty="0"/>
              <a:t> in targeted cancer prevention</a:t>
            </a:r>
          </a:p>
          <a:p>
            <a:endParaRPr lang="en-US" sz="4000" dirty="0"/>
          </a:p>
        </p:txBody>
      </p:sp>
      <p:sp>
        <p:nvSpPr>
          <p:cNvPr id="4" name="Footer Placeholder 3">
            <a:extLst>
              <a:ext uri="{FF2B5EF4-FFF2-40B4-BE49-F238E27FC236}">
                <a16:creationId xmlns:a16="http://schemas.microsoft.com/office/drawing/2014/main" id="{B09AC920-E0F9-F5A7-D3C3-C9F52ACC34FB}"/>
              </a:ext>
            </a:extLst>
          </p:cNvPr>
          <p:cNvSpPr>
            <a:spLocks noGrp="1"/>
          </p:cNvSpPr>
          <p:nvPr>
            <p:ph type="ftr" sz="quarter" idx="11"/>
          </p:nvPr>
        </p:nvSpPr>
        <p:spPr/>
        <p:txBody>
          <a:bodyPr/>
          <a:lstStyle/>
          <a:p>
            <a:pPr defTabSz="609585"/>
            <a:endParaRPr lang="en-US">
              <a:solidFill>
                <a:srgbClr val="76777B"/>
              </a:solidFill>
              <a:latin typeface="Arial" panose="020B0604020202020204"/>
            </a:endParaRPr>
          </a:p>
        </p:txBody>
      </p:sp>
      <p:sp>
        <p:nvSpPr>
          <p:cNvPr id="5" name="Slide Number Placeholder 4">
            <a:extLst>
              <a:ext uri="{FF2B5EF4-FFF2-40B4-BE49-F238E27FC236}">
                <a16:creationId xmlns:a16="http://schemas.microsoft.com/office/drawing/2014/main" id="{38142BA1-771A-0ABC-31DF-98FF81E88091}"/>
              </a:ext>
            </a:extLst>
          </p:cNvPr>
          <p:cNvSpPr>
            <a:spLocks noGrp="1"/>
          </p:cNvSpPr>
          <p:nvPr>
            <p:ph type="sldNum" sz="quarter" idx="12"/>
          </p:nvPr>
        </p:nvSpPr>
        <p:spPr>
          <a:xfrm>
            <a:off x="15537833" y="8590278"/>
            <a:ext cx="260008" cy="256545"/>
          </a:xfrm>
        </p:spPr>
        <p:txBody>
          <a:bodyPr/>
          <a:lstStyle/>
          <a:p>
            <a:pPr defTabSz="609585"/>
            <a:fld id="{5339919A-1AF4-8143-B305-C972D12AEE0C}" type="slidenum">
              <a:rPr lang="en-US">
                <a:solidFill>
                  <a:srgbClr val="76777B"/>
                </a:solidFill>
                <a:latin typeface="Arial" panose="020B0604020202020204"/>
              </a:rPr>
              <a:pPr defTabSz="609585"/>
              <a:t>57</a:t>
            </a:fld>
            <a:endParaRPr lang="en-US">
              <a:solidFill>
                <a:srgbClr val="76777B"/>
              </a:solidFill>
              <a:latin typeface="Arial" panose="020B0604020202020204"/>
            </a:endParaRPr>
          </a:p>
        </p:txBody>
      </p:sp>
    </p:spTree>
    <p:extLst>
      <p:ext uri="{BB962C8B-B14F-4D97-AF65-F5344CB8AC3E}">
        <p14:creationId xmlns:p14="http://schemas.microsoft.com/office/powerpoint/2010/main" val="299136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433E3341-174D-4914-B059-563610F9F212}"/>
              </a:ext>
            </a:extLst>
          </p:cNvPr>
          <p:cNvSpPr txBox="1">
            <a:spLocks/>
          </p:cNvSpPr>
          <p:nvPr/>
        </p:nvSpPr>
        <p:spPr>
          <a:xfrm>
            <a:off x="15532987" y="8647968"/>
            <a:ext cx="321562" cy="287323"/>
          </a:xfrm>
          <a:prstGeom prst="rect">
            <a:avLst/>
          </a:prstGeom>
        </p:spPr>
        <p:txBody>
          <a:bodyPr vert="horz" wrap="none" lIns="121920" tIns="60960" rIns="121920" bIns="60960" rtlCol="0" anchor="ctr">
            <a:spAutoFit/>
          </a:bodyPr>
          <a:lstStyle>
            <a:defPPr>
              <a:defRPr lang="en-US"/>
            </a:defPPr>
            <a:lvl1pPr marL="0" algn="r" defTabSz="457200" rtl="0" eaLnBrk="1" latinLnBrk="0" hangingPunct="1">
              <a:defRPr sz="8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fld id="{5339919A-1AF4-8143-B305-C972D12AEE0C}" type="slidenum">
              <a:rPr lang="en-US" sz="1067">
                <a:solidFill>
                  <a:srgbClr val="76777B"/>
                </a:solidFill>
                <a:latin typeface="Arial" panose="020B0604020202020204"/>
              </a:rPr>
              <a:pPr defTabSz="609570"/>
              <a:t>58</a:t>
            </a:fld>
            <a:endParaRPr lang="en-US" sz="1067">
              <a:solidFill>
                <a:srgbClr val="76777B"/>
              </a:solidFill>
              <a:latin typeface="Arial" panose="020B0604020202020204"/>
            </a:endParaRPr>
          </a:p>
        </p:txBody>
      </p:sp>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DC8DC019-6B71-4DEB-8A6B-BC1CA70F9034}"/>
                  </a:ext>
                </a:extLst>
              </p14:cNvPr>
              <p14:cNvContentPartPr/>
              <p14:nvPr/>
            </p14:nvContentPartPr>
            <p14:xfrm>
              <a:off x="14026412" y="7752845"/>
              <a:ext cx="13729" cy="13729"/>
            </p14:xfrm>
          </p:contentPart>
        </mc:Choice>
        <mc:Fallback xmlns="">
          <p:pic>
            <p:nvPicPr>
              <p:cNvPr id="37" name="Ink 36">
                <a:extLst>
                  <a:ext uri="{FF2B5EF4-FFF2-40B4-BE49-F238E27FC236}">
                    <a16:creationId xmlns:a16="http://schemas.microsoft.com/office/drawing/2014/main" id="{DC8DC019-6B71-4DEB-8A6B-BC1CA70F9034}"/>
                  </a:ext>
                </a:extLst>
              </p:cNvPr>
              <p:cNvPicPr/>
              <p:nvPr/>
            </p:nvPicPr>
            <p:blipFill>
              <a:blip r:embed="rId4"/>
              <a:stretch>
                <a:fillRect/>
              </a:stretch>
            </p:blipFill>
            <p:spPr>
              <a:xfrm>
                <a:off x="13912004" y="7066395"/>
                <a:ext cx="240258" cy="13729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 name="Ink 37">
                <a:extLst>
                  <a:ext uri="{FF2B5EF4-FFF2-40B4-BE49-F238E27FC236}">
                    <a16:creationId xmlns:a16="http://schemas.microsoft.com/office/drawing/2014/main" id="{BB1DF48B-3FA0-46A1-B00F-4EFFBC728EED}"/>
                  </a:ext>
                </a:extLst>
              </p14:cNvPr>
              <p14:cNvContentPartPr/>
              <p14:nvPr/>
            </p14:nvContentPartPr>
            <p14:xfrm>
              <a:off x="4763450" y="8001163"/>
              <a:ext cx="13729" cy="13729"/>
            </p14:xfrm>
          </p:contentPart>
        </mc:Choice>
        <mc:Fallback xmlns="">
          <p:pic>
            <p:nvPicPr>
              <p:cNvPr id="38" name="Ink 37">
                <a:extLst>
                  <a:ext uri="{FF2B5EF4-FFF2-40B4-BE49-F238E27FC236}">
                    <a16:creationId xmlns:a16="http://schemas.microsoft.com/office/drawing/2014/main" id="{BB1DF48B-3FA0-46A1-B00F-4EFFBC728EED}"/>
                  </a:ext>
                </a:extLst>
              </p:cNvPr>
              <p:cNvPicPr/>
              <p:nvPr/>
            </p:nvPicPr>
            <p:blipFill>
              <a:blip r:embed="rId6"/>
              <a:stretch>
                <a:fillRect/>
              </a:stretch>
            </p:blipFill>
            <p:spPr>
              <a:xfrm>
                <a:off x="4745386" y="7963027"/>
                <a:ext cx="49497" cy="89239"/>
              </a:xfrm>
              <a:prstGeom prst="rect">
                <a:avLst/>
              </a:prstGeom>
            </p:spPr>
          </p:pic>
        </mc:Fallback>
      </mc:AlternateContent>
      <p:sp>
        <p:nvSpPr>
          <p:cNvPr id="22" name="Slide Number Placeholder 4">
            <a:extLst>
              <a:ext uri="{FF2B5EF4-FFF2-40B4-BE49-F238E27FC236}">
                <a16:creationId xmlns:a16="http://schemas.microsoft.com/office/drawing/2014/main" id="{1255EE6C-ECF8-4EFA-9CD9-BFB1ED5C3CEF}"/>
              </a:ext>
            </a:extLst>
          </p:cNvPr>
          <p:cNvSpPr txBox="1">
            <a:spLocks/>
          </p:cNvSpPr>
          <p:nvPr/>
        </p:nvSpPr>
        <p:spPr>
          <a:xfrm>
            <a:off x="15476279" y="8647968"/>
            <a:ext cx="321562" cy="287323"/>
          </a:xfrm>
          <a:prstGeom prst="rect">
            <a:avLst/>
          </a:prstGeom>
        </p:spPr>
        <p:txBody>
          <a:bodyPr vert="horz" wrap="none" lIns="121920" tIns="60960" rIns="121920" bIns="60960" rtlCol="0" anchor="ctr">
            <a:spAutoFit/>
          </a:bodyPr>
          <a:lstStyle>
            <a:defPPr>
              <a:defRPr lang="en-US"/>
            </a:defPPr>
            <a:lvl1pPr marL="0" algn="r" defTabSz="457200" rtl="0" eaLnBrk="1" latinLnBrk="0" hangingPunct="1">
              <a:defRPr sz="8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fld id="{5339919A-1AF4-8143-B305-C972D12AEE0C}" type="slidenum">
              <a:rPr lang="en-US" sz="1067">
                <a:solidFill>
                  <a:srgbClr val="76777B"/>
                </a:solidFill>
                <a:latin typeface="Arial" panose="020B0604020202020204"/>
              </a:rPr>
              <a:pPr defTabSz="609570"/>
              <a:t>58</a:t>
            </a:fld>
            <a:endParaRPr lang="en-US" sz="1067">
              <a:solidFill>
                <a:srgbClr val="76777B"/>
              </a:solidFill>
              <a:latin typeface="Arial" panose="020B0604020202020204"/>
            </a:endParaRPr>
          </a:p>
        </p:txBody>
      </p:sp>
      <p:pic>
        <p:nvPicPr>
          <p:cNvPr id="34" name="Graphic 33" descr="Checkmark with solid fill">
            <a:extLst>
              <a:ext uri="{FF2B5EF4-FFF2-40B4-BE49-F238E27FC236}">
                <a16:creationId xmlns:a16="http://schemas.microsoft.com/office/drawing/2014/main" id="{5A1C45FA-9B62-444C-A64C-9B0061B2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9679" y="5867399"/>
            <a:ext cx="568504" cy="577067"/>
          </a:xfrm>
          <a:prstGeom prst="rect">
            <a:avLst/>
          </a:prstGeom>
        </p:spPr>
      </p:pic>
      <mc:AlternateContent xmlns:mc="http://schemas.openxmlformats.org/markup-compatibility/2006" xmlns:p14="http://schemas.microsoft.com/office/powerpoint/2010/main">
        <mc:Choice Requires="p14">
          <p:contentPart p14:bwMode="auto" r:id="rId9">
            <p14:nvContentPartPr>
              <p14:cNvPr id="55" name="Ink 54">
                <a:extLst>
                  <a:ext uri="{FF2B5EF4-FFF2-40B4-BE49-F238E27FC236}">
                    <a16:creationId xmlns:a16="http://schemas.microsoft.com/office/drawing/2014/main" id="{189C1585-2E44-415E-A6DC-1E0CBF955BA2}"/>
                  </a:ext>
                </a:extLst>
              </p14:cNvPr>
              <p14:cNvContentPartPr/>
              <p14:nvPr/>
            </p14:nvContentPartPr>
            <p14:xfrm>
              <a:off x="12633416" y="2024468"/>
              <a:ext cx="12595" cy="12595"/>
            </p14:xfrm>
          </p:contentPart>
        </mc:Choice>
        <mc:Fallback xmlns="">
          <p:pic>
            <p:nvPicPr>
              <p:cNvPr id="55" name="Ink 54">
                <a:extLst>
                  <a:ext uri="{FF2B5EF4-FFF2-40B4-BE49-F238E27FC236}">
                    <a16:creationId xmlns:a16="http://schemas.microsoft.com/office/drawing/2014/main" id="{189C1585-2E44-415E-A6DC-1E0CBF955BA2}"/>
                  </a:ext>
                </a:extLst>
              </p:cNvPr>
              <p:cNvPicPr/>
              <p:nvPr/>
            </p:nvPicPr>
            <p:blipFill>
              <a:blip r:embed="rId10"/>
              <a:stretch>
                <a:fillRect/>
              </a:stretch>
            </p:blipFill>
            <p:spPr>
              <a:xfrm>
                <a:off x="12611700" y="1992980"/>
                <a:ext cx="55592" cy="74940"/>
              </a:xfrm>
              <a:prstGeom prst="rect">
                <a:avLst/>
              </a:prstGeom>
            </p:spPr>
          </p:pic>
        </mc:Fallback>
      </mc:AlternateContent>
      <p:pic>
        <p:nvPicPr>
          <p:cNvPr id="3" name="Picture 2" descr="Map&#10;&#10;Description automatically generated">
            <a:extLst>
              <a:ext uri="{FF2B5EF4-FFF2-40B4-BE49-F238E27FC236}">
                <a16:creationId xmlns:a16="http://schemas.microsoft.com/office/drawing/2014/main" id="{2D5D2FA5-828D-6E8B-2593-F63D22FF0060}"/>
              </a:ext>
            </a:extLst>
          </p:cNvPr>
          <p:cNvPicPr>
            <a:picLocks noChangeAspect="1"/>
          </p:cNvPicPr>
          <p:nvPr/>
        </p:nvPicPr>
        <p:blipFill>
          <a:blip r:embed="rId11"/>
          <a:stretch>
            <a:fillRect/>
          </a:stretch>
        </p:blipFill>
        <p:spPr>
          <a:xfrm>
            <a:off x="177453" y="2630343"/>
            <a:ext cx="3491345" cy="3657600"/>
          </a:xfrm>
          <a:prstGeom prst="rect">
            <a:avLst/>
          </a:prstGeom>
        </p:spPr>
      </p:pic>
      <p:pic>
        <p:nvPicPr>
          <p:cNvPr id="7" name="Picture 6" descr="Map&#10;&#10;Description automatically generated">
            <a:extLst>
              <a:ext uri="{FF2B5EF4-FFF2-40B4-BE49-F238E27FC236}">
                <a16:creationId xmlns:a16="http://schemas.microsoft.com/office/drawing/2014/main" id="{C73674BC-AAA9-89BF-1D74-B932E5641D9D}"/>
              </a:ext>
            </a:extLst>
          </p:cNvPr>
          <p:cNvPicPr>
            <a:picLocks noChangeAspect="1"/>
          </p:cNvPicPr>
          <p:nvPr/>
        </p:nvPicPr>
        <p:blipFill>
          <a:blip r:embed="rId12"/>
          <a:stretch>
            <a:fillRect/>
          </a:stretch>
        </p:blipFill>
        <p:spPr>
          <a:xfrm>
            <a:off x="3853284" y="2630343"/>
            <a:ext cx="3520440" cy="3657600"/>
          </a:xfrm>
          <a:prstGeom prst="rect">
            <a:avLst/>
          </a:prstGeom>
        </p:spPr>
      </p:pic>
      <p:pic>
        <p:nvPicPr>
          <p:cNvPr id="4" name="Picture 3">
            <a:extLst>
              <a:ext uri="{FF2B5EF4-FFF2-40B4-BE49-F238E27FC236}">
                <a16:creationId xmlns:a16="http://schemas.microsoft.com/office/drawing/2014/main" id="{3F93B8D3-8EA0-A921-7A0B-D2B5CE03182C}"/>
              </a:ext>
            </a:extLst>
          </p:cNvPr>
          <p:cNvPicPr>
            <a:picLocks noChangeAspect="1"/>
          </p:cNvPicPr>
          <p:nvPr/>
        </p:nvPicPr>
        <p:blipFill>
          <a:blip r:embed="rId13"/>
          <a:srcRect/>
          <a:stretch/>
        </p:blipFill>
        <p:spPr>
          <a:xfrm>
            <a:off x="7544183" y="2630343"/>
            <a:ext cx="4399963" cy="3657600"/>
          </a:xfrm>
          <a:prstGeom prst="rect">
            <a:avLst/>
          </a:prstGeom>
        </p:spPr>
      </p:pic>
      <p:pic>
        <p:nvPicPr>
          <p:cNvPr id="5" name="Picture 4" descr="Chart&#10;&#10;Description automatically generated with medium confidence">
            <a:extLst>
              <a:ext uri="{FF2B5EF4-FFF2-40B4-BE49-F238E27FC236}">
                <a16:creationId xmlns:a16="http://schemas.microsoft.com/office/drawing/2014/main" id="{0A3DC8E9-078E-D755-EF3A-F696C09EF8E6}"/>
              </a:ext>
            </a:extLst>
          </p:cNvPr>
          <p:cNvPicPr>
            <a:picLocks noChangeAspect="1"/>
          </p:cNvPicPr>
          <p:nvPr/>
        </p:nvPicPr>
        <p:blipFill>
          <a:blip r:embed="rId14"/>
          <a:stretch>
            <a:fillRect/>
          </a:stretch>
        </p:blipFill>
        <p:spPr>
          <a:xfrm>
            <a:off x="9543644" y="125445"/>
            <a:ext cx="1889171" cy="1832096"/>
          </a:xfrm>
          <a:prstGeom prst="rect">
            <a:avLst/>
          </a:prstGeom>
          <a:ln>
            <a:solidFill>
              <a:schemeClr val="tx1"/>
            </a:solidFill>
          </a:ln>
        </p:spPr>
      </p:pic>
      <p:sp>
        <p:nvSpPr>
          <p:cNvPr id="15" name="TextBox 14">
            <a:extLst>
              <a:ext uri="{FF2B5EF4-FFF2-40B4-BE49-F238E27FC236}">
                <a16:creationId xmlns:a16="http://schemas.microsoft.com/office/drawing/2014/main" id="{545A2A7C-47E2-4E64-84BC-6113509BF4A7}"/>
              </a:ext>
            </a:extLst>
          </p:cNvPr>
          <p:cNvSpPr txBox="1"/>
          <p:nvPr/>
        </p:nvSpPr>
        <p:spPr>
          <a:xfrm>
            <a:off x="190821" y="189698"/>
            <a:ext cx="9352824" cy="830997"/>
          </a:xfrm>
          <a:prstGeom prst="rect">
            <a:avLst/>
          </a:prstGeom>
          <a:noFill/>
          <a:ln>
            <a:noFill/>
          </a:ln>
        </p:spPr>
        <p:txBody>
          <a:bodyPr wrap="square" rtlCol="0">
            <a:spAutoFit/>
          </a:bodyPr>
          <a:lstStyle/>
          <a:p>
            <a:pPr defTabSz="609585"/>
            <a:r>
              <a:rPr lang="en-US" sz="2400" dirty="0">
                <a:solidFill>
                  <a:srgbClr val="FFFFFF"/>
                </a:solidFill>
                <a:latin typeface="Arial" panose="020B0604020202020204"/>
              </a:rPr>
              <a:t>Geospatial analyses revealed geographic disparities in breast cancer and identified potential community partners</a:t>
            </a:r>
          </a:p>
        </p:txBody>
      </p:sp>
      <p:sp>
        <p:nvSpPr>
          <p:cNvPr id="8" name="TextBox 7">
            <a:extLst>
              <a:ext uri="{FF2B5EF4-FFF2-40B4-BE49-F238E27FC236}">
                <a16:creationId xmlns:a16="http://schemas.microsoft.com/office/drawing/2014/main" id="{4C0B1A98-ED21-1586-AA12-75953F5FCCEE}"/>
              </a:ext>
            </a:extLst>
          </p:cNvPr>
          <p:cNvSpPr txBox="1"/>
          <p:nvPr/>
        </p:nvSpPr>
        <p:spPr>
          <a:xfrm>
            <a:off x="190821" y="2035830"/>
            <a:ext cx="3478751" cy="348878"/>
          </a:xfrm>
          <a:prstGeom prst="rect">
            <a:avLst/>
          </a:prstGeom>
          <a:solidFill>
            <a:schemeClr val="bg2">
              <a:lumMod val="75000"/>
            </a:schemeClr>
          </a:solidFill>
          <a:ln>
            <a:noFill/>
          </a:ln>
        </p:spPr>
        <p:txBody>
          <a:bodyPr wrap="square" lIns="121920" tIns="60960" rIns="121920" bIns="60960" rtlCol="0" anchor="t">
            <a:spAutoFit/>
          </a:bodyPr>
          <a:lstStyle/>
          <a:p>
            <a:pPr algn="ctr" defTabSz="609585"/>
            <a:r>
              <a:rPr lang="en-US" sz="1467">
                <a:solidFill>
                  <a:srgbClr val="FFFFFF"/>
                </a:solidFill>
                <a:latin typeface="Arial" panose="020B0604020202020204"/>
              </a:rPr>
              <a:t>Heat Map of Late-Stage Breast Cancer</a:t>
            </a:r>
          </a:p>
        </p:txBody>
      </p:sp>
      <p:sp>
        <p:nvSpPr>
          <p:cNvPr id="9" name="TextBox 8">
            <a:extLst>
              <a:ext uri="{FF2B5EF4-FFF2-40B4-BE49-F238E27FC236}">
                <a16:creationId xmlns:a16="http://schemas.microsoft.com/office/drawing/2014/main" id="{409EF2BF-3ADD-D45B-6865-793F9D95D9A1}"/>
              </a:ext>
            </a:extLst>
          </p:cNvPr>
          <p:cNvSpPr txBox="1"/>
          <p:nvPr/>
        </p:nvSpPr>
        <p:spPr>
          <a:xfrm>
            <a:off x="3863821" y="1902918"/>
            <a:ext cx="3520440" cy="574644"/>
          </a:xfrm>
          <a:prstGeom prst="rect">
            <a:avLst/>
          </a:prstGeom>
          <a:solidFill>
            <a:schemeClr val="bg2">
              <a:lumMod val="75000"/>
            </a:schemeClr>
          </a:solidFill>
          <a:ln>
            <a:noFill/>
          </a:ln>
        </p:spPr>
        <p:txBody>
          <a:bodyPr wrap="square" lIns="121920" tIns="60960" rIns="121920" bIns="60960" rtlCol="0" anchor="t">
            <a:spAutoFit/>
          </a:bodyPr>
          <a:lstStyle/>
          <a:p>
            <a:pPr algn="ctr" defTabSz="609585"/>
            <a:r>
              <a:rPr lang="en-US" sz="1467">
                <a:solidFill>
                  <a:srgbClr val="FFFFFF"/>
                </a:solidFill>
                <a:latin typeface="Arial" panose="020B0604020202020204"/>
              </a:rPr>
              <a:t>Hotspots + Free/Low-Cost Mammogram Clinics</a:t>
            </a:r>
          </a:p>
        </p:txBody>
      </p:sp>
      <p:sp>
        <p:nvSpPr>
          <p:cNvPr id="11" name="TextBox 10">
            <a:extLst>
              <a:ext uri="{FF2B5EF4-FFF2-40B4-BE49-F238E27FC236}">
                <a16:creationId xmlns:a16="http://schemas.microsoft.com/office/drawing/2014/main" id="{38FE8F72-6D9D-1575-DD86-7C5993F7EDFE}"/>
              </a:ext>
            </a:extLst>
          </p:cNvPr>
          <p:cNvSpPr txBox="1"/>
          <p:nvPr/>
        </p:nvSpPr>
        <p:spPr>
          <a:xfrm>
            <a:off x="7597656" y="2075934"/>
            <a:ext cx="4399963" cy="348878"/>
          </a:xfrm>
          <a:prstGeom prst="rect">
            <a:avLst/>
          </a:prstGeom>
          <a:solidFill>
            <a:schemeClr val="bg2">
              <a:lumMod val="75000"/>
            </a:schemeClr>
          </a:solidFill>
          <a:ln>
            <a:noFill/>
          </a:ln>
        </p:spPr>
        <p:txBody>
          <a:bodyPr wrap="square" lIns="121920" tIns="60960" rIns="121920" bIns="60960" rtlCol="0" anchor="t">
            <a:spAutoFit/>
          </a:bodyPr>
          <a:lstStyle/>
          <a:p>
            <a:pPr algn="ctr" defTabSz="609585"/>
            <a:r>
              <a:rPr lang="en-US" sz="1467">
                <a:solidFill>
                  <a:srgbClr val="FFFFFF"/>
                </a:solidFill>
                <a:latin typeface="Arial" panose="020B0604020202020204"/>
              </a:rPr>
              <a:t>Hotspots + Korean Churches</a:t>
            </a:r>
          </a:p>
        </p:txBody>
      </p:sp>
      <p:sp>
        <p:nvSpPr>
          <p:cNvPr id="10" name="TextBox 9">
            <a:extLst>
              <a:ext uri="{FF2B5EF4-FFF2-40B4-BE49-F238E27FC236}">
                <a16:creationId xmlns:a16="http://schemas.microsoft.com/office/drawing/2014/main" id="{B35369DA-5B5C-4348-13E3-2A4190C8B767}"/>
              </a:ext>
            </a:extLst>
          </p:cNvPr>
          <p:cNvSpPr txBox="1"/>
          <p:nvPr/>
        </p:nvSpPr>
        <p:spPr>
          <a:xfrm>
            <a:off x="526559" y="6289209"/>
            <a:ext cx="11417587" cy="523028"/>
          </a:xfrm>
          <a:prstGeom prst="rect">
            <a:avLst/>
          </a:prstGeom>
          <a:solidFill>
            <a:schemeClr val="bg1"/>
          </a:solidFill>
        </p:spPr>
        <p:txBody>
          <a:bodyPr wrap="square" rtlCol="0">
            <a:spAutoFit/>
          </a:bodyPr>
          <a:lstStyle/>
          <a:p>
            <a:pPr defTabSz="609585"/>
            <a:r>
              <a:rPr lang="en-US" sz="933" dirty="0">
                <a:solidFill>
                  <a:srgbClr val="000000"/>
                </a:solidFill>
                <a:latin typeface="Arial" panose="020B0604020202020204"/>
              </a:rPr>
              <a:t>Cancer data came from the California Cancer Registry (2006-2018), SEER Site: 26000 (APR22 analytic file). Data were managed, analyzed and mapped in ArcGIS Pro by the Community Outreach and Engagement at Cedars-Sinai Cancer, in collaboration with the Los Angeles County Cancer Surveillance Program. Density distribution is based on the latitude and longitude of patients’ addresses at diagnosis. Areas with sparse data have been suppressed.  Clinic data, provided by Every Woman Counts (EWC) is up-to-date as of 8/31/2022.</a:t>
            </a:r>
          </a:p>
        </p:txBody>
      </p:sp>
    </p:spTree>
    <p:extLst>
      <p:ext uri="{BB962C8B-B14F-4D97-AF65-F5344CB8AC3E}">
        <p14:creationId xmlns:p14="http://schemas.microsoft.com/office/powerpoint/2010/main" val="232668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79ED-9AC5-3314-8BC9-121E8E409056}"/>
              </a:ext>
            </a:extLst>
          </p:cNvPr>
          <p:cNvSpPr>
            <a:spLocks noGrp="1"/>
          </p:cNvSpPr>
          <p:nvPr>
            <p:ph type="title"/>
          </p:nvPr>
        </p:nvSpPr>
        <p:spPr/>
        <p:txBody>
          <a:bodyPr/>
          <a:lstStyle/>
          <a:p>
            <a:r>
              <a:rPr lang="en-US" dirty="0"/>
              <a:t>Use of cancer surveillance data to…</a:t>
            </a:r>
          </a:p>
        </p:txBody>
      </p:sp>
      <p:sp>
        <p:nvSpPr>
          <p:cNvPr id="3" name="Content Placeholder 2">
            <a:extLst>
              <a:ext uri="{FF2B5EF4-FFF2-40B4-BE49-F238E27FC236}">
                <a16:creationId xmlns:a16="http://schemas.microsoft.com/office/drawing/2014/main" id="{3191033F-00C3-A8F6-6C6A-5307DD124AFC}"/>
              </a:ext>
            </a:extLst>
          </p:cNvPr>
          <p:cNvSpPr>
            <a:spLocks noGrp="1"/>
          </p:cNvSpPr>
          <p:nvPr>
            <p:ph idx="1"/>
          </p:nvPr>
        </p:nvSpPr>
        <p:spPr>
          <a:xfrm>
            <a:off x="835152" y="2581876"/>
            <a:ext cx="10521696" cy="1694248"/>
          </a:xfrm>
        </p:spPr>
        <p:txBody>
          <a:bodyPr/>
          <a:lstStyle/>
          <a:p>
            <a:pPr algn="ctr"/>
            <a:r>
              <a:rPr lang="en-US" sz="4000" dirty="0"/>
              <a:t>Support the alignment of </a:t>
            </a:r>
            <a:r>
              <a:rPr lang="en-US" sz="4000" dirty="0">
                <a:solidFill>
                  <a:srgbClr val="C00000"/>
                </a:solidFill>
              </a:rPr>
              <a:t>need</a:t>
            </a:r>
            <a:r>
              <a:rPr lang="en-US" sz="4000" dirty="0"/>
              <a:t> and </a:t>
            </a:r>
            <a:r>
              <a:rPr lang="en-US" sz="4000" dirty="0">
                <a:solidFill>
                  <a:srgbClr val="C00000"/>
                </a:solidFill>
              </a:rPr>
              <a:t>tobacco control </a:t>
            </a:r>
            <a:r>
              <a:rPr lang="en-US" sz="4000" dirty="0"/>
              <a:t>programs</a:t>
            </a:r>
          </a:p>
        </p:txBody>
      </p:sp>
      <p:sp>
        <p:nvSpPr>
          <p:cNvPr id="4" name="Footer Placeholder 3">
            <a:extLst>
              <a:ext uri="{FF2B5EF4-FFF2-40B4-BE49-F238E27FC236}">
                <a16:creationId xmlns:a16="http://schemas.microsoft.com/office/drawing/2014/main" id="{B09AC920-E0F9-F5A7-D3C3-C9F52ACC34FB}"/>
              </a:ext>
            </a:extLst>
          </p:cNvPr>
          <p:cNvSpPr>
            <a:spLocks noGrp="1"/>
          </p:cNvSpPr>
          <p:nvPr>
            <p:ph type="ftr" sz="quarter" idx="11"/>
          </p:nvPr>
        </p:nvSpPr>
        <p:spPr/>
        <p:txBody>
          <a:bodyPr/>
          <a:lstStyle/>
          <a:p>
            <a:pPr defTabSz="609585"/>
            <a:endParaRPr lang="en-US">
              <a:solidFill>
                <a:srgbClr val="76777B"/>
              </a:solidFill>
              <a:latin typeface="Arial" panose="020B0604020202020204"/>
            </a:endParaRPr>
          </a:p>
        </p:txBody>
      </p:sp>
      <p:sp>
        <p:nvSpPr>
          <p:cNvPr id="5" name="Slide Number Placeholder 4">
            <a:extLst>
              <a:ext uri="{FF2B5EF4-FFF2-40B4-BE49-F238E27FC236}">
                <a16:creationId xmlns:a16="http://schemas.microsoft.com/office/drawing/2014/main" id="{38142BA1-771A-0ABC-31DF-98FF81E88091}"/>
              </a:ext>
            </a:extLst>
          </p:cNvPr>
          <p:cNvSpPr>
            <a:spLocks noGrp="1"/>
          </p:cNvSpPr>
          <p:nvPr>
            <p:ph type="sldNum" sz="quarter" idx="12"/>
          </p:nvPr>
        </p:nvSpPr>
        <p:spPr>
          <a:xfrm>
            <a:off x="15537833" y="8590278"/>
            <a:ext cx="260008" cy="256545"/>
          </a:xfrm>
        </p:spPr>
        <p:txBody>
          <a:bodyPr/>
          <a:lstStyle/>
          <a:p>
            <a:pPr defTabSz="609585"/>
            <a:fld id="{5339919A-1AF4-8143-B305-C972D12AEE0C}" type="slidenum">
              <a:rPr lang="en-US">
                <a:solidFill>
                  <a:srgbClr val="76777B"/>
                </a:solidFill>
                <a:latin typeface="Arial" panose="020B0604020202020204"/>
              </a:rPr>
              <a:pPr defTabSz="609585"/>
              <a:t>59</a:t>
            </a:fld>
            <a:endParaRPr lang="en-US">
              <a:solidFill>
                <a:srgbClr val="76777B"/>
              </a:solidFill>
              <a:latin typeface="Arial" panose="020B0604020202020204"/>
            </a:endParaRPr>
          </a:p>
        </p:txBody>
      </p:sp>
    </p:spTree>
    <p:extLst>
      <p:ext uri="{BB962C8B-B14F-4D97-AF65-F5344CB8AC3E}">
        <p14:creationId xmlns:p14="http://schemas.microsoft.com/office/powerpoint/2010/main" val="67258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4" y="172917"/>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4"/>
            <a:ext cx="9430098" cy="707886"/>
          </a:xfrm>
          <a:prstGeom prst="rect">
            <a:avLst/>
          </a:prstGeom>
          <a:noFill/>
        </p:spPr>
        <p:txBody>
          <a:bodyPr wrap="square" rtlCol="0">
            <a:spAutoFit/>
          </a:bodyPr>
          <a:lstStyle/>
          <a:p>
            <a:r>
              <a:rPr lang="en-US" sz="4000" b="1" i="1">
                <a:solidFill>
                  <a:schemeClr val="bg1"/>
                </a:solidFill>
              </a:rPr>
              <a:t>Our Policy Areas in Broad Strokes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grpSp>
        <p:nvGrpSpPr>
          <p:cNvPr id="3" name="Group 2">
            <a:extLst>
              <a:ext uri="{FF2B5EF4-FFF2-40B4-BE49-F238E27FC236}">
                <a16:creationId xmlns:a16="http://schemas.microsoft.com/office/drawing/2014/main" id="{237D465F-976E-D374-52B1-D11953D992B9}"/>
              </a:ext>
            </a:extLst>
          </p:cNvPr>
          <p:cNvGrpSpPr/>
          <p:nvPr/>
        </p:nvGrpSpPr>
        <p:grpSpPr>
          <a:xfrm>
            <a:off x="158148" y="1835544"/>
            <a:ext cx="11580223" cy="987911"/>
            <a:chOff x="250546" y="1297890"/>
            <a:chExt cx="11580223" cy="987911"/>
          </a:xfrm>
        </p:grpSpPr>
        <p:sp>
          <p:nvSpPr>
            <p:cNvPr id="4" name="Rectangle 3">
              <a:extLst>
                <a:ext uri="{FF2B5EF4-FFF2-40B4-BE49-F238E27FC236}">
                  <a16:creationId xmlns:a16="http://schemas.microsoft.com/office/drawing/2014/main" id="{56DA49AA-78A3-2F37-9CB4-25B0AA86DD69}"/>
                </a:ext>
              </a:extLst>
            </p:cNvPr>
            <p:cNvSpPr/>
            <p:nvPr/>
          </p:nvSpPr>
          <p:spPr>
            <a:xfrm>
              <a:off x="250546" y="1304686"/>
              <a:ext cx="3818535" cy="970844"/>
            </a:xfrm>
            <a:prstGeom prst="rect">
              <a:avLst/>
            </a:prstGeom>
            <a:solidFill>
              <a:srgbClr val="012169"/>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2000" b="1">
                  <a:solidFill>
                    <a:prstClr val="white"/>
                  </a:solidFill>
                  <a:latin typeface="Poppins" panose="00000500000000000000" pitchFamily="2" charset="0"/>
                  <a:cs typeface="Poppins" panose="00000500000000000000" pitchFamily="2" charset="0"/>
                </a:rPr>
                <a:t> Access to Care</a:t>
              </a:r>
            </a:p>
          </p:txBody>
        </p:sp>
        <p:sp>
          <p:nvSpPr>
            <p:cNvPr id="5" name="Rectangle 4">
              <a:extLst>
                <a:ext uri="{FF2B5EF4-FFF2-40B4-BE49-F238E27FC236}">
                  <a16:creationId xmlns:a16="http://schemas.microsoft.com/office/drawing/2014/main" id="{7EAD77FD-7B02-12B5-3F06-3B745AB25E23}"/>
                </a:ext>
              </a:extLst>
            </p:cNvPr>
            <p:cNvSpPr/>
            <p:nvPr/>
          </p:nvSpPr>
          <p:spPr>
            <a:xfrm>
              <a:off x="4131390" y="1297890"/>
              <a:ext cx="3818535" cy="987911"/>
            </a:xfrm>
            <a:prstGeom prst="rect">
              <a:avLst/>
            </a:prstGeom>
            <a:solidFill>
              <a:srgbClr val="012169"/>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2000" b="1">
                  <a:solidFill>
                    <a:prstClr val="white"/>
                  </a:solidFill>
                  <a:latin typeface="Poppins" panose="00000500000000000000" pitchFamily="2" charset="0"/>
                  <a:cs typeface="Poppins" panose="00000500000000000000" pitchFamily="2" charset="0"/>
                </a:rPr>
                <a:t>Accelerating Cures</a:t>
              </a:r>
            </a:p>
          </p:txBody>
        </p:sp>
        <p:sp>
          <p:nvSpPr>
            <p:cNvPr id="6" name="Rectangle 5">
              <a:extLst>
                <a:ext uri="{FF2B5EF4-FFF2-40B4-BE49-F238E27FC236}">
                  <a16:creationId xmlns:a16="http://schemas.microsoft.com/office/drawing/2014/main" id="{F6B058E7-682C-810C-CBF3-67ACE8823FB4}"/>
                </a:ext>
              </a:extLst>
            </p:cNvPr>
            <p:cNvSpPr/>
            <p:nvPr/>
          </p:nvSpPr>
          <p:spPr>
            <a:xfrm>
              <a:off x="8012234" y="1308586"/>
              <a:ext cx="3818535" cy="970844"/>
            </a:xfrm>
            <a:prstGeom prst="rect">
              <a:avLst/>
            </a:prstGeom>
            <a:solidFill>
              <a:srgbClr val="012169"/>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sz="2000" b="1">
                  <a:solidFill>
                    <a:prstClr val="white"/>
                  </a:solidFill>
                  <a:latin typeface="Poppins" panose="00000500000000000000" pitchFamily="2" charset="0"/>
                  <a:cs typeface="Poppins" panose="00000500000000000000" pitchFamily="2" charset="0"/>
                </a:rPr>
                <a:t>Prevention, including Tobacco Control</a:t>
              </a:r>
            </a:p>
          </p:txBody>
        </p:sp>
        <p:pic>
          <p:nvPicPr>
            <p:cNvPr id="7" name="Graphic 6" descr="No smoking outline">
              <a:extLst>
                <a:ext uri="{FF2B5EF4-FFF2-40B4-BE49-F238E27FC236}">
                  <a16:creationId xmlns:a16="http://schemas.microsoft.com/office/drawing/2014/main" id="{CFF783BB-B915-56C9-2DFA-DDAA204245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981958" y="1415430"/>
              <a:ext cx="792727" cy="792727"/>
            </a:xfrm>
            <a:prstGeom prst="rect">
              <a:avLst/>
            </a:prstGeom>
          </p:spPr>
        </p:pic>
        <p:pic>
          <p:nvPicPr>
            <p:cNvPr id="8" name="Graphic 7" descr="Doctor female outline">
              <a:extLst>
                <a:ext uri="{FF2B5EF4-FFF2-40B4-BE49-F238E27FC236}">
                  <a16:creationId xmlns:a16="http://schemas.microsoft.com/office/drawing/2014/main" id="{A3D8EE61-3640-C46D-235D-1677BA4820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93474" y="1359722"/>
              <a:ext cx="792727" cy="792727"/>
            </a:xfrm>
            <a:prstGeom prst="rect">
              <a:avLst/>
            </a:prstGeom>
          </p:spPr>
        </p:pic>
        <p:pic>
          <p:nvPicPr>
            <p:cNvPr id="9" name="Graphic 8" descr="Microscope outline">
              <a:extLst>
                <a:ext uri="{FF2B5EF4-FFF2-40B4-BE49-F238E27FC236}">
                  <a16:creationId xmlns:a16="http://schemas.microsoft.com/office/drawing/2014/main" id="{4C801FA6-CF34-8F5D-3494-A8E55B5D6F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05094" y="1304686"/>
              <a:ext cx="792727" cy="792727"/>
            </a:xfrm>
            <a:prstGeom prst="rect">
              <a:avLst/>
            </a:prstGeom>
          </p:spPr>
        </p:pic>
      </p:grpSp>
      <p:sp>
        <p:nvSpPr>
          <p:cNvPr id="10" name="Rectangle 9">
            <a:extLst>
              <a:ext uri="{FF2B5EF4-FFF2-40B4-BE49-F238E27FC236}">
                <a16:creationId xmlns:a16="http://schemas.microsoft.com/office/drawing/2014/main" id="{0BE57356-6E3A-EDB9-F478-D6142ABF0418}"/>
              </a:ext>
            </a:extLst>
          </p:cNvPr>
          <p:cNvSpPr/>
          <p:nvPr/>
        </p:nvSpPr>
        <p:spPr>
          <a:xfrm>
            <a:off x="158148" y="2930299"/>
            <a:ext cx="11580223" cy="731925"/>
          </a:xfrm>
          <a:prstGeom prst="rect">
            <a:avLst/>
          </a:prstGeom>
          <a:solidFill>
            <a:schemeClr val="accent1">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2000" b="1">
                <a:solidFill>
                  <a:prstClr val="white"/>
                </a:solidFill>
                <a:latin typeface="Poppins" panose="00000500000000000000" pitchFamily="2" charset="0"/>
                <a:cs typeface="Poppins" panose="00000500000000000000" pitchFamily="2" charset="0"/>
              </a:rPr>
              <a:t>Eliminating Disparities + Building Health Equity  </a:t>
            </a:r>
          </a:p>
        </p:txBody>
      </p:sp>
      <p:grpSp>
        <p:nvGrpSpPr>
          <p:cNvPr id="12" name="Group 11">
            <a:extLst>
              <a:ext uri="{FF2B5EF4-FFF2-40B4-BE49-F238E27FC236}">
                <a16:creationId xmlns:a16="http://schemas.microsoft.com/office/drawing/2014/main" id="{E9FEA948-CAB8-F19D-C7F0-D2CD5DDF757F}"/>
              </a:ext>
            </a:extLst>
          </p:cNvPr>
          <p:cNvGrpSpPr>
            <a:grpSpLocks noChangeAspect="1"/>
          </p:cNvGrpSpPr>
          <p:nvPr/>
        </p:nvGrpSpPr>
        <p:grpSpPr>
          <a:xfrm>
            <a:off x="159574" y="3902741"/>
            <a:ext cx="10180856" cy="2236776"/>
            <a:chOff x="307543" y="3484099"/>
            <a:chExt cx="11569155" cy="2541790"/>
          </a:xfrm>
        </p:grpSpPr>
        <p:pic>
          <p:nvPicPr>
            <p:cNvPr id="16" name="Picture 15">
              <a:extLst>
                <a:ext uri="{FF2B5EF4-FFF2-40B4-BE49-F238E27FC236}">
                  <a16:creationId xmlns:a16="http://schemas.microsoft.com/office/drawing/2014/main" id="{72BD58E2-48A7-5C7A-2401-1EC4DF5DDE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837" t="15683" r="23892" b="2784"/>
            <a:stretch/>
          </p:blipFill>
          <p:spPr>
            <a:xfrm>
              <a:off x="5350490" y="3484099"/>
              <a:ext cx="2501300" cy="2534172"/>
            </a:xfrm>
            <a:prstGeom prst="rect">
              <a:avLst/>
            </a:prstGeom>
            <a:solidFill>
              <a:srgbClr val="FFFFFF">
                <a:shade val="85000"/>
              </a:srgbClr>
            </a:solidFill>
            <a:ln w="9525" cap="sq">
              <a:solidFill>
                <a:schemeClr val="bg1">
                  <a:lumMod val="95000"/>
                </a:schemeClr>
              </a:solidFill>
              <a:miter lim="800000"/>
            </a:ln>
            <a:effectLst/>
          </p:spPr>
        </p:pic>
        <p:pic>
          <p:nvPicPr>
            <p:cNvPr id="18" name="Picture 17" descr="A person talking on a cell phone&#10;&#10;Description automatically generated with medium confidence">
              <a:extLst>
                <a:ext uri="{FF2B5EF4-FFF2-40B4-BE49-F238E27FC236}">
                  <a16:creationId xmlns:a16="http://schemas.microsoft.com/office/drawing/2014/main" id="{C5F583A9-7EBC-959C-90AE-F1B4F9F76C1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490" r="20269"/>
            <a:stretch/>
          </p:blipFill>
          <p:spPr>
            <a:xfrm>
              <a:off x="9839422" y="3484099"/>
              <a:ext cx="2037276" cy="2534172"/>
            </a:xfrm>
            <a:prstGeom prst="rect">
              <a:avLst/>
            </a:prstGeom>
            <a:ln w="9525">
              <a:solidFill>
                <a:schemeClr val="bg1">
                  <a:lumMod val="95000"/>
                </a:schemeClr>
              </a:solidFill>
            </a:ln>
          </p:spPr>
        </p:pic>
        <p:pic>
          <p:nvPicPr>
            <p:cNvPr id="19" name="Picture 18" descr="A group of people holding signs&#10;&#10;Description automatically generated">
              <a:extLst>
                <a:ext uri="{FF2B5EF4-FFF2-40B4-BE49-F238E27FC236}">
                  <a16:creationId xmlns:a16="http://schemas.microsoft.com/office/drawing/2014/main" id="{3DA068F0-9B8D-2404-32A1-916AA4D76C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26967" y="3487617"/>
              <a:ext cx="2037276" cy="2534172"/>
            </a:xfrm>
            <a:prstGeom prst="rect">
              <a:avLst/>
            </a:prstGeom>
            <a:ln w="9525">
              <a:solidFill>
                <a:schemeClr val="bg1">
                  <a:lumMod val="95000"/>
                </a:schemeClr>
              </a:solidFill>
            </a:ln>
          </p:spPr>
        </p:pic>
        <p:pic>
          <p:nvPicPr>
            <p:cNvPr id="20" name="Picture 19" descr="A person holding a baby&#10;&#10;Description automatically generated">
              <a:extLst>
                <a:ext uri="{FF2B5EF4-FFF2-40B4-BE49-F238E27FC236}">
                  <a16:creationId xmlns:a16="http://schemas.microsoft.com/office/drawing/2014/main" id="{1559F353-41BF-211E-F0AD-73B81F6461C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2472" r="17214"/>
            <a:stretch/>
          </p:blipFill>
          <p:spPr>
            <a:xfrm>
              <a:off x="307543" y="3484100"/>
              <a:ext cx="2358493" cy="2541789"/>
            </a:xfrm>
            <a:prstGeom prst="rect">
              <a:avLst/>
            </a:prstGeom>
            <a:ln w="9525">
              <a:solidFill>
                <a:schemeClr val="bg1">
                  <a:lumMod val="95000"/>
                </a:schemeClr>
              </a:solidFill>
            </a:ln>
          </p:spPr>
        </p:pic>
        <p:pic>
          <p:nvPicPr>
            <p:cNvPr id="21" name="Picture 8" descr="Image">
              <a:extLst>
                <a:ext uri="{FF2B5EF4-FFF2-40B4-BE49-F238E27FC236}">
                  <a16:creationId xmlns:a16="http://schemas.microsoft.com/office/drawing/2014/main" id="{CD96DEBE-87F2-AFFB-582D-5F73AC6DA54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0378" r="8479"/>
            <a:stretch/>
          </p:blipFill>
          <p:spPr bwMode="auto">
            <a:xfrm>
              <a:off x="2638907" y="3487615"/>
              <a:ext cx="2737933" cy="2530645"/>
            </a:xfrm>
            <a:prstGeom prst="rect">
              <a:avLst/>
            </a:prstGeom>
            <a:noFill/>
            <a:ln w="9525">
              <a:solidFill>
                <a:schemeClr val="bg1">
                  <a:lumMod val="95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9972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359934-3E9C-402F-9B0B-696A81FB8A5A}"/>
              </a:ext>
            </a:extLst>
          </p:cNvPr>
          <p:cNvSpPr>
            <a:spLocks noGrp="1"/>
          </p:cNvSpPr>
          <p:nvPr>
            <p:ph type="title"/>
          </p:nvPr>
        </p:nvSpPr>
        <p:spPr>
          <a:xfrm>
            <a:off x="602668" y="4536375"/>
            <a:ext cx="4551224" cy="1249680"/>
          </a:xfrm>
        </p:spPr>
        <p:txBody>
          <a:bodyPr/>
          <a:lstStyle/>
          <a:p>
            <a:r>
              <a:rPr lang="en-US" sz="1867" dirty="0"/>
              <a:t>Community-Partnered Participatory Research Collaborative</a:t>
            </a:r>
            <a:endParaRPr lang="en-US" dirty="0"/>
          </a:p>
        </p:txBody>
      </p:sp>
      <p:sp>
        <p:nvSpPr>
          <p:cNvPr id="7" name="Footer Placeholder 6">
            <a:extLst>
              <a:ext uri="{FF2B5EF4-FFF2-40B4-BE49-F238E27FC236}">
                <a16:creationId xmlns:a16="http://schemas.microsoft.com/office/drawing/2014/main" id="{A62D2AAE-D10D-4056-BCDC-01CCEDCE5660}"/>
              </a:ext>
            </a:extLst>
          </p:cNvPr>
          <p:cNvSpPr>
            <a:spLocks noGrp="1"/>
          </p:cNvSpPr>
          <p:nvPr>
            <p:ph type="ftr" sz="quarter" idx="11"/>
          </p:nvPr>
        </p:nvSpPr>
        <p:spPr/>
        <p:txBody>
          <a:bodyPr/>
          <a:lstStyle/>
          <a:p>
            <a:pPr defTabSz="609585"/>
            <a:r>
              <a:rPr lang="en-US">
                <a:solidFill>
                  <a:srgbClr val="76777B"/>
                </a:solidFill>
                <a:latin typeface="Arial" panose="020B0604020202020204"/>
              </a:rPr>
              <a:t>CAPITALISE</a:t>
            </a:r>
          </a:p>
        </p:txBody>
      </p:sp>
      <p:sp>
        <p:nvSpPr>
          <p:cNvPr id="8" name="Slide Number Placeholder 7">
            <a:extLst>
              <a:ext uri="{FF2B5EF4-FFF2-40B4-BE49-F238E27FC236}">
                <a16:creationId xmlns:a16="http://schemas.microsoft.com/office/drawing/2014/main" id="{834797A2-F9B0-4E46-82A5-77E4DF61FFEB}"/>
              </a:ext>
            </a:extLst>
          </p:cNvPr>
          <p:cNvSpPr>
            <a:spLocks noGrp="1"/>
          </p:cNvSpPr>
          <p:nvPr>
            <p:ph type="sldNum" sz="quarter" idx="12"/>
          </p:nvPr>
        </p:nvSpPr>
        <p:spPr>
          <a:xfrm>
            <a:off x="11588373" y="6410642"/>
            <a:ext cx="260008" cy="256545"/>
          </a:xfrm>
        </p:spPr>
        <p:txBody>
          <a:bodyPr/>
          <a:lstStyle/>
          <a:p>
            <a:pPr defTabSz="609585"/>
            <a:fld id="{EFE71E98-A417-4ECC-ACEB-C0490C20DB04}" type="slidenum">
              <a:rPr lang="en-US">
                <a:solidFill>
                  <a:srgbClr val="76777B"/>
                </a:solidFill>
                <a:latin typeface="Arial" panose="020B0604020202020204"/>
              </a:rPr>
              <a:pPr defTabSz="609585"/>
              <a:t>60</a:t>
            </a:fld>
            <a:endParaRPr lang="en-US">
              <a:solidFill>
                <a:srgbClr val="76777B"/>
              </a:solidFill>
              <a:latin typeface="Arial" panose="020B0604020202020204"/>
            </a:endParaRPr>
          </a:p>
        </p:txBody>
      </p:sp>
      <p:pic>
        <p:nvPicPr>
          <p:cNvPr id="9" name="Picture 8" descr="Map&#10;&#10;Description automatically generated">
            <a:extLst>
              <a:ext uri="{FF2B5EF4-FFF2-40B4-BE49-F238E27FC236}">
                <a16:creationId xmlns:a16="http://schemas.microsoft.com/office/drawing/2014/main" id="{537E0A80-5B54-4417-B37A-B01FDB5A7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356" y="3063968"/>
            <a:ext cx="5795989" cy="3622493"/>
          </a:xfrm>
          <a:prstGeom prst="rect">
            <a:avLst/>
          </a:prstGeom>
        </p:spPr>
      </p:pic>
      <p:pic>
        <p:nvPicPr>
          <p:cNvPr id="13" name="Picture 12" descr="Map&#10;&#10;Description automatically generated">
            <a:extLst>
              <a:ext uri="{FF2B5EF4-FFF2-40B4-BE49-F238E27FC236}">
                <a16:creationId xmlns:a16="http://schemas.microsoft.com/office/drawing/2014/main" id="{B9C596EF-0CF8-455B-AAE1-F4AAB85A0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807" y="179909"/>
            <a:ext cx="5078491" cy="3174057"/>
          </a:xfrm>
          <a:prstGeom prst="rect">
            <a:avLst/>
          </a:prstGeom>
        </p:spPr>
      </p:pic>
      <p:sp>
        <p:nvSpPr>
          <p:cNvPr id="5" name="Content Placeholder 2">
            <a:extLst>
              <a:ext uri="{FF2B5EF4-FFF2-40B4-BE49-F238E27FC236}">
                <a16:creationId xmlns:a16="http://schemas.microsoft.com/office/drawing/2014/main" id="{447F4285-90FB-B51D-A066-362E1BE440EB}"/>
              </a:ext>
            </a:extLst>
          </p:cNvPr>
          <p:cNvSpPr>
            <a:spLocks noGrp="1"/>
          </p:cNvSpPr>
          <p:nvPr>
            <p:ph idx="1"/>
          </p:nvPr>
        </p:nvSpPr>
        <p:spPr>
          <a:xfrm>
            <a:off x="184093" y="1501746"/>
            <a:ext cx="5911907" cy="2776876"/>
          </a:xfrm>
        </p:spPr>
        <p:txBody>
          <a:bodyPr/>
          <a:lstStyle/>
          <a:p>
            <a:pPr marL="380990" indent="-380990">
              <a:lnSpc>
                <a:spcPct val="100000"/>
              </a:lnSpc>
              <a:buClr>
                <a:schemeClr val="bg2"/>
              </a:buClr>
              <a:buFont typeface="Arial" panose="020B0604020202020204" pitchFamily="34" charset="0"/>
              <a:buChar char="•"/>
            </a:pPr>
            <a:r>
              <a:rPr lang="en-US" b="0" dirty="0">
                <a:solidFill>
                  <a:schemeClr val="tx1"/>
                </a:solidFill>
              </a:rPr>
              <a:t>Community-partnered participatory research (CPPR):  power sharing and collaboration in </a:t>
            </a:r>
            <a:r>
              <a:rPr lang="en-US" dirty="0">
                <a:solidFill>
                  <a:schemeClr val="tx1"/>
                </a:solidFill>
              </a:rPr>
              <a:t>all</a:t>
            </a:r>
            <a:r>
              <a:rPr lang="en-US" b="0" dirty="0">
                <a:solidFill>
                  <a:schemeClr val="tx1"/>
                </a:solidFill>
              </a:rPr>
              <a:t> phases of research </a:t>
            </a:r>
          </a:p>
          <a:p>
            <a:pPr marL="609585" lvl="2" indent="-380990">
              <a:lnSpc>
                <a:spcPct val="100000"/>
              </a:lnSpc>
              <a:buClr>
                <a:schemeClr val="bg2"/>
              </a:buClr>
            </a:pPr>
            <a:r>
              <a:rPr lang="en-US" b="0" dirty="0">
                <a:solidFill>
                  <a:schemeClr val="tx1"/>
                </a:solidFill>
              </a:rPr>
              <a:t>Community co-PI and Academic co-PI</a:t>
            </a:r>
          </a:p>
          <a:p>
            <a:pPr marL="609585" lvl="2" indent="-380990">
              <a:lnSpc>
                <a:spcPct val="100000"/>
              </a:lnSpc>
              <a:buClr>
                <a:schemeClr val="bg2"/>
              </a:buClr>
            </a:pPr>
            <a:r>
              <a:rPr lang="en-US" dirty="0">
                <a:solidFill>
                  <a:schemeClr val="tx1"/>
                </a:solidFill>
              </a:rPr>
              <a:t>Community Advisory Board: Asian American and Pacific Islander (AAPI) coalitions</a:t>
            </a:r>
            <a:endParaRPr lang="en-US" b="0" dirty="0">
              <a:solidFill>
                <a:schemeClr val="tx1"/>
              </a:solidFill>
            </a:endParaRPr>
          </a:p>
          <a:p>
            <a:pPr marL="380990" indent="-380990">
              <a:lnSpc>
                <a:spcPct val="100000"/>
              </a:lnSpc>
              <a:buClr>
                <a:schemeClr val="bg2"/>
              </a:buClr>
              <a:buFont typeface="Arial" panose="020B0604020202020204" pitchFamily="34" charset="0"/>
              <a:buChar char="•"/>
            </a:pPr>
            <a:r>
              <a:rPr lang="en-US" b="0" dirty="0">
                <a:solidFill>
                  <a:schemeClr val="tx1"/>
                </a:solidFill>
              </a:rPr>
              <a:t>Understand the extent to which community-based tobacco control programs that predominantly serve AAPI: </a:t>
            </a:r>
          </a:p>
          <a:p>
            <a:pPr marL="609585" lvl="2" indent="-380990">
              <a:lnSpc>
                <a:spcPct val="100000"/>
              </a:lnSpc>
              <a:buClr>
                <a:schemeClr val="bg2"/>
              </a:buClr>
            </a:pPr>
            <a:r>
              <a:rPr lang="en-US" b="0" dirty="0">
                <a:solidFill>
                  <a:schemeClr val="tx1"/>
                </a:solidFill>
              </a:rPr>
              <a:t>Are experiencing a misalignment in considering communities with the greatest needs, and </a:t>
            </a:r>
          </a:p>
          <a:p>
            <a:pPr marL="609585" lvl="2" indent="-380990">
              <a:lnSpc>
                <a:spcPct val="100000"/>
              </a:lnSpc>
              <a:buClr>
                <a:schemeClr val="bg2"/>
              </a:buClr>
            </a:pPr>
            <a:r>
              <a:rPr lang="en-US" b="0" dirty="0">
                <a:solidFill>
                  <a:schemeClr val="tx1"/>
                </a:solidFill>
              </a:rPr>
              <a:t>Can be spatially optimized for the greatest risk reductions</a:t>
            </a:r>
          </a:p>
          <a:p>
            <a:pPr marL="380990" indent="-380990">
              <a:lnSpc>
                <a:spcPct val="100000"/>
              </a:lnSpc>
              <a:buClr>
                <a:schemeClr val="bg2"/>
              </a:buClr>
              <a:buFont typeface="Arial" panose="020B0604020202020204" pitchFamily="34" charset="0"/>
              <a:buChar char="•"/>
            </a:pPr>
            <a:endParaRPr lang="en-US" b="0" dirty="0">
              <a:solidFill>
                <a:schemeClr val="tx1"/>
              </a:solidFill>
            </a:endParaRPr>
          </a:p>
        </p:txBody>
      </p:sp>
      <p:sp>
        <p:nvSpPr>
          <p:cNvPr id="6" name="Title 1">
            <a:extLst>
              <a:ext uri="{FF2B5EF4-FFF2-40B4-BE49-F238E27FC236}">
                <a16:creationId xmlns:a16="http://schemas.microsoft.com/office/drawing/2014/main" id="{FA703AAA-5795-5DCF-7485-959105381697}"/>
              </a:ext>
            </a:extLst>
          </p:cNvPr>
          <p:cNvSpPr txBox="1">
            <a:spLocks/>
          </p:cNvSpPr>
          <p:nvPr/>
        </p:nvSpPr>
        <p:spPr>
          <a:xfrm>
            <a:off x="261335" y="19056"/>
            <a:ext cx="6333183" cy="1249680"/>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kern="1200">
                <a:solidFill>
                  <a:schemeClr val="bg1"/>
                </a:solidFill>
                <a:latin typeface="+mj-lt"/>
                <a:ea typeface="+mj-ea"/>
                <a:cs typeface="+mj-cs"/>
              </a:defRPr>
            </a:lvl1pPr>
          </a:lstStyle>
          <a:p>
            <a:pPr defTabSz="914377"/>
            <a:r>
              <a:rPr lang="en-US" sz="2400" b="1" dirty="0">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C</a:t>
            </a:r>
            <a:r>
              <a:rPr lang="en-US"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ommunity </a:t>
            </a:r>
            <a:r>
              <a:rPr lang="en-US" sz="2400" b="1" dirty="0">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API T</a:t>
            </a:r>
            <a:r>
              <a:rPr lang="en-US"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obacco </a:t>
            </a:r>
            <a:r>
              <a:rPr lang="en-US" sz="2400" b="1" dirty="0">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A</a:t>
            </a:r>
            <a:r>
              <a:rPr lang="en-US"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nalysis </a:t>
            </a:r>
            <a:r>
              <a:rPr lang="en-US" sz="2400" b="1" dirty="0">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L</a:t>
            </a:r>
            <a:r>
              <a:rPr lang="en-US"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eading to </a:t>
            </a:r>
            <a:r>
              <a:rPr lang="en-US" sz="2400" b="1" dirty="0" err="1">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I</a:t>
            </a:r>
            <a:r>
              <a:rPr lang="en-US" sz="2400" b="1" dirty="0" err="1">
                <a:solidFill>
                  <a:srgbClr val="FFFFFF"/>
                </a:solidFill>
                <a:latin typeface="Arial" panose="020B0604020202020204" pitchFamily="34" charset="0"/>
                <a:ea typeface="Calibri" panose="020F0502020204030204" pitchFamily="34" charset="0"/>
                <a:cs typeface="Times New Roman" panose="02020603050405020304" pitchFamily="18" charset="0"/>
              </a:rPr>
              <a:t>ntervention</a:t>
            </a:r>
            <a:r>
              <a:rPr lang="en-US" sz="2400" b="1" dirty="0" err="1">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S</a:t>
            </a:r>
            <a:r>
              <a:rPr lang="en-US"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 Promoting </a:t>
            </a:r>
            <a:r>
              <a:rPr lang="en-US" sz="2400" b="1" dirty="0">
                <a:solidFill>
                  <a:srgbClr val="129ABF">
                    <a:lumMod val="40000"/>
                    <a:lumOff val="60000"/>
                  </a:srgbClr>
                </a:solidFill>
                <a:latin typeface="Arial" panose="020B0604020202020204" pitchFamily="34" charset="0"/>
                <a:ea typeface="Calibri" panose="020F0502020204030204" pitchFamily="34" charset="0"/>
                <a:cs typeface="Times New Roman" panose="02020603050405020304" pitchFamily="18" charset="0"/>
              </a:rPr>
              <a:t>E</a:t>
            </a:r>
            <a:r>
              <a:rPr lang="en-US" sz="24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quity (CAPITALISE)</a:t>
            </a:r>
            <a:endParaRPr lang="en-US" sz="1867" b="1" dirty="0">
              <a:solidFill>
                <a:srgbClr val="000000"/>
              </a:solidFill>
              <a:latin typeface="Arial" panose="020B0604020202020204"/>
            </a:endParaRPr>
          </a:p>
        </p:txBody>
      </p:sp>
    </p:spTree>
    <p:extLst>
      <p:ext uri="{BB962C8B-B14F-4D97-AF65-F5344CB8AC3E}">
        <p14:creationId xmlns:p14="http://schemas.microsoft.com/office/powerpoint/2010/main" val="23960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79ED-9AC5-3314-8BC9-121E8E409056}"/>
              </a:ext>
            </a:extLst>
          </p:cNvPr>
          <p:cNvSpPr>
            <a:spLocks noGrp="1"/>
          </p:cNvSpPr>
          <p:nvPr>
            <p:ph type="title"/>
          </p:nvPr>
        </p:nvSpPr>
        <p:spPr/>
        <p:txBody>
          <a:bodyPr/>
          <a:lstStyle/>
          <a:p>
            <a:r>
              <a:rPr lang="en-US" dirty="0"/>
              <a:t>Use of cancer surveillance data to…</a:t>
            </a:r>
          </a:p>
        </p:txBody>
      </p:sp>
      <p:sp>
        <p:nvSpPr>
          <p:cNvPr id="3" name="Content Placeholder 2">
            <a:extLst>
              <a:ext uri="{FF2B5EF4-FFF2-40B4-BE49-F238E27FC236}">
                <a16:creationId xmlns:a16="http://schemas.microsoft.com/office/drawing/2014/main" id="{3191033F-00C3-A8F6-6C6A-5307DD124AFC}"/>
              </a:ext>
            </a:extLst>
          </p:cNvPr>
          <p:cNvSpPr>
            <a:spLocks noGrp="1"/>
          </p:cNvSpPr>
          <p:nvPr>
            <p:ph idx="1"/>
          </p:nvPr>
        </p:nvSpPr>
        <p:spPr>
          <a:xfrm>
            <a:off x="835152" y="2311689"/>
            <a:ext cx="10521696" cy="1015420"/>
          </a:xfrm>
        </p:spPr>
        <p:txBody>
          <a:bodyPr/>
          <a:lstStyle/>
          <a:p>
            <a:pPr algn="ctr"/>
            <a:r>
              <a:rPr lang="en-US" sz="4000" dirty="0"/>
              <a:t>Highlight the need for cancer data for populations with known risk factors and support </a:t>
            </a:r>
            <a:r>
              <a:rPr lang="en-US" sz="4000" dirty="0">
                <a:solidFill>
                  <a:srgbClr val="C00000"/>
                </a:solidFill>
              </a:rPr>
              <a:t>equitable cancer care</a:t>
            </a:r>
          </a:p>
        </p:txBody>
      </p:sp>
      <p:sp>
        <p:nvSpPr>
          <p:cNvPr id="4" name="Footer Placeholder 3">
            <a:extLst>
              <a:ext uri="{FF2B5EF4-FFF2-40B4-BE49-F238E27FC236}">
                <a16:creationId xmlns:a16="http://schemas.microsoft.com/office/drawing/2014/main" id="{B09AC920-E0F9-F5A7-D3C3-C9F52ACC34FB}"/>
              </a:ext>
            </a:extLst>
          </p:cNvPr>
          <p:cNvSpPr>
            <a:spLocks noGrp="1"/>
          </p:cNvSpPr>
          <p:nvPr>
            <p:ph type="ftr" sz="quarter" idx="11"/>
          </p:nvPr>
        </p:nvSpPr>
        <p:spPr/>
        <p:txBody>
          <a:bodyPr/>
          <a:lstStyle/>
          <a:p>
            <a:pPr defTabSz="609585"/>
            <a:endParaRPr lang="en-US">
              <a:solidFill>
                <a:srgbClr val="76777B"/>
              </a:solidFill>
              <a:latin typeface="Arial" panose="020B0604020202020204"/>
            </a:endParaRPr>
          </a:p>
        </p:txBody>
      </p:sp>
      <p:sp>
        <p:nvSpPr>
          <p:cNvPr id="5" name="Slide Number Placeholder 4">
            <a:extLst>
              <a:ext uri="{FF2B5EF4-FFF2-40B4-BE49-F238E27FC236}">
                <a16:creationId xmlns:a16="http://schemas.microsoft.com/office/drawing/2014/main" id="{38142BA1-771A-0ABC-31DF-98FF81E88091}"/>
              </a:ext>
            </a:extLst>
          </p:cNvPr>
          <p:cNvSpPr>
            <a:spLocks noGrp="1"/>
          </p:cNvSpPr>
          <p:nvPr>
            <p:ph type="sldNum" sz="quarter" idx="12"/>
          </p:nvPr>
        </p:nvSpPr>
        <p:spPr>
          <a:xfrm>
            <a:off x="15537833" y="8590278"/>
            <a:ext cx="260008" cy="256545"/>
          </a:xfrm>
        </p:spPr>
        <p:txBody>
          <a:bodyPr/>
          <a:lstStyle/>
          <a:p>
            <a:pPr defTabSz="609585"/>
            <a:fld id="{5339919A-1AF4-8143-B305-C972D12AEE0C}" type="slidenum">
              <a:rPr lang="en-US">
                <a:solidFill>
                  <a:srgbClr val="76777B"/>
                </a:solidFill>
                <a:latin typeface="Arial" panose="020B0604020202020204"/>
              </a:rPr>
              <a:pPr defTabSz="609585"/>
              <a:t>61</a:t>
            </a:fld>
            <a:endParaRPr lang="en-US">
              <a:solidFill>
                <a:srgbClr val="76777B"/>
              </a:solidFill>
              <a:latin typeface="Arial" panose="020B0604020202020204"/>
            </a:endParaRPr>
          </a:p>
        </p:txBody>
      </p:sp>
    </p:spTree>
    <p:extLst>
      <p:ext uri="{BB962C8B-B14F-4D97-AF65-F5344CB8AC3E}">
        <p14:creationId xmlns:p14="http://schemas.microsoft.com/office/powerpoint/2010/main" val="2264721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E972-1D3C-429C-8D6E-7384773BD879}"/>
              </a:ext>
            </a:extLst>
          </p:cNvPr>
          <p:cNvSpPr>
            <a:spLocks noGrp="1"/>
          </p:cNvSpPr>
          <p:nvPr>
            <p:ph type="title"/>
          </p:nvPr>
        </p:nvSpPr>
        <p:spPr>
          <a:xfrm>
            <a:off x="149593" y="81859"/>
            <a:ext cx="4102623" cy="1249680"/>
          </a:xfrm>
        </p:spPr>
        <p:txBody>
          <a:bodyPr/>
          <a:lstStyle/>
          <a:p>
            <a:r>
              <a:rPr lang="en-US" sz="2400" dirty="0"/>
              <a:t>Cancer risk factors among LGBTQ+</a:t>
            </a:r>
          </a:p>
        </p:txBody>
      </p:sp>
      <p:sp>
        <p:nvSpPr>
          <p:cNvPr id="3" name="Content Placeholder 2">
            <a:extLst>
              <a:ext uri="{FF2B5EF4-FFF2-40B4-BE49-F238E27FC236}">
                <a16:creationId xmlns:a16="http://schemas.microsoft.com/office/drawing/2014/main" id="{2E3F1D06-AF7E-4AE4-9674-9A5B57813CE6}"/>
              </a:ext>
            </a:extLst>
          </p:cNvPr>
          <p:cNvSpPr>
            <a:spLocks noGrp="1"/>
          </p:cNvSpPr>
          <p:nvPr>
            <p:ph idx="1"/>
          </p:nvPr>
        </p:nvSpPr>
        <p:spPr>
          <a:xfrm>
            <a:off x="149592" y="1332302"/>
            <a:ext cx="4412925" cy="2776876"/>
          </a:xfrm>
        </p:spPr>
        <p:txBody>
          <a:bodyPr/>
          <a:lstStyle/>
          <a:p>
            <a:pPr>
              <a:lnSpc>
                <a:spcPct val="100000"/>
              </a:lnSpc>
              <a:spcBef>
                <a:spcPts val="0"/>
              </a:spcBef>
              <a:buClr>
                <a:schemeClr val="tx2"/>
              </a:buClr>
            </a:pPr>
            <a:r>
              <a:rPr lang="en-US" sz="1467" dirty="0">
                <a:solidFill>
                  <a:schemeClr val="tx1"/>
                </a:solidFill>
              </a:rPr>
              <a:t>Lung cancer</a:t>
            </a:r>
          </a:p>
          <a:p>
            <a:pPr marL="380990" indent="-380990">
              <a:lnSpc>
                <a:spcPct val="100000"/>
              </a:lnSpc>
              <a:spcBef>
                <a:spcPts val="0"/>
              </a:spcBef>
              <a:buClr>
                <a:schemeClr val="tx2"/>
              </a:buClr>
              <a:buFont typeface="Arial" panose="020B0604020202020204" pitchFamily="34" charset="0"/>
              <a:buChar char="•"/>
            </a:pPr>
            <a:r>
              <a:rPr lang="en-US" sz="1467" b="0" dirty="0">
                <a:solidFill>
                  <a:schemeClr val="tx1"/>
                </a:solidFill>
              </a:rPr>
              <a:t>High rates of smoking compared to cisgender and heterosexual individuals</a:t>
            </a:r>
          </a:p>
          <a:p>
            <a:pPr>
              <a:lnSpc>
                <a:spcPct val="100000"/>
              </a:lnSpc>
              <a:spcBef>
                <a:spcPts val="0"/>
              </a:spcBef>
              <a:buClr>
                <a:schemeClr val="tx2"/>
              </a:buClr>
            </a:pPr>
            <a:endParaRPr lang="en-US" sz="1467" dirty="0">
              <a:solidFill>
                <a:schemeClr val="tx1"/>
              </a:solidFill>
            </a:endParaRPr>
          </a:p>
          <a:p>
            <a:pPr>
              <a:lnSpc>
                <a:spcPct val="100000"/>
              </a:lnSpc>
              <a:spcBef>
                <a:spcPts val="0"/>
              </a:spcBef>
              <a:buClr>
                <a:schemeClr val="tx2"/>
              </a:buClr>
            </a:pPr>
            <a:r>
              <a:rPr lang="en-US" sz="1467" dirty="0">
                <a:solidFill>
                  <a:schemeClr val="tx1"/>
                </a:solidFill>
              </a:rPr>
              <a:t>Breast cancer</a:t>
            </a:r>
          </a:p>
          <a:p>
            <a:pPr marL="380990" indent="-380990">
              <a:lnSpc>
                <a:spcPct val="100000"/>
              </a:lnSpc>
              <a:spcBef>
                <a:spcPts val="0"/>
              </a:spcBef>
              <a:buClr>
                <a:schemeClr val="tx2"/>
              </a:buClr>
              <a:buFont typeface="Arial" panose="020B0604020202020204" pitchFamily="34" charset="0"/>
              <a:buChar char="•"/>
            </a:pPr>
            <a:r>
              <a:rPr lang="en-US" sz="1467" b="0" dirty="0">
                <a:solidFill>
                  <a:schemeClr val="tx1"/>
                </a:solidFill>
              </a:rPr>
              <a:t>Higher prevalence of risk factors: nulliparity, alcohol use, smoking, and obesity</a:t>
            </a:r>
          </a:p>
          <a:p>
            <a:pPr>
              <a:lnSpc>
                <a:spcPct val="100000"/>
              </a:lnSpc>
              <a:spcBef>
                <a:spcPts val="0"/>
              </a:spcBef>
              <a:buClr>
                <a:schemeClr val="tx2"/>
              </a:buClr>
            </a:pPr>
            <a:endParaRPr lang="en-US" sz="1467" dirty="0">
              <a:solidFill>
                <a:schemeClr val="tx1"/>
              </a:solidFill>
            </a:endParaRPr>
          </a:p>
          <a:p>
            <a:pPr>
              <a:lnSpc>
                <a:spcPct val="100000"/>
              </a:lnSpc>
              <a:spcBef>
                <a:spcPts val="0"/>
              </a:spcBef>
              <a:buClr>
                <a:schemeClr val="tx2"/>
              </a:buClr>
            </a:pPr>
            <a:r>
              <a:rPr lang="en-US" sz="1467" dirty="0">
                <a:solidFill>
                  <a:schemeClr val="tx1"/>
                </a:solidFill>
              </a:rPr>
              <a:t>Skin cancer</a:t>
            </a:r>
          </a:p>
          <a:p>
            <a:pPr marL="380990" indent="-380990">
              <a:lnSpc>
                <a:spcPct val="100000"/>
              </a:lnSpc>
              <a:spcBef>
                <a:spcPts val="0"/>
              </a:spcBef>
              <a:buClr>
                <a:schemeClr val="tx2"/>
              </a:buClr>
              <a:buFont typeface="Arial" panose="020B0604020202020204" pitchFamily="34" charset="0"/>
              <a:buChar char="•"/>
            </a:pPr>
            <a:r>
              <a:rPr lang="en-US" sz="1467" b="0" dirty="0">
                <a:solidFill>
                  <a:schemeClr val="tx1"/>
                </a:solidFill>
              </a:rPr>
              <a:t>Indoor tanning were 2-6x more common among gay and bisexual </a:t>
            </a:r>
          </a:p>
          <a:p>
            <a:pPr>
              <a:lnSpc>
                <a:spcPct val="100000"/>
              </a:lnSpc>
              <a:spcBef>
                <a:spcPts val="0"/>
              </a:spcBef>
              <a:buClr>
                <a:schemeClr val="tx2"/>
              </a:buClr>
            </a:pPr>
            <a:endParaRPr lang="en-US" sz="1467" dirty="0">
              <a:solidFill>
                <a:schemeClr val="tx1"/>
              </a:solidFill>
            </a:endParaRPr>
          </a:p>
          <a:p>
            <a:pPr>
              <a:lnSpc>
                <a:spcPct val="100000"/>
              </a:lnSpc>
              <a:spcBef>
                <a:spcPts val="0"/>
              </a:spcBef>
              <a:buClr>
                <a:schemeClr val="tx2"/>
              </a:buClr>
            </a:pPr>
            <a:r>
              <a:rPr lang="en-US" sz="1467" dirty="0">
                <a:solidFill>
                  <a:schemeClr val="tx1"/>
                </a:solidFill>
              </a:rPr>
              <a:t>Colorectal cancer</a:t>
            </a:r>
          </a:p>
          <a:p>
            <a:pPr marL="380990" indent="-380990">
              <a:lnSpc>
                <a:spcPct val="100000"/>
              </a:lnSpc>
              <a:spcBef>
                <a:spcPts val="0"/>
              </a:spcBef>
              <a:buClr>
                <a:schemeClr val="tx2"/>
              </a:buClr>
              <a:buFont typeface="Arial" panose="020B0604020202020204" pitchFamily="34" charset="0"/>
              <a:buChar char="•"/>
            </a:pPr>
            <a:r>
              <a:rPr lang="en-US" sz="1467" b="0" dirty="0">
                <a:solidFill>
                  <a:schemeClr val="tx1"/>
                </a:solidFill>
              </a:rPr>
              <a:t>Higher rates of obesity, alcohol use and smoking may all increase the risk in LGBTQ</a:t>
            </a:r>
          </a:p>
          <a:p>
            <a:pPr>
              <a:lnSpc>
                <a:spcPct val="100000"/>
              </a:lnSpc>
              <a:spcBef>
                <a:spcPts val="0"/>
              </a:spcBef>
              <a:buClr>
                <a:schemeClr val="tx2"/>
              </a:buClr>
            </a:pPr>
            <a:endParaRPr lang="en-US" sz="1467" dirty="0">
              <a:solidFill>
                <a:schemeClr val="tx1"/>
              </a:solidFill>
            </a:endParaRPr>
          </a:p>
          <a:p>
            <a:pPr>
              <a:lnSpc>
                <a:spcPct val="100000"/>
              </a:lnSpc>
              <a:spcBef>
                <a:spcPts val="0"/>
              </a:spcBef>
              <a:buClr>
                <a:schemeClr val="tx2"/>
              </a:buClr>
            </a:pPr>
            <a:r>
              <a:rPr lang="en-US" sz="1467" dirty="0">
                <a:solidFill>
                  <a:schemeClr val="tx1"/>
                </a:solidFill>
              </a:rPr>
              <a:t>HPV-related cancers</a:t>
            </a:r>
          </a:p>
          <a:p>
            <a:pPr marL="380990" indent="-380990">
              <a:lnSpc>
                <a:spcPct val="100000"/>
              </a:lnSpc>
              <a:spcBef>
                <a:spcPts val="0"/>
              </a:spcBef>
              <a:buClr>
                <a:schemeClr val="tx2"/>
              </a:buClr>
              <a:buFont typeface="Arial" panose="020B0604020202020204" pitchFamily="34" charset="0"/>
              <a:buChar char="•"/>
            </a:pPr>
            <a:r>
              <a:rPr lang="en-US" sz="1467" b="0" dirty="0">
                <a:solidFill>
                  <a:schemeClr val="tx1"/>
                </a:solidFill>
              </a:rPr>
              <a:t>Anal cancer: Immunosuppression, smoking</a:t>
            </a:r>
          </a:p>
          <a:p>
            <a:pPr marL="380990" indent="-380990">
              <a:lnSpc>
                <a:spcPct val="100000"/>
              </a:lnSpc>
              <a:spcBef>
                <a:spcPts val="0"/>
              </a:spcBef>
              <a:buClr>
                <a:schemeClr val="tx2"/>
              </a:buClr>
              <a:buFont typeface="Arial" panose="020B0604020202020204" pitchFamily="34" charset="0"/>
              <a:buChar char="•"/>
            </a:pPr>
            <a:r>
              <a:rPr lang="en-US" sz="1467" b="0" dirty="0">
                <a:solidFill>
                  <a:schemeClr val="tx1"/>
                </a:solidFill>
              </a:rPr>
              <a:t>Cervical cancer: misconceptions, obesity, alcohol use and smoking</a:t>
            </a:r>
          </a:p>
          <a:p>
            <a:pPr marL="380990" indent="-380990">
              <a:lnSpc>
                <a:spcPct val="100000"/>
              </a:lnSpc>
              <a:spcBef>
                <a:spcPts val="0"/>
              </a:spcBef>
              <a:buClr>
                <a:schemeClr val="tx2"/>
              </a:buClr>
              <a:buFont typeface="Arial" panose="020B0604020202020204" pitchFamily="34" charset="0"/>
              <a:buChar char="•"/>
            </a:pPr>
            <a:endParaRPr lang="en-US" sz="1467" b="0" dirty="0">
              <a:solidFill>
                <a:schemeClr val="tx1"/>
              </a:solidFill>
            </a:endParaRPr>
          </a:p>
          <a:p>
            <a:pPr marL="380990" indent="-380990">
              <a:lnSpc>
                <a:spcPct val="100000"/>
              </a:lnSpc>
              <a:spcBef>
                <a:spcPts val="0"/>
              </a:spcBef>
              <a:buClr>
                <a:schemeClr val="tx2"/>
              </a:buClr>
              <a:buFont typeface="Arial" panose="020B0604020202020204" pitchFamily="34" charset="0"/>
              <a:buChar char="•"/>
            </a:pPr>
            <a:endParaRPr lang="en-US" sz="1467" b="0" dirty="0">
              <a:solidFill>
                <a:schemeClr val="tx1"/>
              </a:solidFill>
            </a:endParaRPr>
          </a:p>
        </p:txBody>
      </p:sp>
      <p:sp>
        <p:nvSpPr>
          <p:cNvPr id="4" name="Footer Placeholder 3">
            <a:extLst>
              <a:ext uri="{FF2B5EF4-FFF2-40B4-BE49-F238E27FC236}">
                <a16:creationId xmlns:a16="http://schemas.microsoft.com/office/drawing/2014/main" id="{6BC02650-800C-46A1-A867-CAE7E4D7B851}"/>
              </a:ext>
            </a:extLst>
          </p:cNvPr>
          <p:cNvSpPr>
            <a:spLocks noGrp="1"/>
          </p:cNvSpPr>
          <p:nvPr>
            <p:ph type="ftr" sz="quarter" idx="11"/>
          </p:nvPr>
        </p:nvSpPr>
        <p:spPr/>
        <p:txBody>
          <a:bodyPr/>
          <a:lstStyle/>
          <a:p>
            <a:pPr defTabSz="609585"/>
            <a:endParaRPr lang="en-US" dirty="0">
              <a:solidFill>
                <a:srgbClr val="76777B"/>
              </a:solidFill>
              <a:latin typeface="Arial" panose="020B0604020202020204"/>
            </a:endParaRPr>
          </a:p>
        </p:txBody>
      </p:sp>
      <p:sp>
        <p:nvSpPr>
          <p:cNvPr id="5" name="Slide Number Placeholder 4">
            <a:extLst>
              <a:ext uri="{FF2B5EF4-FFF2-40B4-BE49-F238E27FC236}">
                <a16:creationId xmlns:a16="http://schemas.microsoft.com/office/drawing/2014/main" id="{335DC859-1711-4232-BEA8-D119B0733DDA}"/>
              </a:ext>
            </a:extLst>
          </p:cNvPr>
          <p:cNvSpPr>
            <a:spLocks noGrp="1"/>
          </p:cNvSpPr>
          <p:nvPr>
            <p:ph type="sldNum" sz="quarter" idx="12"/>
          </p:nvPr>
        </p:nvSpPr>
        <p:spPr>
          <a:xfrm>
            <a:off x="15537833" y="8590278"/>
            <a:ext cx="260008" cy="256545"/>
          </a:xfrm>
        </p:spPr>
        <p:txBody>
          <a:bodyPr/>
          <a:lstStyle/>
          <a:p>
            <a:pPr defTabSz="609585"/>
            <a:fld id="{5339919A-1AF4-8143-B305-C972D12AEE0C}" type="slidenum">
              <a:rPr lang="en-US">
                <a:solidFill>
                  <a:srgbClr val="76777B"/>
                </a:solidFill>
                <a:latin typeface="Arial" panose="020B0604020202020204"/>
              </a:rPr>
              <a:pPr defTabSz="609585"/>
              <a:t>62</a:t>
            </a:fld>
            <a:endParaRPr lang="en-US">
              <a:solidFill>
                <a:srgbClr val="76777B"/>
              </a:solidFill>
              <a:latin typeface="Arial" panose="020B0604020202020204"/>
            </a:endParaRPr>
          </a:p>
        </p:txBody>
      </p:sp>
      <p:pic>
        <p:nvPicPr>
          <p:cNvPr id="7" name="Picture 6">
            <a:extLst>
              <a:ext uri="{FF2B5EF4-FFF2-40B4-BE49-F238E27FC236}">
                <a16:creationId xmlns:a16="http://schemas.microsoft.com/office/drawing/2014/main" id="{159ABB18-3C7D-4FBD-BA66-9B6108002C81}"/>
              </a:ext>
            </a:extLst>
          </p:cNvPr>
          <p:cNvPicPr>
            <a:picLocks noChangeAspect="1"/>
          </p:cNvPicPr>
          <p:nvPr/>
        </p:nvPicPr>
        <p:blipFill>
          <a:blip r:embed="rId3"/>
          <a:srcRect/>
          <a:stretch/>
        </p:blipFill>
        <p:spPr>
          <a:xfrm>
            <a:off x="4495128" y="340426"/>
            <a:ext cx="7547281" cy="5247092"/>
          </a:xfrm>
          <a:prstGeom prst="rect">
            <a:avLst/>
          </a:prstGeom>
        </p:spPr>
      </p:pic>
      <p:sp>
        <p:nvSpPr>
          <p:cNvPr id="6" name="TextBox 5">
            <a:extLst>
              <a:ext uri="{FF2B5EF4-FFF2-40B4-BE49-F238E27FC236}">
                <a16:creationId xmlns:a16="http://schemas.microsoft.com/office/drawing/2014/main" id="{C945A387-D0FA-48BF-AAA5-A8F471E49BBC}"/>
              </a:ext>
            </a:extLst>
          </p:cNvPr>
          <p:cNvSpPr txBox="1"/>
          <p:nvPr/>
        </p:nvSpPr>
        <p:spPr>
          <a:xfrm>
            <a:off x="4720237" y="14271"/>
            <a:ext cx="7400511" cy="359009"/>
          </a:xfrm>
          <a:prstGeom prst="rect">
            <a:avLst/>
          </a:prstGeom>
          <a:noFill/>
        </p:spPr>
        <p:txBody>
          <a:bodyPr wrap="square" rtlCol="0">
            <a:spAutoFit/>
          </a:bodyPr>
          <a:lstStyle/>
          <a:p>
            <a:pPr defTabSz="609585"/>
            <a:r>
              <a:rPr lang="en-US" sz="1733" dirty="0">
                <a:solidFill>
                  <a:srgbClr val="FFFFFF"/>
                </a:solidFill>
                <a:latin typeface="Arial" panose="020B0604020202020204"/>
              </a:rPr>
              <a:t>Incidence of late-stage lung cancer, Los Angeles County, 2000-2019</a:t>
            </a:r>
          </a:p>
        </p:txBody>
      </p:sp>
      <p:pic>
        <p:nvPicPr>
          <p:cNvPr id="9" name="Picture 8">
            <a:extLst>
              <a:ext uri="{FF2B5EF4-FFF2-40B4-BE49-F238E27FC236}">
                <a16:creationId xmlns:a16="http://schemas.microsoft.com/office/drawing/2014/main" id="{64A98D5F-0175-45FF-8787-42A7BBDA70CB}"/>
              </a:ext>
            </a:extLst>
          </p:cNvPr>
          <p:cNvPicPr>
            <a:picLocks noChangeAspect="1"/>
          </p:cNvPicPr>
          <p:nvPr/>
        </p:nvPicPr>
        <p:blipFill>
          <a:blip r:embed="rId4"/>
          <a:stretch>
            <a:fillRect/>
          </a:stretch>
        </p:blipFill>
        <p:spPr>
          <a:xfrm>
            <a:off x="4495127" y="5359388"/>
            <a:ext cx="7660667" cy="522009"/>
          </a:xfrm>
          <a:prstGeom prst="rect">
            <a:avLst/>
          </a:prstGeom>
        </p:spPr>
      </p:pic>
    </p:spTree>
    <p:extLst>
      <p:ext uri="{BB962C8B-B14F-4D97-AF65-F5344CB8AC3E}">
        <p14:creationId xmlns:p14="http://schemas.microsoft.com/office/powerpoint/2010/main" val="441395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283B91-457D-029D-24FD-6ED673C2CFC4}"/>
              </a:ext>
            </a:extLst>
          </p:cNvPr>
          <p:cNvPicPr>
            <a:picLocks noChangeAspect="1"/>
          </p:cNvPicPr>
          <p:nvPr/>
        </p:nvPicPr>
        <p:blipFill>
          <a:blip r:embed="rId3"/>
          <a:stretch>
            <a:fillRect/>
          </a:stretch>
        </p:blipFill>
        <p:spPr>
          <a:xfrm>
            <a:off x="7514574" y="1708854"/>
            <a:ext cx="4468745" cy="3089564"/>
          </a:xfrm>
          <a:prstGeom prst="rect">
            <a:avLst/>
          </a:prstGeom>
        </p:spPr>
      </p:pic>
      <p:sp>
        <p:nvSpPr>
          <p:cNvPr id="2" name="Title 1">
            <a:extLst>
              <a:ext uri="{FF2B5EF4-FFF2-40B4-BE49-F238E27FC236}">
                <a16:creationId xmlns:a16="http://schemas.microsoft.com/office/drawing/2014/main" id="{945EE972-1D3C-429C-8D6E-7384773BD879}"/>
              </a:ext>
            </a:extLst>
          </p:cNvPr>
          <p:cNvSpPr>
            <a:spLocks noGrp="1"/>
          </p:cNvSpPr>
          <p:nvPr>
            <p:ph type="title"/>
          </p:nvPr>
        </p:nvSpPr>
        <p:spPr>
          <a:xfrm>
            <a:off x="355271" y="0"/>
            <a:ext cx="10515600" cy="1249680"/>
          </a:xfrm>
        </p:spPr>
        <p:txBody>
          <a:bodyPr/>
          <a:lstStyle/>
          <a:p>
            <a:r>
              <a:rPr lang="en-US" dirty="0"/>
              <a:t>Cancer burden among LGBTQ+</a:t>
            </a:r>
          </a:p>
        </p:txBody>
      </p:sp>
      <p:sp>
        <p:nvSpPr>
          <p:cNvPr id="3" name="Content Placeholder 2">
            <a:extLst>
              <a:ext uri="{FF2B5EF4-FFF2-40B4-BE49-F238E27FC236}">
                <a16:creationId xmlns:a16="http://schemas.microsoft.com/office/drawing/2014/main" id="{2E3F1D06-AF7E-4AE4-9674-9A5B57813CE6}"/>
              </a:ext>
            </a:extLst>
          </p:cNvPr>
          <p:cNvSpPr>
            <a:spLocks noGrp="1"/>
          </p:cNvSpPr>
          <p:nvPr>
            <p:ph idx="1"/>
          </p:nvPr>
        </p:nvSpPr>
        <p:spPr>
          <a:xfrm>
            <a:off x="221660" y="1397171"/>
            <a:ext cx="7817315" cy="4279392"/>
          </a:xfrm>
        </p:spPr>
        <p:txBody>
          <a:bodyPr/>
          <a:lstStyle/>
          <a:p>
            <a:pPr>
              <a:lnSpc>
                <a:spcPct val="100000"/>
              </a:lnSpc>
              <a:buClr>
                <a:schemeClr val="tx2"/>
              </a:buClr>
            </a:pPr>
            <a:r>
              <a:rPr lang="en-US" dirty="0">
                <a:solidFill>
                  <a:schemeClr val="tx1"/>
                </a:solidFill>
              </a:rPr>
              <a:t>Data limitation</a:t>
            </a:r>
            <a:r>
              <a:rPr lang="en-US" b="0" dirty="0">
                <a:solidFill>
                  <a:schemeClr val="tx1"/>
                </a:solidFill>
              </a:rPr>
              <a:t>: unbiased estimates of cancer burden is not currently available due to the lack of sexual orientation and gender identity measures in population-based cancer registries</a:t>
            </a:r>
          </a:p>
          <a:p>
            <a:pPr>
              <a:lnSpc>
                <a:spcPct val="100000"/>
              </a:lnSpc>
              <a:buClr>
                <a:schemeClr val="tx2"/>
              </a:buClr>
            </a:pPr>
            <a:r>
              <a:rPr lang="en-US" dirty="0">
                <a:solidFill>
                  <a:schemeClr val="tx1"/>
                </a:solidFill>
              </a:rPr>
              <a:t>Sex/Gender Classification Workgroup (2021-  )</a:t>
            </a:r>
          </a:p>
          <a:p>
            <a:pPr marL="609585" lvl="2" indent="-380990">
              <a:lnSpc>
                <a:spcPct val="100000"/>
              </a:lnSpc>
              <a:buClr>
                <a:schemeClr val="tx2"/>
              </a:buClr>
            </a:pPr>
            <a:r>
              <a:rPr lang="en-US" b="0" dirty="0">
                <a:solidFill>
                  <a:schemeClr val="tx1"/>
                </a:solidFill>
              </a:rPr>
              <a:t>Properly code data based on the availability of information</a:t>
            </a:r>
          </a:p>
          <a:p>
            <a:pPr marL="609585" lvl="2" indent="-380990">
              <a:lnSpc>
                <a:spcPct val="100000"/>
              </a:lnSpc>
              <a:buClr>
                <a:schemeClr val="tx2"/>
              </a:buClr>
            </a:pPr>
            <a:r>
              <a:rPr lang="en-US" b="0" dirty="0">
                <a:solidFill>
                  <a:schemeClr val="tx1"/>
                </a:solidFill>
              </a:rPr>
              <a:t>Support future research on the burden of special populations with known risk factors </a:t>
            </a:r>
            <a:endParaRPr lang="en-US" dirty="0">
              <a:solidFill>
                <a:schemeClr val="tx1"/>
              </a:solidFill>
            </a:endParaRPr>
          </a:p>
          <a:p>
            <a:pPr marL="609585" lvl="2" indent="-380990">
              <a:lnSpc>
                <a:spcPct val="100000"/>
              </a:lnSpc>
              <a:buClr>
                <a:schemeClr val="tx2"/>
              </a:buClr>
            </a:pPr>
            <a:r>
              <a:rPr lang="en-US" b="0" dirty="0">
                <a:solidFill>
                  <a:schemeClr val="tx1"/>
                </a:solidFill>
              </a:rPr>
              <a:t>Support equitable cancer care</a:t>
            </a:r>
          </a:p>
          <a:p>
            <a:pPr marL="609585" lvl="2" indent="-380990">
              <a:lnSpc>
                <a:spcPct val="100000"/>
              </a:lnSpc>
              <a:buClr>
                <a:schemeClr val="tx2"/>
              </a:buClr>
            </a:pPr>
            <a:r>
              <a:rPr lang="en-US" dirty="0">
                <a:solidFill>
                  <a:schemeClr val="tx1"/>
                </a:solidFill>
              </a:rPr>
              <a:t>Proposed an updated Sex data item and new Gender Identity data item</a:t>
            </a:r>
          </a:p>
          <a:p>
            <a:pPr marL="609585" lvl="2" indent="-380990">
              <a:lnSpc>
                <a:spcPct val="100000"/>
              </a:lnSpc>
              <a:buClr>
                <a:schemeClr val="tx2"/>
              </a:buClr>
            </a:pPr>
            <a:r>
              <a:rPr lang="en-US" b="0" dirty="0">
                <a:solidFill>
                  <a:schemeClr val="tx1"/>
                </a:solidFill>
              </a:rPr>
              <a:t>The implementation of proposed changes, currently under review, would necessitate strong, ongoing collaborations among national standard setters, cancer centers, and community stakeholders </a:t>
            </a:r>
          </a:p>
        </p:txBody>
      </p:sp>
      <p:sp>
        <p:nvSpPr>
          <p:cNvPr id="4" name="Footer Placeholder 3">
            <a:extLst>
              <a:ext uri="{FF2B5EF4-FFF2-40B4-BE49-F238E27FC236}">
                <a16:creationId xmlns:a16="http://schemas.microsoft.com/office/drawing/2014/main" id="{6BC02650-800C-46A1-A867-CAE7E4D7B851}"/>
              </a:ext>
            </a:extLst>
          </p:cNvPr>
          <p:cNvSpPr>
            <a:spLocks noGrp="1"/>
          </p:cNvSpPr>
          <p:nvPr>
            <p:ph type="ftr" sz="quarter" idx="11"/>
          </p:nvPr>
        </p:nvSpPr>
        <p:spPr/>
        <p:txBody>
          <a:bodyPr/>
          <a:lstStyle/>
          <a:p>
            <a:pPr defTabSz="609585"/>
            <a:endParaRPr lang="en-US">
              <a:solidFill>
                <a:srgbClr val="76777B"/>
              </a:solidFill>
              <a:latin typeface="Arial" panose="020B0604020202020204"/>
            </a:endParaRPr>
          </a:p>
        </p:txBody>
      </p:sp>
      <p:sp>
        <p:nvSpPr>
          <p:cNvPr id="5" name="Slide Number Placeholder 4">
            <a:extLst>
              <a:ext uri="{FF2B5EF4-FFF2-40B4-BE49-F238E27FC236}">
                <a16:creationId xmlns:a16="http://schemas.microsoft.com/office/drawing/2014/main" id="{335DC859-1711-4232-BEA8-D119B0733DDA}"/>
              </a:ext>
            </a:extLst>
          </p:cNvPr>
          <p:cNvSpPr>
            <a:spLocks noGrp="1"/>
          </p:cNvSpPr>
          <p:nvPr>
            <p:ph type="sldNum" sz="quarter" idx="12"/>
          </p:nvPr>
        </p:nvSpPr>
        <p:spPr>
          <a:xfrm>
            <a:off x="15537833" y="8590278"/>
            <a:ext cx="260008" cy="256545"/>
          </a:xfrm>
        </p:spPr>
        <p:txBody>
          <a:bodyPr/>
          <a:lstStyle/>
          <a:p>
            <a:pPr defTabSz="609585"/>
            <a:fld id="{5339919A-1AF4-8143-B305-C972D12AEE0C}" type="slidenum">
              <a:rPr lang="en-US">
                <a:solidFill>
                  <a:srgbClr val="76777B"/>
                </a:solidFill>
                <a:latin typeface="Arial" panose="020B0604020202020204"/>
              </a:rPr>
              <a:pPr defTabSz="609585"/>
              <a:t>63</a:t>
            </a:fld>
            <a:endParaRPr lang="en-US">
              <a:solidFill>
                <a:srgbClr val="76777B"/>
              </a:solidFill>
              <a:latin typeface="Arial" panose="020B0604020202020204"/>
            </a:endParaRPr>
          </a:p>
        </p:txBody>
      </p:sp>
      <p:sp>
        <p:nvSpPr>
          <p:cNvPr id="7" name="Content Placeholder 2">
            <a:extLst>
              <a:ext uri="{FF2B5EF4-FFF2-40B4-BE49-F238E27FC236}">
                <a16:creationId xmlns:a16="http://schemas.microsoft.com/office/drawing/2014/main" id="{D330BA03-5394-4F76-B26C-6FE5C5FB9197}"/>
              </a:ext>
            </a:extLst>
          </p:cNvPr>
          <p:cNvSpPr txBox="1">
            <a:spLocks/>
          </p:cNvSpPr>
          <p:nvPr/>
        </p:nvSpPr>
        <p:spPr>
          <a:xfrm>
            <a:off x="8107473" y="5094628"/>
            <a:ext cx="4376801" cy="365125"/>
          </a:xfrm>
          <a:prstGeom prst="rect">
            <a:avLst/>
          </a:prstGeom>
        </p:spPr>
        <p:txBody>
          <a:bodyPr vert="horz" lIns="121920" tIns="60960" rIns="121920" bIns="60960" rtlCol="0">
            <a:noAutofit/>
          </a:bodyPr>
          <a:lstStyle>
            <a:lvl1pPr marL="0" indent="0" algn="l" defTabSz="685800" rtl="0" eaLnBrk="1" latinLnBrk="0" hangingPunct="1">
              <a:lnSpc>
                <a:spcPct val="120000"/>
              </a:lnSpc>
              <a:spcBef>
                <a:spcPts val="1800"/>
              </a:spcBef>
              <a:buFont typeface="Arial" panose="020B0604020202020204" pitchFamily="34" charset="0"/>
              <a:buNone/>
              <a:defRPr sz="1400" b="1" kern="1200">
                <a:solidFill>
                  <a:schemeClr val="accent2"/>
                </a:solidFill>
                <a:latin typeface="+mn-lt"/>
                <a:ea typeface="+mn-ea"/>
                <a:cs typeface="+mn-cs"/>
              </a:defRPr>
            </a:lvl1pPr>
            <a:lvl2pPr marL="0" indent="0" algn="l" defTabSz="685800" rtl="0" eaLnBrk="1" latinLnBrk="0" hangingPunct="1">
              <a:lnSpc>
                <a:spcPct val="120000"/>
              </a:lnSpc>
              <a:spcBef>
                <a:spcPts val="1200"/>
              </a:spcBef>
              <a:buClr>
                <a:schemeClr val="accent1"/>
              </a:buClr>
              <a:buFont typeface="Arial" panose="020B0604020202020204" pitchFamily="34" charset="0"/>
              <a:buNone/>
              <a:tabLst/>
              <a:defRPr sz="1400" kern="1200">
                <a:solidFill>
                  <a:schemeClr val="accent2"/>
                </a:solidFill>
                <a:latin typeface="+mn-lt"/>
                <a:ea typeface="+mn-ea"/>
                <a:cs typeface="+mn-cs"/>
              </a:defRPr>
            </a:lvl2pPr>
            <a:lvl3pPr marL="171450" indent="-171450" algn="l" defTabSz="685800" rtl="0" eaLnBrk="1" latinLnBrk="0" hangingPunct="1">
              <a:lnSpc>
                <a:spcPct val="120000"/>
              </a:lnSpc>
              <a:spcBef>
                <a:spcPts val="600"/>
              </a:spcBef>
              <a:buClr>
                <a:schemeClr val="tx2"/>
              </a:buClr>
              <a:buFont typeface="Arial" panose="020B0604020202020204" pitchFamily="34" charset="0"/>
              <a:buChar char="•"/>
              <a:tabLst/>
              <a:defRPr sz="1400" kern="1200">
                <a:solidFill>
                  <a:schemeClr val="accent2"/>
                </a:solidFill>
                <a:latin typeface="+mn-lt"/>
                <a:ea typeface="+mn-ea"/>
                <a:cs typeface="+mn-cs"/>
              </a:defRPr>
            </a:lvl3pPr>
            <a:lvl4pPr marL="358775" indent="-176213" algn="l" defTabSz="685800" rtl="0" eaLnBrk="1" latinLnBrk="0" hangingPunct="1">
              <a:lnSpc>
                <a:spcPct val="120000"/>
              </a:lnSpc>
              <a:spcBef>
                <a:spcPts val="200"/>
              </a:spcBef>
              <a:buClr>
                <a:schemeClr val="tx2"/>
              </a:buClr>
              <a:buSzPct val="120000"/>
              <a:buFont typeface="System Font Regular"/>
              <a:buChar char="◦"/>
              <a:tabLst/>
              <a:defRPr sz="1400" kern="1200">
                <a:solidFill>
                  <a:schemeClr val="accent2"/>
                </a:solidFill>
                <a:latin typeface="+mn-lt"/>
                <a:ea typeface="+mn-ea"/>
                <a:cs typeface="+mn-cs"/>
              </a:defRPr>
            </a:lvl4pPr>
            <a:lvl5pPr marL="527050" indent="-152400" algn="l" defTabSz="685800" rtl="0" eaLnBrk="1" latinLnBrk="0" hangingPunct="1">
              <a:lnSpc>
                <a:spcPct val="120000"/>
              </a:lnSpc>
              <a:spcBef>
                <a:spcPts val="200"/>
              </a:spcBef>
              <a:buClr>
                <a:schemeClr val="tx2"/>
              </a:buClr>
              <a:buFont typeface="Arial" panose="020B0604020202020204" pitchFamily="34" charset="0"/>
              <a:buChar char="•"/>
              <a:tabLst/>
              <a:defRPr sz="1400" kern="1200">
                <a:solidFill>
                  <a:schemeClr val="accent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defTabSz="914377">
              <a:spcBef>
                <a:spcPts val="800"/>
              </a:spcBef>
              <a:buClr>
                <a:srgbClr val="41C0C0"/>
              </a:buClr>
              <a:buNone/>
            </a:pPr>
            <a:r>
              <a:rPr lang="en-US" sz="1067" dirty="0">
                <a:solidFill>
                  <a:srgbClr val="76777B"/>
                </a:solidFill>
                <a:latin typeface="Arial" panose="020B0604020202020204"/>
              </a:rPr>
              <a:t>NAACCR Data Dictionary: </a:t>
            </a:r>
          </a:p>
          <a:p>
            <a:pPr marL="0" lvl="2" indent="0" defTabSz="914377">
              <a:lnSpc>
                <a:spcPct val="100000"/>
              </a:lnSpc>
              <a:spcBef>
                <a:spcPts val="0"/>
              </a:spcBef>
              <a:buClr>
                <a:srgbClr val="41C0C0"/>
              </a:buClr>
              <a:buNone/>
            </a:pPr>
            <a:r>
              <a:rPr lang="en-US" sz="1067" dirty="0">
                <a:solidFill>
                  <a:srgbClr val="76777B"/>
                </a:solidFill>
                <a:latin typeface="Arial" panose="020B0604020202020204"/>
                <a:hlinkClick r:id="rId4"/>
              </a:rPr>
              <a:t>https://www.naaccr.org/data-standards-data-dictionary/</a:t>
            </a:r>
            <a:endParaRPr lang="en-US" sz="1067" dirty="0">
              <a:solidFill>
                <a:srgbClr val="76777B"/>
              </a:solidFill>
              <a:latin typeface="Arial" panose="020B0604020202020204"/>
            </a:endParaRPr>
          </a:p>
          <a:p>
            <a:pPr marL="0" lvl="2" indent="0" defTabSz="914377">
              <a:lnSpc>
                <a:spcPct val="100000"/>
              </a:lnSpc>
              <a:spcBef>
                <a:spcPts val="0"/>
              </a:spcBef>
              <a:buClr>
                <a:srgbClr val="41C0C0"/>
              </a:buClr>
              <a:buNone/>
            </a:pPr>
            <a:r>
              <a:rPr lang="en-US" sz="1067" dirty="0">
                <a:solidFill>
                  <a:srgbClr val="76777B"/>
                </a:solidFill>
                <a:latin typeface="Arial" panose="020B0604020202020204"/>
              </a:rPr>
              <a:t>Narrative: Sex/Gender Classification Workgroup: </a:t>
            </a:r>
          </a:p>
          <a:p>
            <a:pPr marL="0" lvl="2" indent="0" defTabSz="914377">
              <a:lnSpc>
                <a:spcPct val="100000"/>
              </a:lnSpc>
              <a:spcBef>
                <a:spcPts val="0"/>
              </a:spcBef>
              <a:buClr>
                <a:srgbClr val="41C0C0"/>
              </a:buClr>
              <a:buNone/>
            </a:pPr>
            <a:r>
              <a:rPr lang="en-US" sz="1067" dirty="0">
                <a:solidFill>
                  <a:srgbClr val="76777B"/>
                </a:solidFill>
                <a:latin typeface="Arial" panose="020B0604020202020204"/>
                <a:hlinkClick r:id="rId5"/>
              </a:rPr>
              <a:t>https://narrative.naaccr.org/article/sex-gender-classification-workgroup/</a:t>
            </a:r>
            <a:endParaRPr lang="en-US" sz="1067" dirty="0">
              <a:solidFill>
                <a:srgbClr val="76777B"/>
              </a:solidFill>
              <a:latin typeface="Arial" panose="020B0604020202020204"/>
            </a:endParaRPr>
          </a:p>
        </p:txBody>
      </p:sp>
    </p:spTree>
    <p:extLst>
      <p:ext uri="{BB962C8B-B14F-4D97-AF65-F5344CB8AC3E}">
        <p14:creationId xmlns:p14="http://schemas.microsoft.com/office/powerpoint/2010/main" val="172310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3" y="2372047"/>
            <a:ext cx="9430098" cy="3600986"/>
          </a:xfrm>
          <a:prstGeom prst="rect">
            <a:avLst/>
          </a:prstGeom>
          <a:noFill/>
        </p:spPr>
        <p:txBody>
          <a:bodyPr wrap="square" rtlCol="0">
            <a:spAutoFit/>
          </a:bodyPr>
          <a:lstStyle/>
          <a:p>
            <a:r>
              <a:rPr lang="en-US" sz="7200" b="1" i="0" cap="all" dirty="0">
                <a:solidFill>
                  <a:schemeClr val="bg1"/>
                </a:solidFill>
                <a:effectLst/>
                <a:latin typeface="Calibri" panose="020F0502020204030204" pitchFamily="34" charset="0"/>
              </a:rPr>
              <a:t>Panel Q&amp;A</a:t>
            </a:r>
          </a:p>
          <a:p>
            <a:endParaRPr lang="en-US" sz="4000" b="1" cap="all" dirty="0">
              <a:solidFill>
                <a:schemeClr val="bg1"/>
              </a:solidFill>
              <a:latin typeface="Calibri" panose="020F0502020204030204" pitchFamily="34" charset="0"/>
            </a:endParaRPr>
          </a:p>
          <a:p>
            <a:endParaRPr lang="en-US" sz="4000" b="1" i="0" cap="all" dirty="0">
              <a:solidFill>
                <a:schemeClr val="bg1"/>
              </a:solidFill>
              <a:effectLst/>
              <a:latin typeface="Calibri" panose="020F0502020204030204" pitchFamily="34" charset="0"/>
            </a:endParaRPr>
          </a:p>
          <a:p>
            <a:endParaRPr lang="en-US" sz="4000" b="1" cap="all" dirty="0">
              <a:solidFill>
                <a:schemeClr val="bg1"/>
              </a:solidFill>
              <a:latin typeface="Calibri" panose="020F0502020204030204" pitchFamily="34" charset="0"/>
              <a:cs typeface="Aharoni" panose="02010803020104030203" pitchFamily="2" charset="-79"/>
            </a:endParaRPr>
          </a:p>
          <a:p>
            <a:endParaRPr lang="en-US" sz="3600" b="1" i="1" dirty="0">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76625" y="-1182166"/>
            <a:ext cx="8085703" cy="7821962"/>
          </a:xfrm>
          <a:prstGeom prst="rect">
            <a:avLst/>
          </a:prstGeom>
        </p:spPr>
      </p:pic>
    </p:spTree>
    <p:extLst>
      <p:ext uri="{BB962C8B-B14F-4D97-AF65-F5344CB8AC3E}">
        <p14:creationId xmlns:p14="http://schemas.microsoft.com/office/powerpoint/2010/main" val="1624172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0"/>
            <a:ext cx="12192000" cy="6855325"/>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1800" b="1" i="0">
                <a:solidFill>
                  <a:srgbClr val="000000"/>
                </a:solidFill>
                <a:effectLst/>
                <a:latin typeface="Calibri" panose="020F0502020204030204" pitchFamily="34" charset="0"/>
              </a:rPr>
              <a:t>Patricia A. Ganz, M.D.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Health Policy &amp; Management and Medicine</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UCLA Fielding School of Public Health</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563124" y="716318"/>
            <a:ext cx="6559869" cy="1261884"/>
          </a:xfrm>
          <a:prstGeom prst="rect">
            <a:avLst/>
          </a:prstGeom>
          <a:noFill/>
        </p:spPr>
        <p:txBody>
          <a:bodyPr wrap="square" rtlCol="0">
            <a:spAutoFit/>
          </a:bodyPr>
          <a:lstStyle/>
          <a:p>
            <a:r>
              <a:rPr lang="en-US" sz="4000" b="1" i="0" cap="all">
                <a:solidFill>
                  <a:schemeClr val="bg1"/>
                </a:solidFill>
                <a:effectLst/>
                <a:latin typeface="WordVisi_MSFontService"/>
              </a:rPr>
              <a:t>Volunteer Awards</a:t>
            </a:r>
          </a:p>
          <a:p>
            <a:r>
              <a:rPr lang="en-US" sz="3600" i="1" cap="all">
                <a:solidFill>
                  <a:schemeClr val="bg1"/>
                </a:solidFill>
                <a:latin typeface="WordVisi_MSFontService"/>
                <a:cs typeface="Aharoni" panose="02010803020104030203" pitchFamily="2" charset="-79"/>
              </a:rPr>
              <a:t>Round One</a:t>
            </a:r>
            <a:endParaRPr lang="en-US" sz="3600" i="1" cap="all">
              <a:solidFill>
                <a:schemeClr val="bg1"/>
              </a:solidFill>
              <a:latin typeface="Aharoni" panose="02010803020104030203" pitchFamily="2" charset="-79"/>
              <a:cs typeface="Aharoni" panose="02010803020104030203" pitchFamily="2" charset="-79"/>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
        <p:nvSpPr>
          <p:cNvPr id="2" name="TextBox 1">
            <a:extLst>
              <a:ext uri="{FF2B5EF4-FFF2-40B4-BE49-F238E27FC236}">
                <a16:creationId xmlns:a16="http://schemas.microsoft.com/office/drawing/2014/main" id="{B4C0E56F-BE94-92ED-1FAB-93FFF92159CF}"/>
              </a:ext>
            </a:extLst>
          </p:cNvPr>
          <p:cNvSpPr txBox="1"/>
          <p:nvPr/>
        </p:nvSpPr>
        <p:spPr>
          <a:xfrm>
            <a:off x="5563124" y="2124470"/>
            <a:ext cx="4385107" cy="738664"/>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Kay Coleman</a:t>
            </a:r>
            <a:endParaRPr lang="en-US" sz="2400" b="0" i="1">
              <a:solidFill>
                <a:schemeClr val="bg1"/>
              </a:solidFill>
              <a:effectLst/>
              <a:latin typeface="Segoe UI" panose="020B0502040204020203" pitchFamily="34" charset="0"/>
            </a:endParaRPr>
          </a:p>
          <a:p>
            <a:pPr algn="l" rtl="0" fontAlgn="base"/>
            <a:r>
              <a:rPr lang="en-US" b="0">
                <a:solidFill>
                  <a:schemeClr val="bg1"/>
                </a:solidFill>
                <a:effectLst/>
                <a:latin typeface="Calibri" panose="020F0502020204030204" pitchFamily="34" charset="0"/>
              </a:rPr>
              <a:t>State Lead Ambassador</a:t>
            </a:r>
            <a:endParaRPr lang="en-US" b="0" i="0">
              <a:solidFill>
                <a:schemeClr val="bg1"/>
              </a:solidFill>
              <a:effectLst/>
              <a:latin typeface="Segoe UI" panose="020B0502040204020203" pitchFamily="34" charset="0"/>
            </a:endParaRPr>
          </a:p>
        </p:txBody>
      </p:sp>
      <p:sp>
        <p:nvSpPr>
          <p:cNvPr id="4" name="TextBox 3">
            <a:extLst>
              <a:ext uri="{FF2B5EF4-FFF2-40B4-BE49-F238E27FC236}">
                <a16:creationId xmlns:a16="http://schemas.microsoft.com/office/drawing/2014/main" id="{24C9A919-2398-CEEC-29E3-6F7ED0AE0519}"/>
              </a:ext>
            </a:extLst>
          </p:cNvPr>
          <p:cNvSpPr txBox="1"/>
          <p:nvPr/>
        </p:nvSpPr>
        <p:spPr>
          <a:xfrm>
            <a:off x="5563124" y="3059362"/>
            <a:ext cx="6114756" cy="1292662"/>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Mary Kemp</a:t>
            </a:r>
          </a:p>
          <a:p>
            <a:r>
              <a:rPr lang="en-US" sz="1800">
                <a:solidFill>
                  <a:schemeClr val="bg1"/>
                </a:solidFill>
                <a:effectLst/>
                <a:latin typeface="Calibri" panose="020F0502020204030204" pitchFamily="34" charset="0"/>
              </a:rPr>
              <a:t>Director of Grassroots Organizing, California/Hawaii</a:t>
            </a:r>
          </a:p>
          <a:p>
            <a:r>
              <a:rPr lang="en-US" sz="1800" b="0" i="1">
                <a:solidFill>
                  <a:schemeClr val="bg1"/>
                </a:solidFill>
                <a:effectLst/>
                <a:latin typeface="Calibri" panose="020F0502020204030204" pitchFamily="34" charset="0"/>
              </a:rPr>
              <a:t>ACS CAN</a:t>
            </a:r>
            <a:r>
              <a:rPr lang="en-US" sz="1800" b="0" i="0">
                <a:solidFill>
                  <a:schemeClr val="bg1"/>
                </a:solidFill>
                <a:effectLst/>
                <a:latin typeface="Calibri" panose="020F0502020204030204" pitchFamily="34" charset="0"/>
              </a:rPr>
              <a:t> </a:t>
            </a:r>
            <a:endParaRPr lang="en-US" sz="1800" i="1">
              <a:solidFill>
                <a:schemeClr val="bg1"/>
              </a:solidFill>
            </a:endParaRPr>
          </a:p>
          <a:p>
            <a:pPr algn="l" rtl="0" fontAlgn="base"/>
            <a:endParaRPr lang="en-US" b="0" i="0">
              <a:solidFill>
                <a:schemeClr val="bg1"/>
              </a:solidFill>
              <a:effectLst/>
              <a:latin typeface="Segoe UI" panose="020B0502040204020203" pitchFamily="34" charset="0"/>
            </a:endParaRPr>
          </a:p>
        </p:txBody>
      </p:sp>
      <p:sp>
        <p:nvSpPr>
          <p:cNvPr id="8" name="TextBox 7">
            <a:extLst>
              <a:ext uri="{FF2B5EF4-FFF2-40B4-BE49-F238E27FC236}">
                <a16:creationId xmlns:a16="http://schemas.microsoft.com/office/drawing/2014/main" id="{D3230F03-7053-D2B3-1A8E-AF5B0861065F}"/>
              </a:ext>
            </a:extLst>
          </p:cNvPr>
          <p:cNvSpPr txBox="1"/>
          <p:nvPr/>
        </p:nvSpPr>
        <p:spPr>
          <a:xfrm>
            <a:off x="5563124" y="4233938"/>
            <a:ext cx="6114756" cy="1015663"/>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David </a:t>
            </a:r>
            <a:r>
              <a:rPr lang="en-US" sz="2400" b="1" i="1" err="1">
                <a:solidFill>
                  <a:schemeClr val="bg1"/>
                </a:solidFill>
                <a:effectLst/>
                <a:latin typeface="Calibri" panose="020F0502020204030204" pitchFamily="34" charset="0"/>
              </a:rPr>
              <a:t>Veneziano</a:t>
            </a:r>
            <a:r>
              <a:rPr lang="en-US" sz="2400" b="0" i="1">
                <a:solidFill>
                  <a:schemeClr val="bg1"/>
                </a:solidFill>
                <a:effectLst/>
                <a:latin typeface="Calibri" panose="020F0502020204030204" pitchFamily="34" charset="0"/>
              </a:rPr>
              <a:t> </a:t>
            </a:r>
            <a:endParaRPr lang="en-US" sz="2400" b="0" i="1">
              <a:solidFill>
                <a:schemeClr val="bg1"/>
              </a:solidFill>
              <a:effectLst/>
              <a:latin typeface="Segoe UI" panose="020B0502040204020203" pitchFamily="34" charset="0"/>
            </a:endParaRPr>
          </a:p>
          <a:p>
            <a:pPr algn="l" rtl="0" fontAlgn="base"/>
            <a:r>
              <a:rPr lang="en-US" sz="1800" b="0">
                <a:solidFill>
                  <a:schemeClr val="bg1"/>
                </a:solidFill>
                <a:effectLst/>
                <a:latin typeface="Calibri" panose="020F0502020204030204" pitchFamily="34" charset="0"/>
              </a:rPr>
              <a:t>Former Executive Vice President, West Region</a:t>
            </a:r>
          </a:p>
          <a:p>
            <a:pPr algn="l" rtl="0" fontAlgn="base"/>
            <a:r>
              <a:rPr lang="en-US" sz="1800" b="0" i="1">
                <a:solidFill>
                  <a:schemeClr val="bg1"/>
                </a:solidFill>
                <a:effectLst/>
                <a:latin typeface="Calibri" panose="020F0502020204030204" pitchFamily="34" charset="0"/>
              </a:rPr>
              <a:t>American Cancer Society</a:t>
            </a:r>
            <a:r>
              <a:rPr lang="en-US" sz="1800" b="0" i="0">
                <a:solidFill>
                  <a:schemeClr val="bg1"/>
                </a:solidFill>
                <a:effectLst/>
                <a:latin typeface="Calibri" panose="020F0502020204030204" pitchFamily="34" charset="0"/>
              </a:rPr>
              <a:t> </a:t>
            </a:r>
            <a:endParaRPr lang="en-US" sz="2000" b="0" i="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3293706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3175" y="-34271"/>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268043"/>
            <a:ext cx="9430098" cy="913199"/>
          </a:xfrm>
          <a:prstGeom prst="rect">
            <a:avLst/>
          </a:prstGeom>
          <a:noFill/>
        </p:spPr>
        <p:txBody>
          <a:bodyPr wrap="square" lIns="91440" tIns="45720" rIns="91440" bIns="45720" rtlCol="0" anchor="t">
            <a:spAutoFit/>
          </a:bodyPr>
          <a:lstStyle/>
          <a:p>
            <a:r>
              <a:rPr lang="en-US" sz="5300" b="1" i="1">
                <a:solidFill>
                  <a:schemeClr val="bg1"/>
                </a:solidFill>
              </a:rPr>
              <a:t>Grand Champions of Hope</a:t>
            </a:r>
            <a:endParaRPr lang="en-US">
              <a:solidFill>
                <a:schemeClr val="bg1"/>
              </a:solidFill>
            </a:endParaRP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01783" y="1805703"/>
            <a:ext cx="3305117" cy="3467744"/>
          </a:xfrm>
          <a:prstGeom prst="rect">
            <a:avLst/>
          </a:prstGeom>
          <a:noFill/>
        </p:spPr>
        <p:txBody>
          <a:bodyPr wrap="square" lIns="91440" tIns="45720" rIns="91440" bIns="45720" rtlCol="0" anchor="t">
            <a:spAutoFit/>
          </a:bodyPr>
          <a:lstStyle/>
          <a:p>
            <a:endParaRPr lang="en-US" sz="2900" b="1" dirty="0">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Sans-Serif" panose="05050102010706020507" pitchFamily="18" charset="2"/>
              <a:buChar char=""/>
            </a:pPr>
            <a:r>
              <a:rPr lang="en-US" sz="2900" b="1" dirty="0">
                <a:solidFill>
                  <a:srgbClr val="0070C0"/>
                </a:solidFill>
                <a:latin typeface="Calibri"/>
                <a:ea typeface="+mn-lt"/>
                <a:cs typeface="Calibri"/>
              </a:rPr>
              <a:t>Abella Carroll</a:t>
            </a:r>
            <a:endParaRPr lang="en-US" sz="2900" dirty="0">
              <a:ea typeface="+mn-lt"/>
              <a:cs typeface="+mn-lt"/>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Mercy Campos</a:t>
            </a:r>
            <a:endParaRPr lang="en-US" sz="2933" dirty="0">
              <a:latin typeface="Calibri"/>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Landy Franck</a:t>
            </a:r>
            <a:endParaRPr lang="en-US" sz="2900" b="1" dirty="0">
              <a:solidFill>
                <a:srgbClr val="0070C0"/>
              </a:solidFill>
              <a:latin typeface="Calibri"/>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Patsy Romero</a:t>
            </a:r>
            <a:endParaRPr lang="en-US" sz="2933" dirty="0">
              <a:latin typeface="Calibri"/>
              <a:ea typeface="Calibri" panose="020F0502020204030204" pitchFamily="34" charset="0"/>
              <a:cs typeface="Times New Roman" panose="02020603050405020304" pitchFamily="18" charset="0"/>
            </a:endParaRPr>
          </a:p>
          <a:p>
            <a:endParaRPr lang="en-US" sz="29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endParaRPr lang="en-US" sz="8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91A135F-C008-7F6E-0839-A8C4AFB62611}"/>
              </a:ext>
            </a:extLst>
          </p:cNvPr>
          <p:cNvSpPr txBox="1"/>
          <p:nvPr/>
        </p:nvSpPr>
        <p:spPr>
          <a:xfrm rot="10800000" flipH="1" flipV="1">
            <a:off x="4767177" y="1778923"/>
            <a:ext cx="2895600" cy="3831818"/>
          </a:xfrm>
          <a:prstGeom prst="rect">
            <a:avLst/>
          </a:prstGeom>
          <a:noFill/>
        </p:spPr>
        <p:txBody>
          <a:bodyPr wrap="square" lIns="91440" tIns="45720" rIns="91440" bIns="45720" rtlCol="0" anchor="t">
            <a:spAutoFit/>
          </a:bodyPr>
          <a:lstStyle/>
          <a:p>
            <a:endParaRPr lang="en-US" sz="2900" b="1">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Patsy Romero</a:t>
            </a: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Kate Clevenger</a:t>
            </a:r>
            <a:endParaRPr lang="en-US" sz="2900" b="1" dirty="0">
              <a:solidFill>
                <a:srgbClr val="0070C0"/>
              </a:solidFill>
              <a:latin typeface="Calibri"/>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Vicky Herrera</a:t>
            </a:r>
            <a:endParaRPr lang="en-US" sz="2900" b="1" dirty="0">
              <a:solidFill>
                <a:srgbClr val="0070C0"/>
              </a:solidFill>
              <a:latin typeface="Calibri"/>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Evelia Castillo-Rodriguez</a:t>
            </a:r>
            <a:endParaRPr lang="en-US" sz="2900" b="1" dirty="0">
              <a:solidFill>
                <a:srgbClr val="0070C0"/>
              </a:solidFill>
              <a:latin typeface="Calibri"/>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endParaRPr lang="en-US" sz="2933">
              <a:latin typeface="Calibri"/>
              <a:ea typeface="Calibri" panose="020F0502020204030204" pitchFamily="34" charset="0"/>
              <a:cs typeface="Times New Roman" panose="02020603050405020304" pitchFamily="18" charset="0"/>
            </a:endParaRPr>
          </a:p>
          <a:p>
            <a:endParaRPr lang="en-US" sz="1067">
              <a:latin typeface="Calibri" panose="020F0502020204030204" pitchFamily="34" charset="0"/>
              <a:ea typeface="Calibri" panose="020F0502020204030204" pitchFamily="34" charset="0"/>
              <a:cs typeface="Times New Roman" panose="02020603050405020304" pitchFamily="18" charset="0"/>
            </a:endParaRPr>
          </a:p>
          <a:p>
            <a:endParaRPr lang="en-US" sz="2900" b="1">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BB9D75C-E32A-B092-3A31-6EF5C398454E}"/>
              </a:ext>
            </a:extLst>
          </p:cNvPr>
          <p:cNvSpPr txBox="1"/>
          <p:nvPr/>
        </p:nvSpPr>
        <p:spPr>
          <a:xfrm>
            <a:off x="8173700" y="1772026"/>
            <a:ext cx="3283284" cy="1877437"/>
          </a:xfrm>
          <a:prstGeom prst="rect">
            <a:avLst/>
          </a:prstGeom>
          <a:noFill/>
        </p:spPr>
        <p:txBody>
          <a:bodyPr wrap="square" lIns="91440" tIns="45720" rIns="91440" bIns="45720" rtlCol="0" anchor="t">
            <a:spAutoFit/>
          </a:bodyPr>
          <a:lstStyle/>
          <a:p>
            <a:endParaRPr lang="en-US" sz="2900" b="1">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Jose Ramos</a:t>
            </a: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Tracy </a:t>
            </a:r>
            <a:r>
              <a:rPr lang="en-US" sz="2900" b="1" dirty="0" err="1">
                <a:solidFill>
                  <a:srgbClr val="0070C0"/>
                </a:solidFill>
                <a:latin typeface="Calibri"/>
                <a:ea typeface="Calibri" panose="020F0502020204030204" pitchFamily="34" charset="0"/>
                <a:cs typeface="Times New Roman"/>
              </a:rPr>
              <a:t>Steuckrath</a:t>
            </a: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Times New Roman"/>
              </a:rPr>
              <a:t>Lori Garcia </a:t>
            </a:r>
            <a:endParaRPr lang="en-US" sz="2900" b="1" dirty="0">
              <a:solidFill>
                <a:srgbClr val="0070C0"/>
              </a:solidFill>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7499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3175" y="-34271"/>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268043"/>
            <a:ext cx="9430098" cy="913199"/>
          </a:xfrm>
          <a:prstGeom prst="rect">
            <a:avLst/>
          </a:prstGeom>
          <a:noFill/>
        </p:spPr>
        <p:txBody>
          <a:bodyPr wrap="square" lIns="91440" tIns="45720" rIns="91440" bIns="45720" rtlCol="0" anchor="t">
            <a:spAutoFit/>
          </a:bodyPr>
          <a:lstStyle/>
          <a:p>
            <a:r>
              <a:rPr lang="en-US" sz="5300" b="1" i="1">
                <a:solidFill>
                  <a:schemeClr val="bg1"/>
                </a:solidFill>
              </a:rPr>
              <a:t>California Lights of Hope Top 10</a:t>
            </a:r>
            <a:endParaRPr lang="en-US">
              <a:solidFill>
                <a:schemeClr val="bg1"/>
              </a:solidFill>
            </a:endParaRP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TextBox 2">
            <a:extLst>
              <a:ext uri="{FF2B5EF4-FFF2-40B4-BE49-F238E27FC236}">
                <a16:creationId xmlns:a16="http://schemas.microsoft.com/office/drawing/2014/main" id="{C31CFB9E-0F51-C6BA-50A1-E1A3302B519C}"/>
              </a:ext>
            </a:extLst>
          </p:cNvPr>
          <p:cNvSpPr txBox="1"/>
          <p:nvPr/>
        </p:nvSpPr>
        <p:spPr>
          <a:xfrm>
            <a:off x="1101783" y="1805703"/>
            <a:ext cx="3305117" cy="3344634"/>
          </a:xfrm>
          <a:prstGeom prst="rect">
            <a:avLst/>
          </a:prstGeom>
          <a:noFill/>
        </p:spPr>
        <p:txBody>
          <a:bodyPr wrap="square" lIns="91440" tIns="45720" rIns="91440" bIns="45720" rtlCol="0" anchor="t">
            <a:spAutoFit/>
          </a:bodyPr>
          <a:lstStyle/>
          <a:p>
            <a:endParaRPr lang="en-US" sz="2900" b="1">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a:ea typeface="Calibri"/>
                <a:cs typeface="Times New Roman"/>
              </a:rPr>
              <a:t>P. Kay Coleman</a:t>
            </a:r>
            <a:endParaRPr lang="en-US" sz="2933">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a:ea typeface="Calibri"/>
                <a:cs typeface="Times New Roman"/>
              </a:rPr>
              <a:t>Laura LaRose</a:t>
            </a: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a:ea typeface="Calibri"/>
                <a:cs typeface="Times New Roman"/>
              </a:rPr>
              <a:t>Linda Shaner</a:t>
            </a:r>
          </a:p>
          <a:p>
            <a:pPr marL="228600" indent="-228600">
              <a:buFont typeface="Symbol" panose="05050102010706020507" pitchFamily="18" charset="2"/>
              <a:buChar char=""/>
            </a:pPr>
            <a:r>
              <a:rPr lang="en-US" sz="2900" b="1">
                <a:solidFill>
                  <a:srgbClr val="0070C0"/>
                </a:solidFill>
                <a:latin typeface="Calibri"/>
                <a:ea typeface="Calibri"/>
                <a:cs typeface="Times New Roman"/>
              </a:rPr>
              <a:t>Jamie Escoto</a:t>
            </a: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endParaRPr lang="en-US" sz="1867">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91A135F-C008-7F6E-0839-A8C4AFB62611}"/>
              </a:ext>
            </a:extLst>
          </p:cNvPr>
          <p:cNvSpPr txBox="1"/>
          <p:nvPr/>
        </p:nvSpPr>
        <p:spPr>
          <a:xfrm rot="10800000" flipH="1" flipV="1">
            <a:off x="4645698" y="1766208"/>
            <a:ext cx="2895600" cy="2769989"/>
          </a:xfrm>
          <a:prstGeom prst="rect">
            <a:avLst/>
          </a:prstGeom>
          <a:noFill/>
        </p:spPr>
        <p:txBody>
          <a:bodyPr wrap="square" lIns="91440" tIns="45720" rIns="91440" bIns="45720" rtlCol="0" anchor="t">
            <a:spAutoFit/>
          </a:bodyPr>
          <a:lstStyle/>
          <a:p>
            <a:endParaRPr lang="en-US" sz="2900" b="1">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a:ea typeface="Calibri"/>
                <a:cs typeface="Times New Roman"/>
              </a:rPr>
              <a:t>Kathy Flaherty</a:t>
            </a: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a:ea typeface="Calibri"/>
                <a:cs typeface="Times New Roman"/>
              </a:rPr>
              <a:t>Ann Stangl</a:t>
            </a: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a:ea typeface="Calibri"/>
                <a:cs typeface="Times New Roman"/>
              </a:rPr>
              <a:t>Tina Tankka</a:t>
            </a: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a:solidFill>
                  <a:srgbClr val="0070C0"/>
                </a:solidFill>
                <a:latin typeface="Calibri" panose="020F0502020204030204" pitchFamily="34" charset="0"/>
                <a:ea typeface="Calibri" panose="020F0502020204030204" pitchFamily="34" charset="0"/>
                <a:cs typeface="Calibri"/>
              </a:rPr>
              <a:t>Margo Connolly</a:t>
            </a: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endParaRPr lang="en-US" sz="29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BB9D75C-E32A-B092-3A31-6EF5C398454E}"/>
              </a:ext>
            </a:extLst>
          </p:cNvPr>
          <p:cNvSpPr txBox="1"/>
          <p:nvPr/>
        </p:nvSpPr>
        <p:spPr>
          <a:xfrm>
            <a:off x="8173700" y="1855723"/>
            <a:ext cx="2895600" cy="2487925"/>
          </a:xfrm>
          <a:prstGeom prst="rect">
            <a:avLst/>
          </a:prstGeom>
          <a:noFill/>
        </p:spPr>
        <p:txBody>
          <a:bodyPr wrap="square" lIns="91440" tIns="45720" rIns="91440" bIns="45720" rtlCol="0" anchor="t">
            <a:spAutoFit/>
          </a:bodyPr>
          <a:lstStyle/>
          <a:p>
            <a:endParaRPr lang="en-US" sz="2900" b="1">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a:cs typeface="Times New Roman"/>
              </a:rPr>
              <a:t>Dr. Ujwala Rajgopal</a:t>
            </a:r>
            <a:endParaRPr lang="en-US" sz="29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Symbol" panose="05050102010706020507" pitchFamily="18" charset="2"/>
              <a:buChar char=""/>
            </a:pPr>
            <a:r>
              <a:rPr lang="en-US" sz="2900" b="1" dirty="0">
                <a:solidFill>
                  <a:srgbClr val="0070C0"/>
                </a:solidFill>
                <a:latin typeface="Calibri"/>
                <a:ea typeface="Calibri" panose="020F0502020204030204" pitchFamily="34" charset="0"/>
                <a:cs typeface="Calibri"/>
              </a:rPr>
              <a:t>Bernie Glenn</a:t>
            </a:r>
            <a:endParaRPr lang="en-US" sz="2900" b="1" dirty="0">
              <a:solidFill>
                <a:srgbClr val="0070C0"/>
              </a:solidFill>
              <a:latin typeface="Calibri"/>
              <a:ea typeface="Calibri" panose="020F0502020204030204" pitchFamily="34" charset="0"/>
              <a:cs typeface="Times New Roman"/>
            </a:endParaRPr>
          </a:p>
          <a:p>
            <a:endParaRPr lang="en-US" sz="1067">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sz="2900" b="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5969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picture containing logo&#10;&#10;Description automatically generated">
            <a:extLst>
              <a:ext uri="{FF2B5EF4-FFF2-40B4-BE49-F238E27FC236}">
                <a16:creationId xmlns:a16="http://schemas.microsoft.com/office/drawing/2014/main" id="{DCE668D3-E868-A909-A200-AB02D9F35B58}"/>
              </a:ext>
            </a:extLst>
          </p:cNvPr>
          <p:cNvPicPr>
            <a:picLocks noGrp="1" noChangeAspect="1"/>
          </p:cNvPicPr>
          <p:nvPr>
            <p:ph idx="1"/>
          </p:nvPr>
        </p:nvPicPr>
        <p:blipFill>
          <a:blip r:embed="rId2"/>
          <a:stretch>
            <a:fillRect/>
          </a:stretch>
        </p:blipFill>
        <p:spPr>
          <a:xfrm>
            <a:off x="1115616" y="1743540"/>
            <a:ext cx="3292524" cy="823131"/>
          </a:xfrm>
          <a:prstGeom prst="rect">
            <a:avLst/>
          </a:prstGeom>
        </p:spPr>
      </p:pic>
      <p:cxnSp>
        <p:nvCxnSpPr>
          <p:cNvPr id="13" name="Straight Connector 12">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606651" y="3671316"/>
            <a:ext cx="2323952" cy="2057011"/>
          </a:xfrm>
          <a:prstGeom prst="rect">
            <a:avLst/>
          </a:prstGeom>
        </p:spPr>
      </p:pic>
      <p:cxnSp>
        <p:nvCxnSpPr>
          <p:cNvPr id="15" name="Straight Connector 14">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3A68691E-245C-0083-F7D1-1CBA8AF5BFCF}"/>
              </a:ext>
            </a:extLst>
          </p:cNvPr>
          <p:cNvPicPr>
            <a:picLocks noChangeAspect="1"/>
          </p:cNvPicPr>
          <p:nvPr/>
        </p:nvPicPr>
        <p:blipFill>
          <a:blip r:embed="rId4"/>
          <a:stretch>
            <a:fillRect/>
          </a:stretch>
        </p:blipFill>
        <p:spPr>
          <a:xfrm>
            <a:off x="5931324" y="575422"/>
            <a:ext cx="4282442" cy="5727747"/>
          </a:xfrm>
          <a:prstGeom prst="rect">
            <a:avLst/>
          </a:prstGeom>
        </p:spPr>
      </p:pic>
      <p:sp>
        <p:nvSpPr>
          <p:cNvPr id="5" name="TextBox 4">
            <a:extLst>
              <a:ext uri="{FF2B5EF4-FFF2-40B4-BE49-F238E27FC236}">
                <a16:creationId xmlns:a16="http://schemas.microsoft.com/office/drawing/2014/main" id="{A349E0D3-7791-1E20-24D9-9C9D398CFA6A}"/>
              </a:ext>
            </a:extLst>
          </p:cNvPr>
          <p:cNvSpPr txBox="1"/>
          <p:nvPr/>
        </p:nvSpPr>
        <p:spPr>
          <a:xfrm>
            <a:off x="683845" y="2266461"/>
            <a:ext cx="9954846" cy="3251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spTree>
    <p:extLst>
      <p:ext uri="{BB962C8B-B14F-4D97-AF65-F5344CB8AC3E}">
        <p14:creationId xmlns:p14="http://schemas.microsoft.com/office/powerpoint/2010/main" val="2242727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picture containing logo&#10;&#10;Description automatically generated">
            <a:extLst>
              <a:ext uri="{FF2B5EF4-FFF2-40B4-BE49-F238E27FC236}">
                <a16:creationId xmlns:a16="http://schemas.microsoft.com/office/drawing/2014/main" id="{DCE668D3-E868-A909-A200-AB02D9F35B58}"/>
              </a:ext>
            </a:extLst>
          </p:cNvPr>
          <p:cNvPicPr>
            <a:picLocks noGrp="1" noChangeAspect="1"/>
          </p:cNvPicPr>
          <p:nvPr>
            <p:ph idx="1"/>
          </p:nvPr>
        </p:nvPicPr>
        <p:blipFill>
          <a:blip r:embed="rId2"/>
          <a:stretch>
            <a:fillRect/>
          </a:stretch>
        </p:blipFill>
        <p:spPr>
          <a:xfrm>
            <a:off x="1115616" y="1743540"/>
            <a:ext cx="3292524" cy="823131"/>
          </a:xfrm>
          <a:prstGeom prst="rect">
            <a:avLst/>
          </a:prstGeom>
        </p:spPr>
      </p:pic>
      <p:cxnSp>
        <p:nvCxnSpPr>
          <p:cNvPr id="13" name="Straight Connector 12">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606651" y="3671316"/>
            <a:ext cx="2323952" cy="2057011"/>
          </a:xfrm>
          <a:prstGeom prst="rect">
            <a:avLst/>
          </a:prstGeom>
        </p:spPr>
      </p:pic>
      <p:cxnSp>
        <p:nvCxnSpPr>
          <p:cNvPr id="15" name="Straight Connector 14">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3" descr="A group of people sitting around a table outside&#10;&#10;Description automatically generated">
            <a:extLst>
              <a:ext uri="{FF2B5EF4-FFF2-40B4-BE49-F238E27FC236}">
                <a16:creationId xmlns:a16="http://schemas.microsoft.com/office/drawing/2014/main" id="{3A68691E-245C-0083-F7D1-1CBA8AF5BFCF}"/>
              </a:ext>
            </a:extLst>
          </p:cNvPr>
          <p:cNvPicPr>
            <a:picLocks noChangeAspect="1"/>
          </p:cNvPicPr>
          <p:nvPr/>
        </p:nvPicPr>
        <p:blipFill>
          <a:blip r:embed="rId4"/>
          <a:stretch>
            <a:fillRect/>
          </a:stretch>
        </p:blipFill>
        <p:spPr>
          <a:xfrm>
            <a:off x="5022272" y="1004539"/>
            <a:ext cx="6662019" cy="5003198"/>
          </a:xfrm>
          <a:prstGeom prst="rect">
            <a:avLst/>
          </a:prstGeom>
        </p:spPr>
      </p:pic>
    </p:spTree>
    <p:extLst>
      <p:ext uri="{BB962C8B-B14F-4D97-AF65-F5344CB8AC3E}">
        <p14:creationId xmlns:p14="http://schemas.microsoft.com/office/powerpoint/2010/main" val="291589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0511170" y="5284713"/>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4"/>
          <a:stretch>
            <a:fillRect/>
          </a:stretch>
        </p:blipFill>
        <p:spPr>
          <a:xfrm>
            <a:off x="159574" y="172917"/>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4"/>
            <a:ext cx="9430098" cy="707886"/>
          </a:xfrm>
          <a:prstGeom prst="rect">
            <a:avLst/>
          </a:prstGeom>
          <a:noFill/>
        </p:spPr>
        <p:txBody>
          <a:bodyPr wrap="square" rtlCol="0">
            <a:spAutoFit/>
          </a:bodyPr>
          <a:lstStyle/>
          <a:p>
            <a:r>
              <a:rPr lang="en-US" sz="4000" b="1" i="1">
                <a:solidFill>
                  <a:schemeClr val="bg1"/>
                </a:solidFill>
              </a:rPr>
              <a:t>The 118</a:t>
            </a:r>
            <a:r>
              <a:rPr lang="en-US" sz="4000" b="1" i="1" baseline="30000">
                <a:solidFill>
                  <a:schemeClr val="bg1"/>
                </a:solidFill>
              </a:rPr>
              <a:t>th</a:t>
            </a:r>
            <a:r>
              <a:rPr lang="en-US" sz="4000" b="1" i="1">
                <a:solidFill>
                  <a:schemeClr val="bg1"/>
                </a:solidFill>
              </a:rPr>
              <a:t> Congress: What to Know</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5">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4" name="TextBox 3">
            <a:extLst>
              <a:ext uri="{FF2B5EF4-FFF2-40B4-BE49-F238E27FC236}">
                <a16:creationId xmlns:a16="http://schemas.microsoft.com/office/drawing/2014/main" id="{C303668C-41EC-C2CD-F25E-8727C6A66E28}"/>
              </a:ext>
            </a:extLst>
          </p:cNvPr>
          <p:cNvSpPr txBox="1"/>
          <p:nvPr/>
        </p:nvSpPr>
        <p:spPr>
          <a:xfrm>
            <a:off x="1542361" y="1521085"/>
            <a:ext cx="9199085" cy="2677656"/>
          </a:xfrm>
          <a:prstGeom prst="rect">
            <a:avLst/>
          </a:prstGeom>
          <a:noFill/>
        </p:spPr>
        <p:txBody>
          <a:bodyPr wrap="square">
            <a:spAutoFit/>
          </a:bodyPr>
          <a:lstStyle/>
          <a:p>
            <a:pPr marL="342900" indent="-342900">
              <a:buFont typeface="Arial"/>
              <a:buChar char="•"/>
            </a:pPr>
            <a:r>
              <a:rPr lang="en-US" sz="2400"/>
              <a:t>Balance of Power</a:t>
            </a:r>
            <a:endParaRPr lang="en-US">
              <a:cs typeface="Calibri" panose="020F0502020204030204"/>
            </a:endParaRPr>
          </a:p>
          <a:p>
            <a:pPr marL="800100" lvl="1" indent="-342900">
              <a:buFont typeface="Arial"/>
              <a:buChar char="•"/>
            </a:pPr>
            <a:r>
              <a:rPr lang="en-US" sz="2400"/>
              <a:t>Senate: 51 Democrats, 49 Republicans</a:t>
            </a:r>
            <a:endParaRPr lang="en-US" sz="2400">
              <a:cs typeface="Calibri" panose="020F0502020204030204"/>
            </a:endParaRPr>
          </a:p>
          <a:p>
            <a:pPr marL="800100" lvl="1" indent="-342900">
              <a:buFont typeface="Arial"/>
              <a:buChar char="•"/>
            </a:pPr>
            <a:r>
              <a:rPr lang="en-US" sz="2400"/>
              <a:t>House: 222 Republicans, 213 Democrats</a:t>
            </a:r>
            <a:endParaRPr lang="en-US" sz="2400">
              <a:cs typeface="Calibri" panose="020F0502020204030204"/>
            </a:endParaRPr>
          </a:p>
          <a:p>
            <a:pPr marL="342900" indent="-342900">
              <a:buFont typeface="Arial"/>
              <a:buChar char="•"/>
            </a:pPr>
            <a:r>
              <a:rPr lang="en-US" sz="2400"/>
              <a:t>Diversity in Congress</a:t>
            </a:r>
            <a:endParaRPr lang="en-US" sz="2400">
              <a:cs typeface="Calibri" panose="020F0502020204030204"/>
            </a:endParaRPr>
          </a:p>
          <a:p>
            <a:pPr marL="342900" indent="-342900">
              <a:buFont typeface="Arial"/>
              <a:buChar char="•"/>
            </a:pPr>
            <a:r>
              <a:rPr lang="en-US" sz="2400"/>
              <a:t>House Republican Majority focus on discretionary spending caps and budget cuts</a:t>
            </a:r>
            <a:endParaRPr lang="en-US" sz="2400">
              <a:cs typeface="Calibri" panose="020F0502020204030204"/>
            </a:endParaRPr>
          </a:p>
          <a:p>
            <a:pPr marL="342900" indent="-342900">
              <a:buFont typeface="Arial"/>
              <a:buChar char="•"/>
            </a:pPr>
            <a:r>
              <a:rPr lang="en-US" sz="2400"/>
              <a:t>The small margins in the balance of power is critical to all of this</a:t>
            </a:r>
            <a:endParaRPr lang="en-US" sz="2400">
              <a:cs typeface="Calibri" panose="020F0502020204030204"/>
            </a:endParaRPr>
          </a:p>
        </p:txBody>
      </p:sp>
      <p:pic>
        <p:nvPicPr>
          <p:cNvPr id="5" name="Picture 6">
            <a:extLst>
              <a:ext uri="{FF2B5EF4-FFF2-40B4-BE49-F238E27FC236}">
                <a16:creationId xmlns:a16="http://schemas.microsoft.com/office/drawing/2014/main" id="{26B563C8-F085-78E4-635F-16E7354B7D22}"/>
              </a:ext>
            </a:extLst>
          </p:cNvPr>
          <p:cNvPicPr>
            <a:picLocks noChangeAspect="1"/>
          </p:cNvPicPr>
          <p:nvPr/>
        </p:nvPicPr>
        <p:blipFill>
          <a:blip r:embed="rId6"/>
          <a:stretch>
            <a:fillRect/>
          </a:stretch>
        </p:blipFill>
        <p:spPr>
          <a:xfrm>
            <a:off x="1153583" y="4279630"/>
            <a:ext cx="4197460" cy="2356796"/>
          </a:xfrm>
          <a:prstGeom prst="rect">
            <a:avLst/>
          </a:prstGeom>
        </p:spPr>
      </p:pic>
      <p:pic>
        <p:nvPicPr>
          <p:cNvPr id="6" name="Picture 7">
            <a:extLst>
              <a:ext uri="{FF2B5EF4-FFF2-40B4-BE49-F238E27FC236}">
                <a16:creationId xmlns:a16="http://schemas.microsoft.com/office/drawing/2014/main" id="{9F2C9B0C-16D6-F7A9-AAA7-81D9E55C3940}"/>
              </a:ext>
            </a:extLst>
          </p:cNvPr>
          <p:cNvPicPr>
            <a:picLocks noChangeAspect="1"/>
          </p:cNvPicPr>
          <p:nvPr/>
        </p:nvPicPr>
        <p:blipFill>
          <a:blip r:embed="rId7"/>
          <a:stretch>
            <a:fillRect/>
          </a:stretch>
        </p:blipFill>
        <p:spPr>
          <a:xfrm>
            <a:off x="6096000" y="4470573"/>
            <a:ext cx="3412105" cy="2119641"/>
          </a:xfrm>
          <a:prstGeom prst="rect">
            <a:avLst/>
          </a:prstGeom>
        </p:spPr>
      </p:pic>
    </p:spTree>
    <p:extLst>
      <p:ext uri="{BB962C8B-B14F-4D97-AF65-F5344CB8AC3E}">
        <p14:creationId xmlns:p14="http://schemas.microsoft.com/office/powerpoint/2010/main" val="3223461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3" y="2372047"/>
            <a:ext cx="9430098" cy="3539430"/>
          </a:xfrm>
          <a:prstGeom prst="rect">
            <a:avLst/>
          </a:prstGeom>
          <a:noFill/>
        </p:spPr>
        <p:txBody>
          <a:bodyPr wrap="square" rtlCol="0">
            <a:spAutoFit/>
          </a:bodyPr>
          <a:lstStyle/>
          <a:p>
            <a:r>
              <a:rPr lang="en-US" sz="4000" b="1" i="0" cap="all">
                <a:solidFill>
                  <a:schemeClr val="bg1"/>
                </a:solidFill>
                <a:effectLst/>
                <a:latin typeface="Calibri" panose="020F0502020204030204" pitchFamily="34" charset="0"/>
              </a:rPr>
              <a:t>Survivor Speaker – </a:t>
            </a:r>
          </a:p>
          <a:p>
            <a:r>
              <a:rPr lang="en-US" sz="4000" b="1" i="1" cap="all">
                <a:solidFill>
                  <a:schemeClr val="bg1"/>
                </a:solidFill>
                <a:effectLst/>
                <a:latin typeface="Calibri" panose="020F0502020204030204" pitchFamily="34" charset="0"/>
              </a:rPr>
              <a:t>The Impact of </a:t>
            </a:r>
          </a:p>
          <a:p>
            <a:r>
              <a:rPr lang="en-US" sz="4000" b="1" i="1" cap="all">
                <a:solidFill>
                  <a:schemeClr val="bg1"/>
                </a:solidFill>
                <a:effectLst/>
                <a:latin typeface="Calibri" panose="020F0502020204030204" pitchFamily="34" charset="0"/>
              </a:rPr>
              <a:t>Biomarker Testing </a:t>
            </a:r>
            <a:r>
              <a:rPr lang="en-US" sz="3200" b="1" i="1" cap="all">
                <a:solidFill>
                  <a:schemeClr val="bg1"/>
                </a:solidFill>
                <a:effectLst/>
                <a:latin typeface="Calibri" panose="020F0502020204030204" pitchFamily="34" charset="0"/>
              </a:rPr>
              <a:t> </a:t>
            </a:r>
            <a:r>
              <a:rPr lang="en-US" sz="3200" b="0" i="1" cap="all">
                <a:solidFill>
                  <a:schemeClr val="bg1"/>
                </a:solidFill>
                <a:effectLst/>
                <a:latin typeface="Calibri" panose="020F0502020204030204" pitchFamily="34" charset="0"/>
              </a:rPr>
              <a:t> </a:t>
            </a:r>
            <a:endParaRPr lang="en-US" sz="3200" b="1" i="1" cap="all">
              <a:solidFill>
                <a:schemeClr val="bg1"/>
              </a:solidFill>
              <a:latin typeface="Aharoni" panose="02010803020104030203" pitchFamily="2" charset="-79"/>
              <a:cs typeface="Aharoni" panose="02010803020104030203" pitchFamily="2" charset="-79"/>
            </a:endParaRPr>
          </a:p>
          <a:p>
            <a:endParaRPr lang="en-US" sz="3600" b="1" i="1">
              <a:solidFill>
                <a:schemeClr val="bg1"/>
              </a:solidFill>
            </a:endParaRPr>
          </a:p>
          <a:p>
            <a:r>
              <a:rPr lang="en-US" sz="3200" b="1" i="1" err="1">
                <a:solidFill>
                  <a:schemeClr val="bg1"/>
                </a:solidFill>
              </a:rPr>
              <a:t>Punita</a:t>
            </a:r>
            <a:r>
              <a:rPr lang="en-US" sz="3200" b="1" i="1">
                <a:solidFill>
                  <a:schemeClr val="bg1"/>
                </a:solidFill>
              </a:rPr>
              <a:t> Khanna - </a:t>
            </a:r>
            <a:r>
              <a:rPr lang="en-US" sz="3200" i="1">
                <a:solidFill>
                  <a:schemeClr val="bg1"/>
                </a:solidFill>
                <a:effectLst/>
                <a:latin typeface="Calibri" panose="020F0502020204030204" pitchFamily="34" charset="0"/>
              </a:rPr>
              <a:t>Cancer Survivor</a:t>
            </a:r>
          </a:p>
          <a:p>
            <a:r>
              <a:rPr lang="en-US" sz="1800" b="1">
                <a:solidFill>
                  <a:schemeClr val="bg1"/>
                </a:solidFill>
                <a:effectLst/>
                <a:latin typeface="Calibri" panose="020F0502020204030204" pitchFamily="34" charset="0"/>
              </a:rPr>
              <a:t>Donor Relations Manager </a:t>
            </a:r>
          </a:p>
          <a:p>
            <a:r>
              <a:rPr lang="en-US" sz="1800" b="0" i="1">
                <a:solidFill>
                  <a:schemeClr val="bg1"/>
                </a:solidFill>
                <a:effectLst/>
                <a:latin typeface="Calibri" panose="020F0502020204030204" pitchFamily="34" charset="0"/>
              </a:rPr>
              <a:t>Westside Family Health Center</a:t>
            </a:r>
            <a:r>
              <a:rPr lang="en-US" sz="1800" b="0" i="0">
                <a:solidFill>
                  <a:schemeClr val="bg1"/>
                </a:solidFill>
                <a:effectLst/>
                <a:latin typeface="Calibri" panose="020F0502020204030204" pitchFamily="34" charset="0"/>
              </a:rPr>
              <a:t> </a:t>
            </a:r>
            <a:endParaRPr lang="en-US" sz="2000"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Tree>
    <p:extLst>
      <p:ext uri="{BB962C8B-B14F-4D97-AF65-F5344CB8AC3E}">
        <p14:creationId xmlns:p14="http://schemas.microsoft.com/office/powerpoint/2010/main" val="3416503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3" y="2372047"/>
            <a:ext cx="9430098" cy="3108543"/>
          </a:xfrm>
          <a:prstGeom prst="rect">
            <a:avLst/>
          </a:prstGeom>
          <a:noFill/>
        </p:spPr>
        <p:txBody>
          <a:bodyPr wrap="square" rtlCol="0">
            <a:spAutoFit/>
          </a:bodyPr>
          <a:lstStyle/>
          <a:p>
            <a:r>
              <a:rPr lang="en-US" sz="4000" b="1" i="0" cap="all">
                <a:solidFill>
                  <a:schemeClr val="bg1"/>
                </a:solidFill>
                <a:effectLst/>
                <a:latin typeface="Calibri" panose="020F0502020204030204" pitchFamily="34" charset="0"/>
              </a:rPr>
              <a:t>Enjoy </a:t>
            </a:r>
            <a:r>
              <a:rPr lang="en-US" sz="4000" b="1" i="0" cap="all" err="1">
                <a:solidFill>
                  <a:schemeClr val="bg1"/>
                </a:solidFill>
                <a:effectLst/>
                <a:latin typeface="Calibri" panose="020F0502020204030204" pitchFamily="34" charset="0"/>
              </a:rPr>
              <a:t>YouR</a:t>
            </a:r>
            <a:r>
              <a:rPr lang="en-US" sz="4000" b="1" i="0" cap="all">
                <a:solidFill>
                  <a:schemeClr val="bg1"/>
                </a:solidFill>
                <a:effectLst/>
                <a:latin typeface="Calibri" panose="020F0502020204030204" pitchFamily="34" charset="0"/>
              </a:rPr>
              <a:t> Lunch!</a:t>
            </a:r>
          </a:p>
          <a:p>
            <a:endParaRPr lang="en-US" sz="4000" b="1" cap="all">
              <a:solidFill>
                <a:schemeClr val="bg1"/>
              </a:solidFill>
              <a:latin typeface="Calibri" panose="020F0502020204030204" pitchFamily="34" charset="0"/>
              <a:cs typeface="Aharoni" panose="02010803020104030203" pitchFamily="2" charset="-79"/>
            </a:endParaRPr>
          </a:p>
          <a:p>
            <a:r>
              <a:rPr lang="en-US" sz="4000" b="1" i="1" cap="all">
                <a:solidFill>
                  <a:schemeClr val="bg1"/>
                </a:solidFill>
                <a:latin typeface="Calibri" panose="020F0502020204030204" pitchFamily="34" charset="0"/>
                <a:cs typeface="Aharoni" panose="02010803020104030203" pitchFamily="2" charset="-79"/>
              </a:rPr>
              <a:t>We will begin </a:t>
            </a:r>
          </a:p>
          <a:p>
            <a:r>
              <a:rPr lang="en-US" sz="4000" b="1" i="1" cap="all">
                <a:solidFill>
                  <a:schemeClr val="bg1"/>
                </a:solidFill>
                <a:latin typeface="Calibri" panose="020F0502020204030204" pitchFamily="34" charset="0"/>
                <a:cs typeface="Aharoni" panose="02010803020104030203" pitchFamily="2" charset="-79"/>
              </a:rPr>
              <a:t>again at 1:05</a:t>
            </a:r>
            <a:endParaRPr lang="en-US" sz="3200" b="1" i="1" cap="all">
              <a:solidFill>
                <a:schemeClr val="bg1"/>
              </a:solidFill>
              <a:latin typeface="Aharoni" panose="02010803020104030203" pitchFamily="2" charset="-79"/>
              <a:cs typeface="Aharoni" panose="02010803020104030203" pitchFamily="2" charset="-79"/>
            </a:endParaRPr>
          </a:p>
          <a:p>
            <a:endParaRPr lang="en-US" sz="3600" b="1"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76625" y="-1182166"/>
            <a:ext cx="8085703" cy="7821962"/>
          </a:xfrm>
          <a:prstGeom prst="rect">
            <a:avLst/>
          </a:prstGeom>
        </p:spPr>
      </p:pic>
    </p:spTree>
    <p:extLst>
      <p:ext uri="{BB962C8B-B14F-4D97-AF65-F5344CB8AC3E}">
        <p14:creationId xmlns:p14="http://schemas.microsoft.com/office/powerpoint/2010/main" val="109866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0"/>
            <a:ext cx="12192000" cy="6855325"/>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1800" b="1" i="0">
                <a:solidFill>
                  <a:srgbClr val="000000"/>
                </a:solidFill>
                <a:effectLst/>
                <a:latin typeface="Calibri" panose="020F0502020204030204" pitchFamily="34" charset="0"/>
              </a:rPr>
              <a:t>Patricia A. Ganz, M.D.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Health Policy &amp; Management and Medicine</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UCLA Fielding School of Public Health</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608878" y="284906"/>
            <a:ext cx="6559869" cy="1261884"/>
          </a:xfrm>
          <a:prstGeom prst="rect">
            <a:avLst/>
          </a:prstGeom>
          <a:noFill/>
        </p:spPr>
        <p:txBody>
          <a:bodyPr wrap="square" rtlCol="0">
            <a:spAutoFit/>
          </a:bodyPr>
          <a:lstStyle/>
          <a:p>
            <a:r>
              <a:rPr lang="en-US" sz="4000" b="1" i="0" cap="all" dirty="0">
                <a:solidFill>
                  <a:schemeClr val="bg1"/>
                </a:solidFill>
                <a:effectLst/>
                <a:latin typeface="WordVisi_MSFontService"/>
              </a:rPr>
              <a:t>Breakout Sessions</a:t>
            </a:r>
          </a:p>
          <a:p>
            <a:r>
              <a:rPr lang="en-US" sz="3600" i="1" cap="all" dirty="0">
                <a:solidFill>
                  <a:schemeClr val="bg1"/>
                </a:solidFill>
                <a:latin typeface="WordVisi_MSFontService"/>
                <a:cs typeface="Aharoni" panose="02010803020104030203" pitchFamily="2" charset="-79"/>
              </a:rPr>
              <a:t>Round One</a:t>
            </a:r>
            <a:endParaRPr lang="en-US" sz="3600" i="1" cap="all" dirty="0">
              <a:solidFill>
                <a:schemeClr val="bg1"/>
              </a:solidFill>
              <a:latin typeface="Aharoni" panose="02010803020104030203" pitchFamily="2" charset="-79"/>
              <a:cs typeface="Aharoni" panose="02010803020104030203" pitchFamily="2" charset="-79"/>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
        <p:nvSpPr>
          <p:cNvPr id="2" name="TextBox 1">
            <a:extLst>
              <a:ext uri="{FF2B5EF4-FFF2-40B4-BE49-F238E27FC236}">
                <a16:creationId xmlns:a16="http://schemas.microsoft.com/office/drawing/2014/main" id="{B4C0E56F-BE94-92ED-1FAB-93FFF92159CF}"/>
              </a:ext>
            </a:extLst>
          </p:cNvPr>
          <p:cNvSpPr txBox="1"/>
          <p:nvPr/>
        </p:nvSpPr>
        <p:spPr>
          <a:xfrm>
            <a:off x="5380299" y="1571524"/>
            <a:ext cx="6004822" cy="4062651"/>
          </a:xfrm>
          <a:prstGeom prst="rect">
            <a:avLst/>
          </a:prstGeom>
          <a:noFill/>
        </p:spPr>
        <p:txBody>
          <a:bodyPr wrap="square" rtlCol="0">
            <a:spAutoFit/>
          </a:bodyPr>
          <a:lstStyle/>
          <a:p>
            <a:pPr marL="342900" indent="-342900" algn="l" rtl="0" fontAlgn="base">
              <a:buFont typeface="Arial" panose="020B0604020202020204" pitchFamily="34" charset="0"/>
              <a:buChar char="•"/>
            </a:pPr>
            <a:r>
              <a:rPr lang="en-US" sz="2400" b="1" dirty="0">
                <a:solidFill>
                  <a:schemeClr val="bg1"/>
                </a:solidFill>
                <a:latin typeface="Calibri" panose="020F0502020204030204" pitchFamily="34" charset="0"/>
              </a:rPr>
              <a:t>C</a:t>
            </a:r>
            <a:r>
              <a:rPr lang="en-US" sz="2400" b="1" i="0" dirty="0">
                <a:solidFill>
                  <a:schemeClr val="bg1"/>
                </a:solidFill>
                <a:effectLst/>
                <a:latin typeface="Calibri" panose="020F0502020204030204" pitchFamily="34" charset="0"/>
              </a:rPr>
              <a:t>alifornia Leading the Pack- Lights of Hope 2023 – Cabrillo </a:t>
            </a:r>
          </a:p>
          <a:p>
            <a:pPr marL="342900" indent="-342900" algn="l" rtl="0" fontAlgn="base">
              <a:buFont typeface="Arial" panose="020B0604020202020204" pitchFamily="34" charset="0"/>
              <a:buChar char="•"/>
            </a:pPr>
            <a:r>
              <a:rPr lang="en-US" sz="2400" b="1" i="0" dirty="0">
                <a:solidFill>
                  <a:schemeClr val="bg1"/>
                </a:solidFill>
                <a:effectLst/>
                <a:latin typeface="Calibri" panose="020F0502020204030204" pitchFamily="34" charset="0"/>
              </a:rPr>
              <a:t>Hacks to Nail Your Next Media Interview– Sequoia </a:t>
            </a:r>
          </a:p>
          <a:p>
            <a:pPr marL="342900" indent="-342900" algn="l" rtl="0" fontAlgn="base">
              <a:buFont typeface="Arial" panose="020B0604020202020204" pitchFamily="34" charset="0"/>
              <a:buChar char="•"/>
            </a:pPr>
            <a:r>
              <a:rPr lang="en-US" sz="2400" b="1" i="0" dirty="0">
                <a:solidFill>
                  <a:schemeClr val="bg1"/>
                </a:solidFill>
                <a:effectLst/>
                <a:latin typeface="Calibri" panose="020F0502020204030204" pitchFamily="34" charset="0"/>
              </a:rPr>
              <a:t>How ANYONE Can Engage Youth in Advocacy  – </a:t>
            </a:r>
            <a:r>
              <a:rPr lang="en-US" sz="2400" b="1" i="0" dirty="0" err="1">
                <a:solidFill>
                  <a:schemeClr val="bg1"/>
                </a:solidFill>
                <a:effectLst/>
                <a:latin typeface="Calibri" panose="020F0502020204030204" pitchFamily="34" charset="0"/>
              </a:rPr>
              <a:t>Cel</a:t>
            </a:r>
            <a:r>
              <a:rPr lang="en-US" sz="2400" b="1" i="0" dirty="0">
                <a:solidFill>
                  <a:schemeClr val="bg1"/>
                </a:solidFill>
                <a:effectLst/>
                <a:latin typeface="Calibri" panose="020F0502020204030204" pitchFamily="34" charset="0"/>
              </a:rPr>
              <a:t> Lombard Boardroom</a:t>
            </a:r>
          </a:p>
          <a:p>
            <a:pPr marL="342900" indent="-342900" algn="l" rtl="0" fontAlgn="base">
              <a:buFont typeface="Arial" panose="020B0604020202020204" pitchFamily="34" charset="0"/>
              <a:buChar char="•"/>
            </a:pPr>
            <a:r>
              <a:rPr lang="en-US" sz="2400" b="1" i="0" dirty="0">
                <a:solidFill>
                  <a:schemeClr val="bg1"/>
                </a:solidFill>
                <a:effectLst/>
                <a:latin typeface="Calibri" panose="020F0502020204030204" pitchFamily="34" charset="0"/>
              </a:rPr>
              <a:t>Tactics for Winning CA Priority Campaigns – Catalina </a:t>
            </a:r>
          </a:p>
          <a:p>
            <a:pPr marL="342900" indent="-342900" algn="l" rtl="0" fontAlgn="base">
              <a:buFont typeface="Arial" panose="020B0604020202020204" pitchFamily="34" charset="0"/>
              <a:buChar char="•"/>
            </a:pPr>
            <a:r>
              <a:rPr lang="en-US" sz="2400" b="1" i="0" dirty="0">
                <a:solidFill>
                  <a:schemeClr val="bg1"/>
                </a:solidFill>
                <a:effectLst/>
                <a:latin typeface="Calibri" panose="020F0502020204030204" pitchFamily="34" charset="0"/>
              </a:rPr>
              <a:t>Why it Matters: Access to and Diversity in Clinical Trials – Mojave </a:t>
            </a:r>
          </a:p>
          <a:p>
            <a:pPr algn="l" rtl="0" fontAlgn="base"/>
            <a:endParaRPr lang="en-US" b="0" i="0" dirty="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30022779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669379" y="2367171"/>
            <a:ext cx="9430098" cy="2123658"/>
          </a:xfrm>
          <a:prstGeom prst="rect">
            <a:avLst/>
          </a:prstGeom>
          <a:noFill/>
        </p:spPr>
        <p:txBody>
          <a:bodyPr wrap="square" rtlCol="0">
            <a:spAutoFit/>
          </a:bodyPr>
          <a:lstStyle/>
          <a:p>
            <a:r>
              <a:rPr lang="en-US" sz="6000" b="1" dirty="0">
                <a:solidFill>
                  <a:schemeClr val="bg1"/>
                </a:solidFill>
                <a:latin typeface="Aharoni" panose="02010803020104030203" pitchFamily="2" charset="-79"/>
                <a:cs typeface="Aharoni" panose="02010803020104030203" pitchFamily="2" charset="-79"/>
              </a:rPr>
              <a:t>WELCOME BACK</a:t>
            </a:r>
          </a:p>
          <a:p>
            <a:r>
              <a:rPr lang="en-US" sz="4000" b="1" i="1" dirty="0">
                <a:solidFill>
                  <a:schemeClr val="bg1"/>
                </a:solidFill>
              </a:rPr>
              <a:t>Kay Coleman</a:t>
            </a:r>
          </a:p>
          <a:p>
            <a:r>
              <a:rPr lang="en-US" sz="3200" i="1" dirty="0">
                <a:solidFill>
                  <a:schemeClr val="bg1"/>
                </a:solidFill>
              </a:rPr>
              <a:t>State Lead Ambassador</a:t>
            </a: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4"/>
          <a:stretch>
            <a:fillRect/>
          </a:stretch>
        </p:blipFill>
        <p:spPr>
          <a:xfrm>
            <a:off x="10905093" y="5680651"/>
            <a:ext cx="1071499" cy="951660"/>
          </a:xfrm>
          <a:prstGeom prst="rect">
            <a:avLst/>
          </a:prstGeom>
        </p:spPr>
      </p:pic>
    </p:spTree>
    <p:extLst>
      <p:ext uri="{BB962C8B-B14F-4D97-AF65-F5344CB8AC3E}">
        <p14:creationId xmlns:p14="http://schemas.microsoft.com/office/powerpoint/2010/main" val="2285774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0"/>
            <a:ext cx="12192000" cy="6855325"/>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1800" b="1" i="0">
                <a:solidFill>
                  <a:srgbClr val="000000"/>
                </a:solidFill>
                <a:effectLst/>
                <a:latin typeface="Calibri" panose="020F0502020204030204" pitchFamily="34" charset="0"/>
              </a:rPr>
              <a:t>Patricia A. Ganz, M.D.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Health Policy &amp; Management and Medicine</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UCLA Fielding School of Public Health</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563124" y="716318"/>
            <a:ext cx="6559869" cy="1261884"/>
          </a:xfrm>
          <a:prstGeom prst="rect">
            <a:avLst/>
          </a:prstGeom>
          <a:noFill/>
        </p:spPr>
        <p:txBody>
          <a:bodyPr wrap="square" rtlCol="0">
            <a:spAutoFit/>
          </a:bodyPr>
          <a:lstStyle/>
          <a:p>
            <a:r>
              <a:rPr lang="en-US" sz="4000" b="1" i="0" cap="all" dirty="0">
                <a:solidFill>
                  <a:schemeClr val="bg1"/>
                </a:solidFill>
                <a:effectLst/>
                <a:latin typeface="WordVisi_MSFontService"/>
              </a:rPr>
              <a:t>Volunteer Awards</a:t>
            </a:r>
          </a:p>
          <a:p>
            <a:r>
              <a:rPr lang="en-US" sz="3600" i="1" cap="all" dirty="0">
                <a:solidFill>
                  <a:schemeClr val="bg1"/>
                </a:solidFill>
                <a:latin typeface="WordVisi_MSFontService"/>
                <a:cs typeface="Aharoni" panose="02010803020104030203" pitchFamily="2" charset="-79"/>
              </a:rPr>
              <a:t>Round TWO</a:t>
            </a:r>
            <a:endParaRPr lang="en-US" sz="3600" i="1" cap="all" dirty="0">
              <a:solidFill>
                <a:schemeClr val="bg1"/>
              </a:solidFill>
              <a:latin typeface="Aharoni" panose="02010803020104030203" pitchFamily="2" charset="-79"/>
              <a:cs typeface="Aharoni" panose="02010803020104030203" pitchFamily="2" charset="-79"/>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
        <p:nvSpPr>
          <p:cNvPr id="2" name="TextBox 1">
            <a:extLst>
              <a:ext uri="{FF2B5EF4-FFF2-40B4-BE49-F238E27FC236}">
                <a16:creationId xmlns:a16="http://schemas.microsoft.com/office/drawing/2014/main" id="{B4C0E56F-BE94-92ED-1FAB-93FFF92159CF}"/>
              </a:ext>
            </a:extLst>
          </p:cNvPr>
          <p:cNvSpPr txBox="1"/>
          <p:nvPr/>
        </p:nvSpPr>
        <p:spPr>
          <a:xfrm>
            <a:off x="5563124" y="2124470"/>
            <a:ext cx="4385107" cy="738664"/>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Kay Coleman</a:t>
            </a:r>
            <a:endParaRPr lang="en-US" sz="2400" b="0" i="1">
              <a:solidFill>
                <a:schemeClr val="bg1"/>
              </a:solidFill>
              <a:effectLst/>
              <a:latin typeface="Segoe UI" panose="020B0502040204020203" pitchFamily="34" charset="0"/>
            </a:endParaRPr>
          </a:p>
          <a:p>
            <a:pPr algn="l" rtl="0" fontAlgn="base"/>
            <a:r>
              <a:rPr lang="en-US" b="0">
                <a:solidFill>
                  <a:schemeClr val="bg1"/>
                </a:solidFill>
                <a:effectLst/>
                <a:latin typeface="Calibri" panose="020F0502020204030204" pitchFamily="34" charset="0"/>
              </a:rPr>
              <a:t>State Lead Ambassador</a:t>
            </a:r>
            <a:endParaRPr lang="en-US" b="0" i="0">
              <a:solidFill>
                <a:schemeClr val="bg1"/>
              </a:solidFill>
              <a:effectLst/>
              <a:latin typeface="Segoe UI" panose="020B0502040204020203" pitchFamily="34" charset="0"/>
            </a:endParaRPr>
          </a:p>
        </p:txBody>
      </p:sp>
      <p:sp>
        <p:nvSpPr>
          <p:cNvPr id="4" name="TextBox 3">
            <a:extLst>
              <a:ext uri="{FF2B5EF4-FFF2-40B4-BE49-F238E27FC236}">
                <a16:creationId xmlns:a16="http://schemas.microsoft.com/office/drawing/2014/main" id="{24C9A919-2398-CEEC-29E3-6F7ED0AE0519}"/>
              </a:ext>
            </a:extLst>
          </p:cNvPr>
          <p:cNvSpPr txBox="1"/>
          <p:nvPr/>
        </p:nvSpPr>
        <p:spPr>
          <a:xfrm>
            <a:off x="5563124" y="3059362"/>
            <a:ext cx="6114756" cy="1292662"/>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Mary Kemp</a:t>
            </a:r>
          </a:p>
          <a:p>
            <a:r>
              <a:rPr lang="en-US" sz="1800">
                <a:solidFill>
                  <a:schemeClr val="bg1"/>
                </a:solidFill>
                <a:effectLst/>
                <a:latin typeface="Calibri" panose="020F0502020204030204" pitchFamily="34" charset="0"/>
              </a:rPr>
              <a:t>Director of Grassroots Organizing, California/Hawaii</a:t>
            </a:r>
          </a:p>
          <a:p>
            <a:r>
              <a:rPr lang="en-US" sz="1800" b="0" i="1">
                <a:solidFill>
                  <a:schemeClr val="bg1"/>
                </a:solidFill>
                <a:effectLst/>
                <a:latin typeface="Calibri" panose="020F0502020204030204" pitchFamily="34" charset="0"/>
              </a:rPr>
              <a:t>ACS CAN</a:t>
            </a:r>
            <a:r>
              <a:rPr lang="en-US" sz="1800" b="0" i="0">
                <a:solidFill>
                  <a:schemeClr val="bg1"/>
                </a:solidFill>
                <a:effectLst/>
                <a:latin typeface="Calibri" panose="020F0502020204030204" pitchFamily="34" charset="0"/>
              </a:rPr>
              <a:t> </a:t>
            </a:r>
            <a:endParaRPr lang="en-US" sz="1800" i="1">
              <a:solidFill>
                <a:schemeClr val="bg1"/>
              </a:solidFill>
            </a:endParaRPr>
          </a:p>
          <a:p>
            <a:pPr algn="l" rtl="0" fontAlgn="base"/>
            <a:endParaRPr lang="en-US" b="0" i="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895073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0"/>
            <a:ext cx="12192000" cy="6855325"/>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1800" b="1" i="0">
                <a:solidFill>
                  <a:srgbClr val="000000"/>
                </a:solidFill>
                <a:effectLst/>
                <a:latin typeface="Calibri" panose="020F0502020204030204" pitchFamily="34" charset="0"/>
              </a:rPr>
              <a:t>Patricia A. Ganz, M.D. </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Health Policy &amp; Management and Medicine</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1">
                <a:solidFill>
                  <a:srgbClr val="000000"/>
                </a:solidFill>
                <a:effectLst/>
                <a:latin typeface="Calibri" panose="020F0502020204030204" pitchFamily="34" charset="0"/>
              </a:rPr>
              <a:t>UCLA Fielding School of Public Health</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563124" y="716318"/>
            <a:ext cx="6559869" cy="1569660"/>
          </a:xfrm>
          <a:prstGeom prst="rect">
            <a:avLst/>
          </a:prstGeom>
          <a:noFill/>
        </p:spPr>
        <p:txBody>
          <a:bodyPr wrap="square" rtlCol="0">
            <a:spAutoFit/>
          </a:bodyPr>
          <a:lstStyle/>
          <a:p>
            <a:r>
              <a:rPr lang="en-US" sz="4800" b="1" i="0" cap="all">
                <a:solidFill>
                  <a:schemeClr val="bg1"/>
                </a:solidFill>
                <a:effectLst/>
              </a:rPr>
              <a:t>Creating an Inclusive Volunteer Culture</a:t>
            </a:r>
            <a:endParaRPr lang="en-US" sz="4800" i="1" cap="all">
              <a:solidFill>
                <a:schemeClr val="bg1"/>
              </a:solidFill>
              <a:cs typeface="Aharoni" panose="02010803020104030203" pitchFamily="2" charset="-79"/>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98658" y="-1155361"/>
            <a:ext cx="8085703" cy="7821962"/>
          </a:xfrm>
          <a:prstGeom prst="rect">
            <a:avLst/>
          </a:prstGeom>
        </p:spPr>
      </p:pic>
      <p:sp>
        <p:nvSpPr>
          <p:cNvPr id="2" name="TextBox 1">
            <a:extLst>
              <a:ext uri="{FF2B5EF4-FFF2-40B4-BE49-F238E27FC236}">
                <a16:creationId xmlns:a16="http://schemas.microsoft.com/office/drawing/2014/main" id="{B4C0E56F-BE94-92ED-1FAB-93FFF92159CF}"/>
              </a:ext>
            </a:extLst>
          </p:cNvPr>
          <p:cNvSpPr txBox="1"/>
          <p:nvPr/>
        </p:nvSpPr>
        <p:spPr>
          <a:xfrm>
            <a:off x="5577909" y="2417066"/>
            <a:ext cx="5751104" cy="1015663"/>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Leslie Ferreira , MPA</a:t>
            </a:r>
            <a:endParaRPr lang="en-US" sz="2400" b="1" i="1">
              <a:solidFill>
                <a:schemeClr val="bg1"/>
              </a:solidFill>
              <a:effectLst/>
              <a:latin typeface="Segoe UI" panose="020B0502040204020203" pitchFamily="34" charset="0"/>
            </a:endParaRPr>
          </a:p>
          <a:p>
            <a:pPr algn="l" rtl="0" fontAlgn="base"/>
            <a:r>
              <a:rPr lang="en-US" sz="1800" b="1">
                <a:solidFill>
                  <a:schemeClr val="bg1"/>
                </a:solidFill>
                <a:effectLst/>
                <a:latin typeface="Calibri" panose="020F0502020204030204" pitchFamily="34" charset="0"/>
              </a:rPr>
              <a:t>Associate Director, Grassroots Alliances - Health Equity </a:t>
            </a:r>
          </a:p>
          <a:p>
            <a:pPr algn="l" rtl="0" fontAlgn="base"/>
            <a:r>
              <a:rPr lang="en-US" i="1">
                <a:solidFill>
                  <a:schemeClr val="bg1"/>
                </a:solidFill>
                <a:latin typeface="Calibri" panose="020F0502020204030204" pitchFamily="34" charset="0"/>
              </a:rPr>
              <a:t>ACS CAN</a:t>
            </a:r>
            <a:endParaRPr lang="en-US" sz="2000" b="0" i="1">
              <a:solidFill>
                <a:schemeClr val="bg1"/>
              </a:solidFill>
              <a:effectLst/>
              <a:latin typeface="Segoe UI" panose="020B0502040204020203" pitchFamily="34" charset="0"/>
            </a:endParaRPr>
          </a:p>
        </p:txBody>
      </p:sp>
      <p:sp>
        <p:nvSpPr>
          <p:cNvPr id="4" name="TextBox 3">
            <a:extLst>
              <a:ext uri="{FF2B5EF4-FFF2-40B4-BE49-F238E27FC236}">
                <a16:creationId xmlns:a16="http://schemas.microsoft.com/office/drawing/2014/main" id="{24C9A919-2398-CEEC-29E3-6F7ED0AE0519}"/>
              </a:ext>
            </a:extLst>
          </p:cNvPr>
          <p:cNvSpPr txBox="1"/>
          <p:nvPr/>
        </p:nvSpPr>
        <p:spPr>
          <a:xfrm>
            <a:off x="5577909" y="3694488"/>
            <a:ext cx="6114756" cy="1292662"/>
          </a:xfrm>
          <a:prstGeom prst="rect">
            <a:avLst/>
          </a:prstGeom>
          <a:noFill/>
        </p:spPr>
        <p:txBody>
          <a:bodyPr wrap="square" rtlCol="0">
            <a:spAutoFit/>
          </a:bodyPr>
          <a:lstStyle/>
          <a:p>
            <a:pPr algn="l" rtl="0" fontAlgn="base"/>
            <a:r>
              <a:rPr lang="en-US" sz="2400" b="1" i="1">
                <a:solidFill>
                  <a:schemeClr val="bg1"/>
                </a:solidFill>
                <a:effectLst/>
                <a:latin typeface="Calibri" panose="020F0502020204030204" pitchFamily="34" charset="0"/>
              </a:rPr>
              <a:t>Gladys Arias , MPA</a:t>
            </a:r>
            <a:endParaRPr lang="en-US" sz="2400" b="1" i="1">
              <a:solidFill>
                <a:schemeClr val="bg1"/>
              </a:solidFill>
              <a:effectLst/>
              <a:latin typeface="Segoe UI" panose="020B0502040204020203" pitchFamily="34" charset="0"/>
            </a:endParaRPr>
          </a:p>
          <a:p>
            <a:pPr algn="l" rtl="0" fontAlgn="base"/>
            <a:r>
              <a:rPr lang="en-US" sz="1800" b="1" i="1">
                <a:solidFill>
                  <a:schemeClr val="bg1"/>
                </a:solidFill>
                <a:effectLst/>
                <a:latin typeface="Calibri" panose="020F0502020204030204" pitchFamily="34" charset="0"/>
              </a:rPr>
              <a:t>Principal, Health Equity Policy Analysis &amp; Legislative Support</a:t>
            </a:r>
          </a:p>
          <a:p>
            <a:pPr algn="l" rtl="0" fontAlgn="base"/>
            <a:r>
              <a:rPr lang="en-US" i="1">
                <a:solidFill>
                  <a:schemeClr val="bg1"/>
                </a:solidFill>
                <a:latin typeface="Calibri" panose="020F0502020204030204" pitchFamily="34" charset="0"/>
              </a:rPr>
              <a:t>ACS CAN</a:t>
            </a:r>
            <a:r>
              <a:rPr lang="en-US" sz="1800" b="0" i="0">
                <a:solidFill>
                  <a:schemeClr val="bg1"/>
                </a:solidFill>
                <a:effectLst/>
                <a:latin typeface="Calibri" panose="020F0502020204030204" pitchFamily="34" charset="0"/>
              </a:rPr>
              <a:t> </a:t>
            </a:r>
            <a:endParaRPr lang="en-US" sz="2000" b="0" i="0">
              <a:solidFill>
                <a:schemeClr val="bg1"/>
              </a:solidFill>
              <a:effectLst/>
              <a:latin typeface="Segoe UI" panose="020B0502040204020203" pitchFamily="34" charset="0"/>
            </a:endParaRPr>
          </a:p>
          <a:p>
            <a:pPr algn="l" rtl="0" fontAlgn="base"/>
            <a:endParaRPr lang="en-US" b="0" i="0">
              <a:solidFill>
                <a:schemeClr val="bg1"/>
              </a:solidFill>
              <a:effectLst/>
              <a:latin typeface="Segoe UI" panose="020B0502040204020203" pitchFamily="34" charset="0"/>
            </a:endParaRPr>
          </a:p>
        </p:txBody>
      </p:sp>
    </p:spTree>
    <p:extLst>
      <p:ext uri="{BB962C8B-B14F-4D97-AF65-F5344CB8AC3E}">
        <p14:creationId xmlns:p14="http://schemas.microsoft.com/office/powerpoint/2010/main" val="3586078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761901" y="160226"/>
            <a:ext cx="9430098" cy="1323439"/>
          </a:xfrm>
          <a:prstGeom prst="rect">
            <a:avLst/>
          </a:prstGeom>
          <a:noFill/>
        </p:spPr>
        <p:txBody>
          <a:bodyPr wrap="square" rtlCol="0">
            <a:spAutoFit/>
          </a:bodyPr>
          <a:lstStyle/>
          <a:p>
            <a:r>
              <a:rPr lang="en-US" sz="4000" b="1" i="1" dirty="0">
                <a:solidFill>
                  <a:schemeClr val="bg1"/>
                </a:solidFill>
                <a:latin typeface="Poppins" panose="00000500000000000000" pitchFamily="2" charset="0"/>
                <a:cs typeface="Poppins" panose="00000500000000000000" pitchFamily="2" charset="0"/>
              </a:rPr>
              <a:t>Building an Inclusive Volunteer Culture</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pic>
        <p:nvPicPr>
          <p:cNvPr id="4" name="Picture 3" descr="A person smiling at the camera&#10;&#10;Description automatically generated with medium confidence">
            <a:extLst>
              <a:ext uri="{FF2B5EF4-FFF2-40B4-BE49-F238E27FC236}">
                <a16:creationId xmlns:a16="http://schemas.microsoft.com/office/drawing/2014/main" id="{17378140-353F-7674-F1BE-2AD26B34F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9200" y="2311400"/>
            <a:ext cx="2527300" cy="2527300"/>
          </a:xfrm>
          <a:prstGeom prst="rect">
            <a:avLst/>
          </a:prstGeom>
        </p:spPr>
      </p:pic>
      <p:pic>
        <p:nvPicPr>
          <p:cNvPr id="6" name="Picture 5" descr="A person smiling for the camera&#10;&#10;Description automatically generated with low confidence">
            <a:extLst>
              <a:ext uri="{FF2B5EF4-FFF2-40B4-BE49-F238E27FC236}">
                <a16:creationId xmlns:a16="http://schemas.microsoft.com/office/drawing/2014/main" id="{8A93BDF4-8C43-3389-D1B7-FF8736E7E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2383367"/>
            <a:ext cx="2455333" cy="2455333"/>
          </a:xfrm>
          <a:prstGeom prst="rect">
            <a:avLst/>
          </a:prstGeom>
        </p:spPr>
      </p:pic>
      <p:sp>
        <p:nvSpPr>
          <p:cNvPr id="7" name="TextBox 6">
            <a:extLst>
              <a:ext uri="{FF2B5EF4-FFF2-40B4-BE49-F238E27FC236}">
                <a16:creationId xmlns:a16="http://schemas.microsoft.com/office/drawing/2014/main" id="{8E883991-252F-A484-DAE9-9C89F7327FB6}"/>
              </a:ext>
            </a:extLst>
          </p:cNvPr>
          <p:cNvSpPr txBox="1"/>
          <p:nvPr/>
        </p:nvSpPr>
        <p:spPr>
          <a:xfrm>
            <a:off x="2184400" y="4953000"/>
            <a:ext cx="3098800" cy="1036309"/>
          </a:xfrm>
          <a:prstGeom prst="rect">
            <a:avLst/>
          </a:prstGeom>
          <a:noFill/>
        </p:spPr>
        <p:txBody>
          <a:bodyPr wrap="square" rtlCol="0">
            <a:spAutoFit/>
          </a:bodyPr>
          <a:lstStyle/>
          <a:p>
            <a:pPr algn="ctr"/>
            <a:r>
              <a:rPr lang="en-US" sz="1600" b="1" dirty="0">
                <a:latin typeface="Source Sans Pro" panose="020B0503030403020204" pitchFamily="34" charset="0"/>
              </a:rPr>
              <a:t>Gladys Arias, MPA </a:t>
            </a:r>
          </a:p>
          <a:p>
            <a:pPr algn="ctr"/>
            <a:r>
              <a:rPr lang="en-US" sz="1600" b="1" dirty="0">
                <a:latin typeface="Source Sans Pro" panose="020B0503030403020204" pitchFamily="34" charset="0"/>
              </a:rPr>
              <a:t>(she/her/hers)</a:t>
            </a:r>
          </a:p>
          <a:p>
            <a:pPr algn="ctr"/>
            <a:r>
              <a:rPr lang="en-US" sz="1467" dirty="0">
                <a:latin typeface="Source Sans Pro" panose="020B0503030403020204" pitchFamily="34" charset="0"/>
              </a:rPr>
              <a:t>Principal, Health Equity Policy Analysis &amp; Legislative Support </a:t>
            </a:r>
          </a:p>
        </p:txBody>
      </p:sp>
      <p:sp>
        <p:nvSpPr>
          <p:cNvPr id="8" name="TextBox 7">
            <a:extLst>
              <a:ext uri="{FF2B5EF4-FFF2-40B4-BE49-F238E27FC236}">
                <a16:creationId xmlns:a16="http://schemas.microsoft.com/office/drawing/2014/main" id="{D84F868C-2AB2-D0BC-D307-1347DD85B29C}"/>
              </a:ext>
            </a:extLst>
          </p:cNvPr>
          <p:cNvSpPr txBox="1"/>
          <p:nvPr/>
        </p:nvSpPr>
        <p:spPr>
          <a:xfrm>
            <a:off x="6431947" y="4953000"/>
            <a:ext cx="3321653" cy="1036309"/>
          </a:xfrm>
          <a:prstGeom prst="rect">
            <a:avLst/>
          </a:prstGeom>
          <a:noFill/>
        </p:spPr>
        <p:txBody>
          <a:bodyPr wrap="square" rtlCol="0">
            <a:spAutoFit/>
          </a:bodyPr>
          <a:lstStyle/>
          <a:p>
            <a:pPr algn="ctr"/>
            <a:r>
              <a:rPr lang="en-US" sz="1600" b="1" dirty="0">
                <a:latin typeface="Source Sans Pro" panose="020B0503030403020204" pitchFamily="34" charset="0"/>
              </a:rPr>
              <a:t>Leslie Ferreira, MPA </a:t>
            </a:r>
          </a:p>
          <a:p>
            <a:pPr algn="ctr"/>
            <a:r>
              <a:rPr lang="en-US" sz="1600" b="1" dirty="0">
                <a:latin typeface="Source Sans Pro" panose="020B0503030403020204" pitchFamily="34" charset="0"/>
              </a:rPr>
              <a:t>(she/her/hers)</a:t>
            </a:r>
          </a:p>
          <a:p>
            <a:pPr algn="ctr"/>
            <a:r>
              <a:rPr lang="en-US" sz="1467" dirty="0">
                <a:latin typeface="Source Sans Pro" panose="020B0503030403020204" pitchFamily="34" charset="0"/>
              </a:rPr>
              <a:t>Associate Director, Grassroots Alliance – Health Equity </a:t>
            </a:r>
          </a:p>
        </p:txBody>
      </p:sp>
    </p:spTree>
    <p:extLst>
      <p:ext uri="{BB962C8B-B14F-4D97-AF65-F5344CB8AC3E}">
        <p14:creationId xmlns:p14="http://schemas.microsoft.com/office/powerpoint/2010/main" val="3337575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latin typeface="Poppins" panose="00000500000000000000" pitchFamily="2" charset="0"/>
                <a:cs typeface="Poppins" panose="00000500000000000000" pitchFamily="2" charset="0"/>
              </a:rPr>
              <a:t>ACS CAN Volunteer Diversity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5" name="Content Placeholder 4">
            <a:extLst>
              <a:ext uri="{FF2B5EF4-FFF2-40B4-BE49-F238E27FC236}">
                <a16:creationId xmlns:a16="http://schemas.microsoft.com/office/drawing/2014/main" id="{C7D971DD-F034-3A62-5937-3FCCF075413F}"/>
              </a:ext>
            </a:extLst>
          </p:cNvPr>
          <p:cNvSpPr>
            <a:spLocks noGrp="1"/>
          </p:cNvSpPr>
          <p:nvPr>
            <p:ph idx="1"/>
          </p:nvPr>
        </p:nvSpPr>
        <p:spPr>
          <a:xfrm>
            <a:off x="1426854" y="2126781"/>
            <a:ext cx="8534400" cy="3505200"/>
          </a:xfrm>
        </p:spPr>
        <p:txBody>
          <a:bodyPr>
            <a:normAutofit/>
          </a:bodyPr>
          <a:lstStyle/>
          <a:p>
            <a:r>
              <a:rPr lang="en-US" sz="2400" dirty="0">
                <a:latin typeface="Poppins" panose="00000500000000000000" pitchFamily="2" charset="0"/>
                <a:cs typeface="Poppins" panose="00000500000000000000" pitchFamily="2" charset="0"/>
              </a:rPr>
              <a:t>Strategic engagement with partner organizations</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Diversity, equity, and inclusion training opportunities</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Building diverse champions</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Creating and deepening leadership pathways for diverse volunteers</a:t>
            </a:r>
          </a:p>
        </p:txBody>
      </p:sp>
    </p:spTree>
    <p:extLst>
      <p:ext uri="{BB962C8B-B14F-4D97-AF65-F5344CB8AC3E}">
        <p14:creationId xmlns:p14="http://schemas.microsoft.com/office/powerpoint/2010/main" val="3339747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4"/>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Inclusion Activity</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5">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E3E733B1-626E-3C95-AE2C-F014A781AF9B}"/>
              </a:ext>
            </a:extLst>
          </p:cNvPr>
          <p:cNvSpPr>
            <a:spLocks noGrp="1"/>
          </p:cNvSpPr>
          <p:nvPr>
            <p:ph idx="1"/>
          </p:nvPr>
        </p:nvSpPr>
        <p:spPr>
          <a:xfrm>
            <a:off x="1426854" y="2126781"/>
            <a:ext cx="8534400" cy="3505200"/>
          </a:xfrm>
        </p:spPr>
        <p:txBody>
          <a:bodyPr>
            <a:normAutofit/>
          </a:bodyPr>
          <a:lstStyle/>
          <a:p>
            <a:pPr marL="0" indent="0">
              <a:buNone/>
            </a:pPr>
            <a:endParaRPr lang="en-US" sz="2400" b="1" dirty="0">
              <a:latin typeface="Poppins" panose="00000500000000000000" pitchFamily="2" charset="0"/>
              <a:cs typeface="Poppins" panose="00000500000000000000" pitchFamily="2" charset="0"/>
            </a:endParaRPr>
          </a:p>
          <a:p>
            <a:pPr marL="0" indent="0">
              <a:buNone/>
            </a:pPr>
            <a:r>
              <a:rPr lang="en-US" sz="2400" dirty="0">
                <a:latin typeface="Poppins" panose="00000500000000000000" pitchFamily="2" charset="0"/>
                <a:cs typeface="Poppins" panose="00000500000000000000" pitchFamily="2" charset="0"/>
              </a:rPr>
              <a:t>What does inclusion mean to you?</a:t>
            </a:r>
          </a:p>
          <a:p>
            <a:pPr marL="0" indent="0">
              <a:buNone/>
            </a:pPr>
            <a:endParaRPr lang="en-US" sz="2400" dirty="0">
              <a:latin typeface="Poppins" panose="00000500000000000000" pitchFamily="2" charset="0"/>
              <a:cs typeface="Poppins" panose="00000500000000000000" pitchFamily="2" charset="0"/>
            </a:endParaRPr>
          </a:p>
          <a:p>
            <a:pPr marL="0" indent="0">
              <a:buNone/>
            </a:pPr>
            <a:r>
              <a:rPr lang="en-US" sz="2400" i="1" dirty="0">
                <a:latin typeface="Poppins" panose="00000500000000000000" pitchFamily="2" charset="0"/>
                <a:cs typeface="Poppins" panose="00000500000000000000" pitchFamily="2" charset="0"/>
              </a:rPr>
              <a:t>Use the sticky notes at your table to write one word on what inclusion means to you. </a:t>
            </a:r>
          </a:p>
        </p:txBody>
      </p:sp>
    </p:spTree>
    <p:extLst>
      <p:ext uri="{BB962C8B-B14F-4D97-AF65-F5344CB8AC3E}">
        <p14:creationId xmlns:p14="http://schemas.microsoft.com/office/powerpoint/2010/main" val="909369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Volunteer Experiences</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194CEEAF-A327-ED9A-4536-FF381FD3F857}"/>
              </a:ext>
            </a:extLst>
          </p:cNvPr>
          <p:cNvSpPr>
            <a:spLocks noGrp="1"/>
          </p:cNvSpPr>
          <p:nvPr>
            <p:ph idx="1"/>
          </p:nvPr>
        </p:nvSpPr>
        <p:spPr>
          <a:xfrm>
            <a:off x="1426854" y="2126781"/>
            <a:ext cx="8534400" cy="3505200"/>
          </a:xfrm>
        </p:spPr>
        <p:txBody>
          <a:bodyPr>
            <a:normAutofit/>
          </a:bodyPr>
          <a:lstStyle/>
          <a:p>
            <a:pPr marL="0" indent="0">
              <a:buNone/>
            </a:pPr>
            <a:endParaRPr lang="en-US" sz="2400" b="1"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Patsy Romero</a:t>
            </a:r>
          </a:p>
          <a:p>
            <a:r>
              <a:rPr lang="en-US" sz="2400" dirty="0">
                <a:latin typeface="Poppins" panose="00000500000000000000" pitchFamily="2" charset="0"/>
                <a:cs typeface="Poppins" panose="00000500000000000000" pitchFamily="2" charset="0"/>
              </a:rPr>
              <a:t>Aditya </a:t>
            </a:r>
            <a:r>
              <a:rPr lang="en-US" sz="2400" dirty="0" err="1">
                <a:latin typeface="Poppins" panose="00000500000000000000" pitchFamily="2" charset="0"/>
                <a:cs typeface="Poppins" panose="00000500000000000000" pitchFamily="2" charset="0"/>
              </a:rPr>
              <a:t>Indla</a:t>
            </a: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Omar Gonzalez</a:t>
            </a:r>
          </a:p>
          <a:p>
            <a:r>
              <a:rPr lang="en-US" sz="2400" dirty="0">
                <a:latin typeface="Poppins" panose="00000500000000000000" pitchFamily="2" charset="0"/>
                <a:cs typeface="Poppins" panose="00000500000000000000" pitchFamily="2" charset="0"/>
              </a:rPr>
              <a:t>Christine Flood</a:t>
            </a:r>
          </a:p>
        </p:txBody>
      </p:sp>
    </p:spTree>
    <p:extLst>
      <p:ext uri="{BB962C8B-B14F-4D97-AF65-F5344CB8AC3E}">
        <p14:creationId xmlns:p14="http://schemas.microsoft.com/office/powerpoint/2010/main" val="286925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0" y="5284713"/>
            <a:ext cx="1447800" cy="1285875"/>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DCE668D3-E868-A909-A200-AB02D9F35B58}"/>
              </a:ext>
            </a:extLst>
          </p:cNvPr>
          <p:cNvPicPr>
            <a:picLocks noGrp="1" noChangeAspect="1"/>
          </p:cNvPicPr>
          <p:nvPr>
            <p:ph idx="1"/>
          </p:nvPr>
        </p:nvPicPr>
        <p:blipFill>
          <a:blip r:embed="rId3"/>
          <a:stretch>
            <a:fillRect/>
          </a:stretch>
        </p:blipFill>
        <p:spPr>
          <a:xfrm>
            <a:off x="271340" y="76017"/>
            <a:ext cx="6686550" cy="1676400"/>
          </a:xfrm>
        </p:spPr>
      </p:pic>
      <p:sp>
        <p:nvSpPr>
          <p:cNvPr id="6" name="Title 1">
            <a:extLst>
              <a:ext uri="{FF2B5EF4-FFF2-40B4-BE49-F238E27FC236}">
                <a16:creationId xmlns:a16="http://schemas.microsoft.com/office/drawing/2014/main" id="{E5A2525F-4720-D37B-0DFF-5956CCD47BFE}"/>
              </a:ext>
            </a:extLst>
          </p:cNvPr>
          <p:cNvSpPr>
            <a:spLocks noGrp="1"/>
          </p:cNvSpPr>
          <p:nvPr>
            <p:ph type="title"/>
          </p:nvPr>
        </p:nvSpPr>
        <p:spPr>
          <a:xfrm>
            <a:off x="2737768" y="1802446"/>
            <a:ext cx="6890974" cy="802107"/>
          </a:xfrm>
        </p:spPr>
        <p:txBody>
          <a:bodyPr>
            <a:normAutofit/>
          </a:bodyPr>
          <a:lstStyle/>
          <a:p>
            <a:r>
              <a:rPr lang="en-US" sz="4400" b="1">
                <a:solidFill>
                  <a:srgbClr val="2746F8"/>
                </a:solidFill>
                <a:latin typeface="+mn-lt"/>
                <a:cs typeface="Arial" panose="020B0604020202020204" pitchFamily="34" charset="0"/>
              </a:rPr>
              <a:t>2023 Federal Priorities</a:t>
            </a:r>
          </a:p>
        </p:txBody>
      </p:sp>
      <p:sp>
        <p:nvSpPr>
          <p:cNvPr id="7" name="Text Placeholder 2">
            <a:extLst>
              <a:ext uri="{FF2B5EF4-FFF2-40B4-BE49-F238E27FC236}">
                <a16:creationId xmlns:a16="http://schemas.microsoft.com/office/drawing/2014/main" id="{74528849-785D-0B9F-29DD-3A53A05A9F7C}"/>
              </a:ext>
            </a:extLst>
          </p:cNvPr>
          <p:cNvSpPr txBox="1">
            <a:spLocks/>
          </p:cNvSpPr>
          <p:nvPr/>
        </p:nvSpPr>
        <p:spPr>
          <a:xfrm>
            <a:off x="155191" y="2612939"/>
            <a:ext cx="11562127" cy="16321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b="1">
                <a:solidFill>
                  <a:srgbClr val="2746F8"/>
                </a:solidFill>
                <a:ea typeface="Calibri" panose="020F0502020204030204" pitchFamily="34" charset="0"/>
                <a:cs typeface="Arial" panose="020B0604020202020204" pitchFamily="34" charset="0"/>
              </a:rPr>
              <a:t>Tier 1: Major Campaigns</a:t>
            </a:r>
          </a:p>
          <a:p>
            <a:pPr marL="0" indent="0">
              <a:lnSpc>
                <a:spcPct val="100000"/>
              </a:lnSpc>
              <a:spcBef>
                <a:spcPts val="0"/>
              </a:spcBef>
              <a:buNone/>
            </a:pPr>
            <a:r>
              <a:rPr lang="en-US" sz="2200">
                <a:cs typeface="Arial" panose="020B0604020202020204" pitchFamily="34" charset="0"/>
              </a:rPr>
              <a:t>	Tier 1 issues are “all hands on deck.” These campaigns typically include </a:t>
            </a:r>
            <a:br>
              <a:rPr lang="en-US" sz="2200">
                <a:cs typeface="Arial" panose="020B0604020202020204" pitchFamily="34" charset="0"/>
              </a:rPr>
            </a:br>
            <a:r>
              <a:rPr lang="en-US" sz="2200">
                <a:cs typeface="Arial" panose="020B0604020202020204" pitchFamily="34" charset="0"/>
              </a:rPr>
              <a:t>	nationwide grassroots, </a:t>
            </a:r>
            <a:r>
              <a:rPr lang="en-US" sz="2200" err="1">
                <a:cs typeface="Arial" panose="020B0604020202020204" pitchFamily="34" charset="0"/>
              </a:rPr>
              <a:t>grasstops</a:t>
            </a:r>
            <a:r>
              <a:rPr lang="en-US" sz="2200">
                <a:cs typeface="Arial" panose="020B0604020202020204" pitchFamily="34" charset="0"/>
              </a:rPr>
              <a:t>, media advocacy, and other resources as needed.</a:t>
            </a:r>
          </a:p>
        </p:txBody>
      </p:sp>
      <p:sp>
        <p:nvSpPr>
          <p:cNvPr id="9" name="TextBox 8">
            <a:extLst>
              <a:ext uri="{FF2B5EF4-FFF2-40B4-BE49-F238E27FC236}">
                <a16:creationId xmlns:a16="http://schemas.microsoft.com/office/drawing/2014/main" id="{C0377A80-CB6C-AA68-004C-ABECA0CA50F2}"/>
              </a:ext>
            </a:extLst>
          </p:cNvPr>
          <p:cNvSpPr txBox="1"/>
          <p:nvPr/>
        </p:nvSpPr>
        <p:spPr>
          <a:xfrm>
            <a:off x="155191" y="3891332"/>
            <a:ext cx="10682536" cy="1107996"/>
          </a:xfrm>
          <a:prstGeom prst="rect">
            <a:avLst/>
          </a:prstGeom>
          <a:noFill/>
        </p:spPr>
        <p:txBody>
          <a:bodyPr wrap="square" rtlCol="0">
            <a:spAutoFit/>
          </a:bodyPr>
          <a:lstStyle/>
          <a:p>
            <a:r>
              <a:rPr lang="en-US" sz="2200" b="1">
                <a:solidFill>
                  <a:srgbClr val="2746F8"/>
                </a:solidFill>
                <a:effectLst/>
                <a:ea typeface="Calibri" panose="020F0502020204030204" pitchFamily="34" charset="0"/>
                <a:cs typeface="Arial" panose="020B0604020202020204" pitchFamily="34" charset="0"/>
              </a:rPr>
              <a:t>Tier 2: Targeted Campaigns</a:t>
            </a:r>
          </a:p>
          <a:p>
            <a:r>
              <a:rPr kumimoji="0" lang="en-US" sz="2200" b="0" i="0" u="none" strike="noStrike" kern="1200" cap="none" spc="0" normalizeH="0" baseline="0" noProof="0">
                <a:ln>
                  <a:noFill/>
                </a:ln>
                <a:effectLst/>
                <a:uLnTx/>
                <a:uFillTx/>
                <a:cs typeface="Arial" panose="020B0604020202020204" pitchFamily="34" charset="0"/>
              </a:rPr>
              <a:t>	</a:t>
            </a:r>
            <a:r>
              <a:rPr kumimoji="0" lang="en-US" sz="2200" b="0" u="none" strike="noStrike" kern="1200" cap="none" spc="0" normalizeH="0" baseline="0" noProof="0">
                <a:ln>
                  <a:noFill/>
                </a:ln>
                <a:effectLst/>
                <a:uLnTx/>
                <a:uFillTx/>
                <a:cs typeface="Arial" panose="020B0604020202020204" pitchFamily="34" charset="0"/>
              </a:rPr>
              <a:t>Tier 2 issues are limited in scope, with grassroots activities and other resources 	deployed in targeted districts. </a:t>
            </a:r>
          </a:p>
        </p:txBody>
      </p:sp>
      <p:sp>
        <p:nvSpPr>
          <p:cNvPr id="10" name="TextBox 9">
            <a:extLst>
              <a:ext uri="{FF2B5EF4-FFF2-40B4-BE49-F238E27FC236}">
                <a16:creationId xmlns:a16="http://schemas.microsoft.com/office/drawing/2014/main" id="{A2392CD0-E654-3D17-269D-364096CA6D19}"/>
              </a:ext>
            </a:extLst>
          </p:cNvPr>
          <p:cNvSpPr txBox="1"/>
          <p:nvPr/>
        </p:nvSpPr>
        <p:spPr>
          <a:xfrm>
            <a:off x="155191" y="5284713"/>
            <a:ext cx="11242637" cy="1107996"/>
          </a:xfrm>
          <a:prstGeom prst="rect">
            <a:avLst/>
          </a:prstGeom>
          <a:noFill/>
        </p:spPr>
        <p:txBody>
          <a:bodyPr wrap="square" rtlCol="0">
            <a:spAutoFit/>
          </a:bodyPr>
          <a:lstStyle/>
          <a:p>
            <a:r>
              <a:rPr lang="en-US" sz="2200" b="1">
                <a:solidFill>
                  <a:srgbClr val="2746F8"/>
                </a:solidFill>
                <a:effectLst/>
                <a:ea typeface="Calibri" panose="020F0502020204030204" pitchFamily="34" charset="0"/>
                <a:cs typeface="Arial" panose="020B0604020202020204" pitchFamily="34" charset="0"/>
              </a:rPr>
              <a:t>Tier 3: Additional Federal Policy Priorities</a:t>
            </a:r>
            <a:endParaRPr lang="en-US" sz="2200" b="1">
              <a:solidFill>
                <a:srgbClr val="2746F8"/>
              </a:solidFill>
              <a:ea typeface="Calibri" panose="020F0502020204030204" pitchFamily="34" charset="0"/>
              <a:cs typeface="Arial" panose="020B0604020202020204" pitchFamily="34" charset="0"/>
            </a:endParaRPr>
          </a:p>
          <a:p>
            <a:r>
              <a:rPr kumimoji="0" lang="en-US" sz="2200" b="0" i="0" u="none" strike="noStrike" kern="1200" cap="none" spc="0" normalizeH="0" baseline="0" noProof="0">
                <a:ln>
                  <a:noFill/>
                </a:ln>
                <a:effectLst/>
                <a:uLnTx/>
                <a:uFillTx/>
                <a:cs typeface="Arial" panose="020B0604020202020204" pitchFamily="34" charset="0"/>
              </a:rPr>
              <a:t>	</a:t>
            </a:r>
            <a:r>
              <a:rPr kumimoji="0" lang="en-US" sz="2200" b="0" u="none" strike="noStrike" kern="1200" cap="none" spc="0" normalizeH="0" baseline="0" noProof="0">
                <a:ln>
                  <a:noFill/>
                </a:ln>
                <a:effectLst/>
                <a:uLnTx/>
                <a:uFillTx/>
                <a:cs typeface="Arial" panose="020B0604020202020204" pitchFamily="34" charset="0"/>
              </a:rPr>
              <a:t>Tier 3 issues are emerging or evolving. These issues will likely transition into </a:t>
            </a:r>
            <a:br>
              <a:rPr kumimoji="0" lang="en-US" sz="2200" b="0" u="none" strike="noStrike" kern="1200" cap="none" spc="0" normalizeH="0" baseline="0" noProof="0">
                <a:ln>
                  <a:noFill/>
                </a:ln>
                <a:effectLst/>
                <a:uLnTx/>
                <a:uFillTx/>
                <a:cs typeface="Arial" panose="020B0604020202020204" pitchFamily="34" charset="0"/>
              </a:rPr>
            </a:br>
            <a:r>
              <a:rPr kumimoji="0" lang="en-US" sz="2200" b="0" u="none" strike="noStrike" kern="1200" cap="none" spc="0" normalizeH="0" baseline="0" noProof="0">
                <a:ln>
                  <a:noFill/>
                </a:ln>
                <a:effectLst/>
                <a:uLnTx/>
                <a:uFillTx/>
                <a:cs typeface="Arial" panose="020B0604020202020204" pitchFamily="34" charset="0"/>
              </a:rPr>
              <a:t>	T</a:t>
            </a:r>
            <a:r>
              <a:rPr lang="en-US" sz="2200" err="1">
                <a:cs typeface="Arial" panose="020B0604020202020204" pitchFamily="34" charset="0"/>
              </a:rPr>
              <a:t>ier</a:t>
            </a:r>
            <a:r>
              <a:rPr lang="en-US" sz="2200">
                <a:cs typeface="Arial" panose="020B0604020202020204" pitchFamily="34" charset="0"/>
              </a:rPr>
              <a:t> 2 or Tier 1 as they develop and pathways for movement materialize.</a:t>
            </a:r>
            <a:endParaRPr kumimoji="0" lang="en-US" sz="2200" b="0" u="none" strike="noStrike" cap="none" normalizeH="0" baseline="0" noProof="0">
              <a:ln>
                <a:noFill/>
              </a:ln>
              <a:effectLst/>
              <a:uLnTx/>
              <a:uFillTx/>
              <a:cs typeface="Arial" panose="020B0604020202020204" pitchFamily="34" charset="0"/>
            </a:endParaRPr>
          </a:p>
        </p:txBody>
      </p:sp>
    </p:spTree>
    <p:extLst>
      <p:ext uri="{BB962C8B-B14F-4D97-AF65-F5344CB8AC3E}">
        <p14:creationId xmlns:p14="http://schemas.microsoft.com/office/powerpoint/2010/main" val="7861694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picture containing logo&#10;&#10;Description automatically generated">
            <a:extLst>
              <a:ext uri="{FF2B5EF4-FFF2-40B4-BE49-F238E27FC236}">
                <a16:creationId xmlns:a16="http://schemas.microsoft.com/office/drawing/2014/main" id="{DCE668D3-E868-A909-A200-AB02D9F35B58}"/>
              </a:ext>
            </a:extLst>
          </p:cNvPr>
          <p:cNvPicPr>
            <a:picLocks noGrp="1" noChangeAspect="1"/>
          </p:cNvPicPr>
          <p:nvPr>
            <p:ph idx="1"/>
          </p:nvPr>
        </p:nvPicPr>
        <p:blipFill>
          <a:blip r:embed="rId2"/>
          <a:stretch>
            <a:fillRect/>
          </a:stretch>
        </p:blipFill>
        <p:spPr>
          <a:xfrm>
            <a:off x="1115616" y="1743540"/>
            <a:ext cx="3292524" cy="823131"/>
          </a:xfrm>
          <a:prstGeom prst="rect">
            <a:avLst/>
          </a:prstGeom>
        </p:spPr>
      </p:pic>
      <p:cxnSp>
        <p:nvCxnSpPr>
          <p:cNvPr id="13" name="Straight Connector 12">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3"/>
          <a:stretch>
            <a:fillRect/>
          </a:stretch>
        </p:blipFill>
        <p:spPr>
          <a:xfrm>
            <a:off x="1606651" y="3671316"/>
            <a:ext cx="2323952" cy="2057011"/>
          </a:xfrm>
          <a:prstGeom prst="rect">
            <a:avLst/>
          </a:prstGeom>
        </p:spPr>
      </p:pic>
      <p:cxnSp>
        <p:nvCxnSpPr>
          <p:cNvPr id="15" name="Straight Connector 14">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3A68691E-245C-0083-F7D1-1CBA8AF5BF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70024" y="500190"/>
            <a:ext cx="5857619" cy="5857619"/>
          </a:xfrm>
          <a:prstGeom prst="rect">
            <a:avLst/>
          </a:prstGeom>
        </p:spPr>
      </p:pic>
    </p:spTree>
    <p:extLst>
      <p:ext uri="{BB962C8B-B14F-4D97-AF65-F5344CB8AC3E}">
        <p14:creationId xmlns:p14="http://schemas.microsoft.com/office/powerpoint/2010/main" val="42145014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Principles of Inclusivity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E9A59CD1-172E-8F7F-3E8A-3429535D8122}"/>
              </a:ext>
            </a:extLst>
          </p:cNvPr>
          <p:cNvSpPr>
            <a:spLocks noGrp="1"/>
          </p:cNvSpPr>
          <p:nvPr>
            <p:ph idx="1"/>
          </p:nvPr>
        </p:nvSpPr>
        <p:spPr>
          <a:xfrm>
            <a:off x="1426854" y="2126781"/>
            <a:ext cx="8534400" cy="3505200"/>
          </a:xfrm>
        </p:spPr>
        <p:txBody>
          <a:bodyPr>
            <a:normAutofit/>
          </a:bodyPr>
          <a:lstStyle/>
          <a:p>
            <a:pPr marL="0" indent="0">
              <a:buNone/>
            </a:pPr>
            <a:r>
              <a:rPr lang="en-US" sz="2400" b="1" dirty="0">
                <a:latin typeface="Poppins" panose="00000500000000000000" pitchFamily="2" charset="0"/>
                <a:cs typeface="Poppins" panose="00000500000000000000" pitchFamily="2" charset="0"/>
              </a:rPr>
              <a:t>Intentionality </a:t>
            </a:r>
          </a:p>
          <a:p>
            <a:pPr marL="0" indent="0">
              <a:buNone/>
            </a:pPr>
            <a:endParaRPr lang="en-US" sz="2400" b="1"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Be reflective – What is the status of our current volunteer culture?</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Be specific – Who do you want to engage?</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Be authentic – Why do you want to engage them?</a:t>
            </a:r>
          </a:p>
          <a:p>
            <a:pPr marL="0" indent="0">
              <a:buNone/>
            </a:pPr>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92762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Principles of Inclusivity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E9A59CD1-172E-8F7F-3E8A-3429535D8122}"/>
              </a:ext>
            </a:extLst>
          </p:cNvPr>
          <p:cNvSpPr>
            <a:spLocks noGrp="1"/>
          </p:cNvSpPr>
          <p:nvPr>
            <p:ph idx="1"/>
          </p:nvPr>
        </p:nvSpPr>
        <p:spPr>
          <a:xfrm>
            <a:off x="1426854" y="2126781"/>
            <a:ext cx="8534400" cy="3893019"/>
          </a:xfrm>
        </p:spPr>
        <p:txBody>
          <a:bodyPr>
            <a:normAutofit lnSpcReduction="10000"/>
          </a:bodyPr>
          <a:lstStyle/>
          <a:p>
            <a:pPr marL="0" indent="0">
              <a:buNone/>
            </a:pPr>
            <a:r>
              <a:rPr lang="en-US" sz="2400" b="1" dirty="0">
                <a:latin typeface="Poppins" panose="00000500000000000000" pitchFamily="2" charset="0"/>
                <a:cs typeface="Poppins" panose="00000500000000000000" pitchFamily="2" charset="0"/>
              </a:rPr>
              <a:t>Building trust </a:t>
            </a:r>
          </a:p>
          <a:p>
            <a:pPr marL="0" indent="0">
              <a:buNone/>
            </a:pPr>
            <a:endParaRPr lang="en-US" sz="2400" b="1"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Connecting with gatekeepers </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Listening, then acting</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Showing up</a:t>
            </a:r>
          </a:p>
          <a:p>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Fostering long-term relationships </a:t>
            </a:r>
          </a:p>
          <a:p>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69784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Principles of Inclusivity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E9A59CD1-172E-8F7F-3E8A-3429535D8122}"/>
              </a:ext>
            </a:extLst>
          </p:cNvPr>
          <p:cNvSpPr>
            <a:spLocks noGrp="1"/>
          </p:cNvSpPr>
          <p:nvPr>
            <p:ph idx="1"/>
          </p:nvPr>
        </p:nvSpPr>
        <p:spPr>
          <a:xfrm>
            <a:off x="1426854" y="2126781"/>
            <a:ext cx="8534400" cy="3334219"/>
          </a:xfrm>
        </p:spPr>
        <p:txBody>
          <a:bodyPr>
            <a:normAutofit/>
          </a:bodyPr>
          <a:lstStyle/>
          <a:p>
            <a:pPr marL="0" indent="0">
              <a:buNone/>
            </a:pPr>
            <a:r>
              <a:rPr lang="en-US" sz="2400" b="1" dirty="0">
                <a:latin typeface="Poppins" panose="00000500000000000000" pitchFamily="2" charset="0"/>
                <a:cs typeface="Poppins" panose="00000500000000000000" pitchFamily="2" charset="0"/>
              </a:rPr>
              <a:t>Removing barriers</a:t>
            </a:r>
          </a:p>
          <a:p>
            <a:pPr marL="0" indent="0">
              <a:buNone/>
            </a:pPr>
            <a:endParaRPr lang="en-US" sz="2400" b="1"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Reflection </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Accessibility </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Flexibility </a:t>
            </a:r>
          </a:p>
          <a:p>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101851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Principles of Inclusivity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E9A59CD1-172E-8F7F-3E8A-3429535D8122}"/>
              </a:ext>
            </a:extLst>
          </p:cNvPr>
          <p:cNvSpPr>
            <a:spLocks noGrp="1"/>
          </p:cNvSpPr>
          <p:nvPr>
            <p:ph idx="1"/>
          </p:nvPr>
        </p:nvSpPr>
        <p:spPr>
          <a:xfrm>
            <a:off x="1426854" y="2126781"/>
            <a:ext cx="8534400" cy="3639019"/>
          </a:xfrm>
        </p:spPr>
        <p:txBody>
          <a:bodyPr>
            <a:normAutofit fontScale="92500" lnSpcReduction="10000"/>
          </a:bodyPr>
          <a:lstStyle/>
          <a:p>
            <a:pPr marL="0" indent="0">
              <a:buNone/>
            </a:pPr>
            <a:r>
              <a:rPr lang="en-US" sz="2400" b="1" dirty="0">
                <a:latin typeface="Poppins" panose="00000500000000000000" pitchFamily="2" charset="0"/>
                <a:cs typeface="Poppins" panose="00000500000000000000" pitchFamily="2" charset="0"/>
              </a:rPr>
              <a:t>Centering the community</a:t>
            </a:r>
          </a:p>
          <a:p>
            <a:pPr marL="0" indent="0">
              <a:buNone/>
            </a:pPr>
            <a:endParaRPr lang="en-US" sz="2400" b="1"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Values, culture, and language </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Connectedness </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Policy and advocacy work</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Storytelling</a:t>
            </a:r>
          </a:p>
          <a:p>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839372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Table Discussions – 15 minutes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C7E82C08-41F8-7B4F-420D-327456856FDC}"/>
              </a:ext>
            </a:extLst>
          </p:cNvPr>
          <p:cNvSpPr>
            <a:spLocks noGrp="1"/>
          </p:cNvSpPr>
          <p:nvPr>
            <p:ph idx="1"/>
          </p:nvPr>
        </p:nvSpPr>
        <p:spPr>
          <a:xfrm>
            <a:off x="1426854" y="2126781"/>
            <a:ext cx="8534400" cy="3639019"/>
          </a:xfrm>
        </p:spPr>
        <p:txBody>
          <a:bodyPr>
            <a:normAutofit/>
          </a:bodyPr>
          <a:lstStyle/>
          <a:p>
            <a:pPr marL="0" indent="0">
              <a:buNone/>
            </a:pPr>
            <a:endParaRPr lang="en-US" sz="2400" b="1"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What group or community would you like to explore or continue engaging? </a:t>
            </a:r>
          </a:p>
          <a:p>
            <a:pPr marL="0" indent="0">
              <a:buNone/>
            </a:pPr>
            <a:endParaRPr lang="en-US" sz="2400" dirty="0">
              <a:latin typeface="Poppins" panose="00000500000000000000" pitchFamily="2" charset="0"/>
              <a:cs typeface="Poppins" panose="00000500000000000000" pitchFamily="2" charset="0"/>
            </a:endParaRPr>
          </a:p>
          <a:p>
            <a:r>
              <a:rPr lang="en-US" sz="2400" dirty="0">
                <a:latin typeface="Poppins" panose="00000500000000000000" pitchFamily="2" charset="0"/>
                <a:cs typeface="Poppins" panose="00000500000000000000" pitchFamily="2" charset="0"/>
              </a:rPr>
              <a:t>What is </a:t>
            </a:r>
            <a:r>
              <a:rPr lang="en-US" sz="2400" b="1" dirty="0">
                <a:latin typeface="Poppins" panose="00000500000000000000" pitchFamily="2" charset="0"/>
                <a:cs typeface="Poppins" panose="00000500000000000000" pitchFamily="2" charset="0"/>
              </a:rPr>
              <a:t>ONE </a:t>
            </a:r>
            <a:r>
              <a:rPr lang="en-US" sz="2400" dirty="0">
                <a:latin typeface="Poppins" panose="00000500000000000000" pitchFamily="2" charset="0"/>
                <a:cs typeface="Poppins" panose="00000500000000000000" pitchFamily="2" charset="0"/>
              </a:rPr>
              <a:t>realistic step, tactic, or activity you have found successful, or you can do, to build a relationship with that group/community? </a:t>
            </a:r>
          </a:p>
          <a:p>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785532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Reflections – 5 minutes </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2A5DA3C1-3658-A711-8D43-E55EC35D4429}"/>
              </a:ext>
            </a:extLst>
          </p:cNvPr>
          <p:cNvSpPr>
            <a:spLocks noGrp="1"/>
          </p:cNvSpPr>
          <p:nvPr>
            <p:ph idx="1"/>
          </p:nvPr>
        </p:nvSpPr>
        <p:spPr>
          <a:xfrm>
            <a:off x="1426854" y="2126781"/>
            <a:ext cx="8534400" cy="3639019"/>
          </a:xfrm>
        </p:spPr>
        <p:txBody>
          <a:bodyPr>
            <a:normAutofit/>
          </a:bodyPr>
          <a:lstStyle/>
          <a:p>
            <a:pPr marL="0" indent="0">
              <a:buNone/>
            </a:pPr>
            <a:endParaRPr lang="en-US" sz="2400" b="1" dirty="0">
              <a:latin typeface="Poppins" panose="00000500000000000000" pitchFamily="2" charset="0"/>
              <a:cs typeface="Poppins" panose="00000500000000000000" pitchFamily="2" charset="0"/>
            </a:endParaRPr>
          </a:p>
          <a:p>
            <a:pPr marL="0" indent="0">
              <a:buNone/>
            </a:pPr>
            <a:r>
              <a:rPr lang="en-US" sz="2933" dirty="0">
                <a:latin typeface="Poppins" panose="00000500000000000000" pitchFamily="2" charset="0"/>
                <a:cs typeface="Poppins" panose="00000500000000000000" pitchFamily="2" charset="0"/>
              </a:rPr>
              <a:t>Please share the best idea you have heard today that you will explore. </a:t>
            </a:r>
          </a:p>
          <a:p>
            <a:pPr marL="0" indent="0">
              <a:buNone/>
            </a:pPr>
            <a:endParaRPr lang="en-US" sz="2400" dirty="0">
              <a:latin typeface="Poppins" panose="00000500000000000000" pitchFamily="2" charset="0"/>
              <a:cs typeface="Poppins" panose="00000500000000000000" pitchFamily="2" charset="0"/>
            </a:endParaRPr>
          </a:p>
          <a:p>
            <a:pPr marL="0" indent="0">
              <a:buNone/>
            </a:pPr>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430647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outdoor&#10;&#10;Description automatically generated">
            <a:extLst>
              <a:ext uri="{FF2B5EF4-FFF2-40B4-BE49-F238E27FC236}">
                <a16:creationId xmlns:a16="http://schemas.microsoft.com/office/drawing/2014/main" id="{50A9D383-DA51-6EC5-C8E0-6669E5D3CA89}"/>
              </a:ext>
            </a:extLst>
          </p:cNvPr>
          <p:cNvPicPr>
            <a:picLocks noChangeAspect="1"/>
          </p:cNvPicPr>
          <p:nvPr/>
        </p:nvPicPr>
        <p:blipFill>
          <a:blip r:embed="rId2"/>
          <a:stretch>
            <a:fillRect/>
          </a:stretch>
        </p:blipFill>
        <p:spPr>
          <a:xfrm>
            <a:off x="10511171" y="5284714"/>
            <a:ext cx="1231823" cy="1094053"/>
          </a:xfrm>
          <a:prstGeom prst="rect">
            <a:avLst/>
          </a:prstGeom>
        </p:spPr>
      </p:pic>
      <p:sp>
        <p:nvSpPr>
          <p:cNvPr id="13" name="Rectangle 12">
            <a:extLst>
              <a:ext uri="{FF2B5EF4-FFF2-40B4-BE49-F238E27FC236}">
                <a16:creationId xmlns:a16="http://schemas.microsoft.com/office/drawing/2014/main" id="{638003AF-D60D-B243-63BF-B7CCC1176752}"/>
              </a:ext>
            </a:extLst>
          </p:cNvPr>
          <p:cNvSpPr/>
          <p:nvPr/>
        </p:nvSpPr>
        <p:spPr>
          <a:xfrm>
            <a:off x="1" y="0"/>
            <a:ext cx="12192000" cy="14401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Oval 13">
            <a:extLst>
              <a:ext uri="{FF2B5EF4-FFF2-40B4-BE49-F238E27FC236}">
                <a16:creationId xmlns:a16="http://schemas.microsoft.com/office/drawing/2014/main" id="{0B717FBE-332C-B209-A8AA-55894DC7A917}"/>
              </a:ext>
            </a:extLst>
          </p:cNvPr>
          <p:cNvSpPr/>
          <p:nvPr/>
        </p:nvSpPr>
        <p:spPr>
          <a:xfrm>
            <a:off x="-446356" y="-332183"/>
            <a:ext cx="2104561" cy="2104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3"/>
          <a:stretch>
            <a:fillRect/>
          </a:stretch>
        </p:blipFill>
        <p:spPr>
          <a:xfrm>
            <a:off x="159575" y="172918"/>
            <a:ext cx="1267279" cy="1267279"/>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2602328" y="366155"/>
            <a:ext cx="9430098" cy="707886"/>
          </a:xfrm>
          <a:prstGeom prst="rect">
            <a:avLst/>
          </a:prstGeom>
          <a:noFill/>
        </p:spPr>
        <p:txBody>
          <a:bodyPr wrap="square" rtlCol="0">
            <a:spAutoFit/>
          </a:bodyPr>
          <a:lstStyle/>
          <a:p>
            <a:r>
              <a:rPr lang="en-US" sz="4000" b="1" i="1" dirty="0">
                <a:solidFill>
                  <a:schemeClr val="bg1"/>
                </a:solidFill>
              </a:rPr>
              <a:t>Continuing the conversation</a:t>
            </a:r>
          </a:p>
        </p:txBody>
      </p:sp>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765607" y="-526485"/>
            <a:ext cx="2743062" cy="2555913"/>
          </a:xfrm>
          <a:prstGeom prst="rect">
            <a:avLst/>
          </a:prstGeom>
        </p:spPr>
      </p:pic>
      <p:sp>
        <p:nvSpPr>
          <p:cNvPr id="3" name="Content Placeholder 4">
            <a:extLst>
              <a:ext uri="{FF2B5EF4-FFF2-40B4-BE49-F238E27FC236}">
                <a16:creationId xmlns:a16="http://schemas.microsoft.com/office/drawing/2014/main" id="{9D757F70-0865-7D4C-AD33-5FF257B7D6FC}"/>
              </a:ext>
            </a:extLst>
          </p:cNvPr>
          <p:cNvSpPr>
            <a:spLocks noGrp="1"/>
          </p:cNvSpPr>
          <p:nvPr>
            <p:ph idx="1"/>
          </p:nvPr>
        </p:nvSpPr>
        <p:spPr>
          <a:xfrm>
            <a:off x="1426854" y="2126781"/>
            <a:ext cx="8534400" cy="3639019"/>
          </a:xfrm>
        </p:spPr>
        <p:txBody>
          <a:bodyPr>
            <a:normAutofit/>
          </a:bodyPr>
          <a:lstStyle/>
          <a:p>
            <a:pPr marL="0" indent="0">
              <a:buNone/>
            </a:pPr>
            <a:endParaRPr lang="en-US" sz="2400" b="1" dirty="0">
              <a:latin typeface="Poppins" panose="00000500000000000000" pitchFamily="2" charset="0"/>
              <a:cs typeface="Poppins" panose="00000500000000000000" pitchFamily="2" charset="0"/>
            </a:endParaRPr>
          </a:p>
          <a:p>
            <a:r>
              <a:rPr lang="en-US" sz="2933" dirty="0">
                <a:latin typeface="Poppins" panose="00000500000000000000" pitchFamily="2" charset="0"/>
                <a:cs typeface="Poppins" panose="00000500000000000000" pitchFamily="2" charset="0"/>
              </a:rPr>
              <a:t>In your team meetings and planning sessions</a:t>
            </a:r>
          </a:p>
          <a:p>
            <a:endParaRPr lang="en-US" sz="2933" dirty="0">
              <a:latin typeface="Poppins" panose="00000500000000000000" pitchFamily="2" charset="0"/>
              <a:cs typeface="Poppins" panose="00000500000000000000" pitchFamily="2" charset="0"/>
            </a:endParaRPr>
          </a:p>
          <a:p>
            <a:r>
              <a:rPr lang="en-US" sz="2933" dirty="0">
                <a:latin typeface="Poppins" panose="00000500000000000000" pitchFamily="2" charset="0"/>
                <a:cs typeface="Poppins" panose="00000500000000000000" pitchFamily="2" charset="0"/>
              </a:rPr>
              <a:t>Connect with the affinity groups</a:t>
            </a:r>
          </a:p>
          <a:p>
            <a:pPr marL="0" indent="0">
              <a:buNone/>
            </a:pPr>
            <a:endParaRPr lang="en-US" sz="2400" dirty="0">
              <a:latin typeface="Poppins" panose="00000500000000000000" pitchFamily="2" charset="0"/>
              <a:cs typeface="Poppins" panose="00000500000000000000" pitchFamily="2" charset="0"/>
            </a:endParaRPr>
          </a:p>
          <a:p>
            <a:pPr marL="0" indent="0">
              <a:buNone/>
            </a:pPr>
            <a:endParaRPr lang="en-US" sz="2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89316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3" y="2372047"/>
            <a:ext cx="9430098" cy="1877437"/>
          </a:xfrm>
          <a:prstGeom prst="rect">
            <a:avLst/>
          </a:prstGeom>
          <a:noFill/>
        </p:spPr>
        <p:txBody>
          <a:bodyPr wrap="square" rtlCol="0">
            <a:spAutoFit/>
          </a:bodyPr>
          <a:lstStyle/>
          <a:p>
            <a:r>
              <a:rPr lang="en-US" sz="4000" b="1" i="0" cap="all">
                <a:solidFill>
                  <a:schemeClr val="bg1"/>
                </a:solidFill>
                <a:effectLst/>
                <a:latin typeface="Calibri" panose="020F0502020204030204" pitchFamily="34" charset="0"/>
              </a:rPr>
              <a:t>Lights of Hope Ceremony</a:t>
            </a:r>
          </a:p>
          <a:p>
            <a:endParaRPr lang="en-US" sz="4000" b="1" cap="all">
              <a:solidFill>
                <a:schemeClr val="bg1"/>
              </a:solidFill>
              <a:latin typeface="Calibri" panose="020F0502020204030204" pitchFamily="34" charset="0"/>
              <a:cs typeface="Aharoni" panose="02010803020104030203" pitchFamily="2" charset="-79"/>
            </a:endParaRPr>
          </a:p>
          <a:p>
            <a:endParaRPr lang="en-US" sz="3600" b="1"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76625" y="-1182166"/>
            <a:ext cx="8085703" cy="7821962"/>
          </a:xfrm>
          <a:prstGeom prst="rect">
            <a:avLst/>
          </a:prstGeom>
        </p:spPr>
      </p:pic>
    </p:spTree>
    <p:extLst>
      <p:ext uri="{BB962C8B-B14F-4D97-AF65-F5344CB8AC3E}">
        <p14:creationId xmlns:p14="http://schemas.microsoft.com/office/powerpoint/2010/main" val="1088360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3" y="2372047"/>
            <a:ext cx="9430098" cy="4339650"/>
          </a:xfrm>
          <a:prstGeom prst="rect">
            <a:avLst/>
          </a:prstGeom>
          <a:noFill/>
        </p:spPr>
        <p:txBody>
          <a:bodyPr wrap="square" rtlCol="0">
            <a:spAutoFit/>
          </a:bodyPr>
          <a:lstStyle/>
          <a:p>
            <a:r>
              <a:rPr lang="en-US" sz="6000" b="1" i="0" cap="all">
                <a:solidFill>
                  <a:schemeClr val="bg1"/>
                </a:solidFill>
                <a:effectLst/>
                <a:latin typeface="Calibri" panose="020F0502020204030204" pitchFamily="34" charset="0"/>
              </a:rPr>
              <a:t>Closing</a:t>
            </a:r>
          </a:p>
          <a:p>
            <a:r>
              <a:rPr lang="en-US" sz="4000" b="1" i="1">
                <a:solidFill>
                  <a:schemeClr val="bg1"/>
                </a:solidFill>
              </a:rPr>
              <a:t>Kay Coleman</a:t>
            </a:r>
          </a:p>
          <a:p>
            <a:r>
              <a:rPr lang="en-US" sz="4000" i="1">
                <a:solidFill>
                  <a:schemeClr val="bg1"/>
                </a:solidFill>
              </a:rPr>
              <a:t>State Lead Ambassador</a:t>
            </a:r>
          </a:p>
          <a:p>
            <a:endParaRPr lang="en-US" sz="6000" b="1" i="0" cap="all">
              <a:solidFill>
                <a:schemeClr val="bg1"/>
              </a:solidFill>
              <a:effectLst/>
              <a:latin typeface="Calibri" panose="020F0502020204030204" pitchFamily="34" charset="0"/>
            </a:endParaRPr>
          </a:p>
          <a:p>
            <a:endParaRPr lang="en-US" sz="4000" b="1" cap="all">
              <a:solidFill>
                <a:schemeClr val="bg1"/>
              </a:solidFill>
              <a:latin typeface="Calibri" panose="020F0502020204030204" pitchFamily="34" charset="0"/>
              <a:cs typeface="Aharoni" panose="02010803020104030203" pitchFamily="2" charset="-79"/>
            </a:endParaRPr>
          </a:p>
          <a:p>
            <a:endParaRPr lang="en-US" sz="3600" b="1"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76625" y="-1182166"/>
            <a:ext cx="8085703" cy="7821962"/>
          </a:xfrm>
          <a:prstGeom prst="rect">
            <a:avLst/>
          </a:prstGeom>
        </p:spPr>
      </p:pic>
    </p:spTree>
    <p:extLst>
      <p:ext uri="{BB962C8B-B14F-4D97-AF65-F5344CB8AC3E}">
        <p14:creationId xmlns:p14="http://schemas.microsoft.com/office/powerpoint/2010/main" val="122794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7408FA-DA6B-666F-C4E1-F048840238CB}"/>
              </a:ext>
            </a:extLst>
          </p:cNvPr>
          <p:cNvSpPr>
            <a:spLocks noGrp="1"/>
          </p:cNvSpPr>
          <p:nvPr>
            <p:ph type="body" idx="1"/>
          </p:nvPr>
        </p:nvSpPr>
        <p:spPr>
          <a:xfrm>
            <a:off x="768587" y="1479691"/>
            <a:ext cx="11033316" cy="1679718"/>
          </a:xfrm>
        </p:spPr>
        <p:txBody>
          <a:bodyPr>
            <a:normAutofit/>
          </a:bodyPr>
          <a:lstStyle/>
          <a:p>
            <a:r>
              <a:rPr lang="en-US" sz="2200" b="1">
                <a:solidFill>
                  <a:srgbClr val="2746F8"/>
                </a:solidFill>
                <a:effectLst/>
                <a:ea typeface="Calibri" panose="020F0502020204030204" pitchFamily="34" charset="0"/>
                <a:cs typeface="Arial" panose="020B0604020202020204" pitchFamily="34" charset="0"/>
              </a:rPr>
              <a:t>Tier 1: Major</a:t>
            </a:r>
            <a:r>
              <a:rPr lang="en-US" sz="2200" b="1" spc="-25">
                <a:solidFill>
                  <a:srgbClr val="2746F8"/>
                </a:solidFill>
                <a:effectLst/>
                <a:ea typeface="Calibri" panose="020F0502020204030204" pitchFamily="34" charset="0"/>
                <a:cs typeface="Arial" panose="020B0604020202020204" pitchFamily="34" charset="0"/>
              </a:rPr>
              <a:t> </a:t>
            </a:r>
            <a:r>
              <a:rPr lang="en-US" sz="2200" b="1">
                <a:solidFill>
                  <a:srgbClr val="2746F8"/>
                </a:solidFill>
                <a:effectLst/>
                <a:ea typeface="Calibri" panose="020F0502020204030204" pitchFamily="34" charset="0"/>
                <a:cs typeface="Arial" panose="020B0604020202020204" pitchFamily="34" charset="0"/>
              </a:rPr>
              <a:t>Campaigns</a:t>
            </a:r>
          </a:p>
          <a:p>
            <a:pPr marL="365760" indent="-365760">
              <a:lnSpc>
                <a:spcPct val="100000"/>
              </a:lnSpc>
              <a:spcBef>
                <a:spcPts val="0"/>
              </a:spcBef>
              <a:buFont typeface="Arial" panose="020B0604020202020204" pitchFamily="34" charset="0"/>
              <a:buChar char="•"/>
            </a:pPr>
            <a:r>
              <a:rPr lang="en-US" sz="2200" kern="0">
                <a:solidFill>
                  <a:schemeClr val="tx1"/>
                </a:solidFill>
                <a:effectLst/>
                <a:ea typeface="Calibri" panose="020F0502020204030204" pitchFamily="34" charset="0"/>
                <a:cs typeface="Arial" panose="020B0604020202020204" pitchFamily="34" charset="0"/>
              </a:rPr>
              <a:t>Cancer</a:t>
            </a:r>
            <a:r>
              <a:rPr lang="en-US" sz="2200" kern="0" spc="-10">
                <a:solidFill>
                  <a:schemeClr val="tx1"/>
                </a:solidFill>
                <a:effectLst/>
                <a:ea typeface="Calibri" panose="020F0502020204030204" pitchFamily="34" charset="0"/>
                <a:cs typeface="Arial" panose="020B0604020202020204" pitchFamily="34" charset="0"/>
              </a:rPr>
              <a:t> </a:t>
            </a:r>
            <a:r>
              <a:rPr lang="en-US" sz="2200" kern="0">
                <a:solidFill>
                  <a:schemeClr val="tx1"/>
                </a:solidFill>
                <a:effectLst/>
                <a:ea typeface="Calibri" panose="020F0502020204030204" pitchFamily="34" charset="0"/>
                <a:cs typeface="Arial" panose="020B0604020202020204" pitchFamily="34" charset="0"/>
              </a:rPr>
              <a:t>Research</a:t>
            </a:r>
            <a:r>
              <a:rPr lang="en-US" sz="2200" kern="0" spc="-5">
                <a:solidFill>
                  <a:schemeClr val="tx1"/>
                </a:solidFill>
                <a:effectLst/>
                <a:ea typeface="Calibri" panose="020F0502020204030204" pitchFamily="34" charset="0"/>
                <a:cs typeface="Arial" panose="020B0604020202020204" pitchFamily="34" charset="0"/>
              </a:rPr>
              <a:t> </a:t>
            </a:r>
            <a:r>
              <a:rPr lang="en-US" sz="2200" kern="0">
                <a:solidFill>
                  <a:schemeClr val="tx1"/>
                </a:solidFill>
                <a:effectLst/>
                <a:ea typeface="Calibri" panose="020F0502020204030204" pitchFamily="34" charset="0"/>
                <a:cs typeface="Arial" panose="020B0604020202020204" pitchFamily="34" charset="0"/>
              </a:rPr>
              <a:t>&amp;</a:t>
            </a:r>
            <a:r>
              <a:rPr lang="en-US" sz="2200" kern="0" spc="-20">
                <a:solidFill>
                  <a:schemeClr val="tx1"/>
                </a:solidFill>
                <a:effectLst/>
                <a:ea typeface="Calibri" panose="020F0502020204030204" pitchFamily="34" charset="0"/>
                <a:cs typeface="Arial" panose="020B0604020202020204" pitchFamily="34" charset="0"/>
              </a:rPr>
              <a:t> </a:t>
            </a:r>
            <a:r>
              <a:rPr lang="en-US" sz="2200" kern="0">
                <a:solidFill>
                  <a:schemeClr val="tx1"/>
                </a:solidFill>
                <a:effectLst/>
                <a:ea typeface="Calibri" panose="020F0502020204030204" pitchFamily="34" charset="0"/>
                <a:cs typeface="Arial" panose="020B0604020202020204" pitchFamily="34" charset="0"/>
              </a:rPr>
              <a:t>Prevention Funding</a:t>
            </a:r>
            <a:r>
              <a:rPr lang="en-US" sz="2200" kern="0" spc="20">
                <a:solidFill>
                  <a:schemeClr val="tx1"/>
                </a:solidFill>
                <a:effectLst/>
                <a:ea typeface="Calibri" panose="020F0502020204030204" pitchFamily="34" charset="0"/>
                <a:cs typeface="Arial" panose="020B0604020202020204" pitchFamily="34" charset="0"/>
              </a:rPr>
              <a:t> </a:t>
            </a:r>
            <a:r>
              <a:rPr lang="en-US" sz="2200" kern="0">
                <a:solidFill>
                  <a:schemeClr val="tx1"/>
                </a:solidFill>
                <a:effectLst/>
                <a:ea typeface="Calibri" panose="020F0502020204030204" pitchFamily="34" charset="0"/>
                <a:cs typeface="Arial" panose="020B0604020202020204" pitchFamily="34" charset="0"/>
              </a:rPr>
              <a:t>(Fiscal</a:t>
            </a:r>
            <a:r>
              <a:rPr lang="en-US" sz="2200" kern="0" spc="-5">
                <a:solidFill>
                  <a:schemeClr val="tx1"/>
                </a:solidFill>
                <a:effectLst/>
                <a:ea typeface="Calibri" panose="020F0502020204030204" pitchFamily="34" charset="0"/>
                <a:cs typeface="Arial" panose="020B0604020202020204" pitchFamily="34" charset="0"/>
              </a:rPr>
              <a:t> </a:t>
            </a:r>
            <a:r>
              <a:rPr lang="en-US" sz="2200" kern="0">
                <a:solidFill>
                  <a:schemeClr val="tx1"/>
                </a:solidFill>
                <a:effectLst/>
                <a:ea typeface="Calibri" panose="020F0502020204030204" pitchFamily="34" charset="0"/>
                <a:cs typeface="Arial" panose="020B0604020202020204" pitchFamily="34" charset="0"/>
              </a:rPr>
              <a:t>Year</a:t>
            </a:r>
            <a:r>
              <a:rPr lang="en-US" sz="2200" kern="0" spc="5">
                <a:solidFill>
                  <a:schemeClr val="tx1"/>
                </a:solidFill>
                <a:effectLst/>
                <a:ea typeface="Calibri" panose="020F0502020204030204" pitchFamily="34" charset="0"/>
                <a:cs typeface="Arial" panose="020B0604020202020204" pitchFamily="34" charset="0"/>
              </a:rPr>
              <a:t> </a:t>
            </a:r>
            <a:r>
              <a:rPr lang="en-US" sz="2200" kern="0">
                <a:solidFill>
                  <a:schemeClr val="tx1"/>
                </a:solidFill>
                <a:effectLst/>
                <a:ea typeface="Calibri" panose="020F0502020204030204" pitchFamily="34" charset="0"/>
                <a:cs typeface="Arial" panose="020B0604020202020204" pitchFamily="34" charset="0"/>
              </a:rPr>
              <a:t>24) – NIH, NCI &amp; CDC</a:t>
            </a:r>
          </a:p>
          <a:p>
            <a:pPr marL="365760" indent="-365760">
              <a:lnSpc>
                <a:spcPct val="100000"/>
              </a:lnSpc>
              <a:spcBef>
                <a:spcPts val="0"/>
              </a:spcBef>
              <a:buFont typeface="Arial" panose="020B0604020202020204" pitchFamily="34" charset="0"/>
              <a:buChar char="•"/>
            </a:pPr>
            <a:r>
              <a:rPr lang="en-US" sz="2200" kern="0">
                <a:solidFill>
                  <a:schemeClr val="tx1"/>
                </a:solidFill>
                <a:ea typeface="Calibri" panose="020F0502020204030204" pitchFamily="34" charset="0"/>
                <a:cs typeface="Arial" panose="020B0604020202020204" pitchFamily="34" charset="0"/>
              </a:rPr>
              <a:t>Access to Clinical Trials </a:t>
            </a:r>
          </a:p>
          <a:p>
            <a:pPr marL="365760" indent="-365760">
              <a:lnSpc>
                <a:spcPct val="100000"/>
              </a:lnSpc>
              <a:spcBef>
                <a:spcPts val="0"/>
              </a:spcBef>
              <a:buFont typeface="Arial" panose="020B0604020202020204" pitchFamily="34" charset="0"/>
              <a:buChar char="•"/>
            </a:pPr>
            <a:r>
              <a:rPr lang="en-US" sz="2200">
                <a:solidFill>
                  <a:schemeClr val="tx1"/>
                </a:solidFill>
                <a:effectLst/>
                <a:ea typeface="Calibri" panose="020F0502020204030204" pitchFamily="34" charset="0"/>
                <a:cs typeface="Arial" panose="020B0604020202020204" pitchFamily="34" charset="0"/>
              </a:rPr>
              <a:t>Cancer Prevention, Early Detection and Screening</a:t>
            </a:r>
          </a:p>
        </p:txBody>
      </p:sp>
      <p:sp>
        <p:nvSpPr>
          <p:cNvPr id="5" name="TextBox 4">
            <a:extLst>
              <a:ext uri="{FF2B5EF4-FFF2-40B4-BE49-F238E27FC236}">
                <a16:creationId xmlns:a16="http://schemas.microsoft.com/office/drawing/2014/main" id="{AF4BBA74-D784-F161-49AB-9ABD0AF3E9C8}"/>
              </a:ext>
            </a:extLst>
          </p:cNvPr>
          <p:cNvSpPr txBox="1"/>
          <p:nvPr/>
        </p:nvSpPr>
        <p:spPr>
          <a:xfrm>
            <a:off x="754732" y="2936058"/>
            <a:ext cx="10682536" cy="1785104"/>
          </a:xfrm>
          <a:prstGeom prst="rect">
            <a:avLst/>
          </a:prstGeom>
          <a:noFill/>
        </p:spPr>
        <p:txBody>
          <a:bodyPr wrap="square" rtlCol="0">
            <a:spAutoFit/>
          </a:bodyPr>
          <a:lstStyle/>
          <a:p>
            <a:r>
              <a:rPr lang="en-US" sz="2200" b="1" kern="0">
                <a:solidFill>
                  <a:srgbClr val="2746F8"/>
                </a:solidFill>
                <a:effectLst/>
                <a:ea typeface="Calibri" panose="020F0502020204030204" pitchFamily="34" charset="0"/>
                <a:cs typeface="Arial" panose="020B0604020202020204" pitchFamily="34" charset="0"/>
              </a:rPr>
              <a:t>Tier 2: Targeted</a:t>
            </a:r>
            <a:r>
              <a:rPr lang="en-US" sz="2200" b="1" kern="0" spc="-15">
                <a:solidFill>
                  <a:srgbClr val="2746F8"/>
                </a:solidFill>
                <a:effectLst/>
                <a:ea typeface="Calibri" panose="020F0502020204030204" pitchFamily="34" charset="0"/>
                <a:cs typeface="Arial" panose="020B0604020202020204" pitchFamily="34" charset="0"/>
              </a:rPr>
              <a:t> </a:t>
            </a:r>
            <a:r>
              <a:rPr lang="en-US" sz="2200" b="1" kern="0">
                <a:solidFill>
                  <a:srgbClr val="2746F8"/>
                </a:solidFill>
                <a:effectLst/>
                <a:ea typeface="Calibri" panose="020F0502020204030204" pitchFamily="34" charset="0"/>
                <a:cs typeface="Arial" panose="020B0604020202020204" pitchFamily="34" charset="0"/>
              </a:rPr>
              <a:t>Campaigns</a:t>
            </a:r>
          </a:p>
          <a:p>
            <a:pPr marL="285750" indent="-28575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Health Insurance Reform</a:t>
            </a:r>
          </a:p>
          <a:p>
            <a:pPr marL="285750" indent="-28575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Patient and Survivor Quality of Life</a:t>
            </a:r>
          </a:p>
          <a:p>
            <a:pPr marL="285750" indent="-28575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Diagnostic Reform</a:t>
            </a:r>
          </a:p>
          <a:p>
            <a:pPr marL="285750" indent="-28575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Tobacco Control </a:t>
            </a:r>
            <a:endParaRPr lang="en-US" sz="2200">
              <a:cs typeface="Arial" panose="020B0604020202020204" pitchFamily="34" charset="0"/>
            </a:endParaRPr>
          </a:p>
        </p:txBody>
      </p:sp>
      <p:sp>
        <p:nvSpPr>
          <p:cNvPr id="6" name="TextBox 5">
            <a:extLst>
              <a:ext uri="{FF2B5EF4-FFF2-40B4-BE49-F238E27FC236}">
                <a16:creationId xmlns:a16="http://schemas.microsoft.com/office/drawing/2014/main" id="{F22363CE-80B2-FB32-D376-EBC3261F4155}"/>
              </a:ext>
            </a:extLst>
          </p:cNvPr>
          <p:cNvSpPr txBox="1"/>
          <p:nvPr/>
        </p:nvSpPr>
        <p:spPr>
          <a:xfrm>
            <a:off x="754733" y="4712030"/>
            <a:ext cx="5853886" cy="1785104"/>
          </a:xfrm>
          <a:prstGeom prst="rect">
            <a:avLst/>
          </a:prstGeom>
          <a:noFill/>
        </p:spPr>
        <p:txBody>
          <a:bodyPr wrap="square" rtlCol="0">
            <a:spAutoFit/>
          </a:bodyPr>
          <a:lstStyle/>
          <a:p>
            <a:r>
              <a:rPr lang="en-US" sz="2200" b="1">
                <a:solidFill>
                  <a:srgbClr val="2746F8"/>
                </a:solidFill>
                <a:effectLst/>
                <a:ea typeface="Calibri" panose="020F0502020204030204" pitchFamily="34" charset="0"/>
                <a:cs typeface="Arial" panose="020B0604020202020204" pitchFamily="34" charset="0"/>
              </a:rPr>
              <a:t>Tier 3: Additional </a:t>
            </a:r>
            <a:r>
              <a:rPr lang="en-US" sz="2200" b="1" kern="0">
                <a:solidFill>
                  <a:srgbClr val="2746F8"/>
                </a:solidFill>
                <a:effectLst/>
                <a:ea typeface="Calibri" panose="020F0502020204030204" pitchFamily="34" charset="0"/>
                <a:cs typeface="Arial" panose="020B0604020202020204" pitchFamily="34" charset="0"/>
              </a:rPr>
              <a:t>Federal</a:t>
            </a:r>
            <a:r>
              <a:rPr lang="en-US" sz="2200" b="1" kern="0" spc="-20">
                <a:solidFill>
                  <a:srgbClr val="2746F8"/>
                </a:solidFill>
                <a:effectLst/>
                <a:ea typeface="Calibri" panose="020F0502020204030204" pitchFamily="34" charset="0"/>
                <a:cs typeface="Arial" panose="020B0604020202020204" pitchFamily="34" charset="0"/>
              </a:rPr>
              <a:t> Policy</a:t>
            </a:r>
            <a:r>
              <a:rPr lang="en-US" sz="2200" b="1" kern="0">
                <a:solidFill>
                  <a:srgbClr val="2746F8"/>
                </a:solidFill>
                <a:effectLst/>
                <a:ea typeface="Calibri" panose="020F0502020204030204" pitchFamily="34" charset="0"/>
                <a:cs typeface="Arial" panose="020B0604020202020204" pitchFamily="34" charset="0"/>
              </a:rPr>
              <a:t> Priorities</a:t>
            </a:r>
          </a:p>
          <a:p>
            <a:pPr marL="342900" indent="-34290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Childhood Cancer </a:t>
            </a:r>
            <a:r>
              <a:rPr lang="en-US" sz="2200">
                <a:ea typeface="Times New Roman" panose="02020603050405020304" pitchFamily="18" charset="0"/>
                <a:cs typeface="Arial" panose="020B0604020202020204" pitchFamily="34" charset="0"/>
              </a:rPr>
              <a:t>			</a:t>
            </a:r>
          </a:p>
          <a:p>
            <a:pPr marL="342900" indent="-34290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Patient Navigation </a:t>
            </a:r>
            <a:r>
              <a:rPr lang="en-US" sz="2200">
                <a:ea typeface="Times New Roman" panose="02020603050405020304" pitchFamily="18" charset="0"/>
                <a:cs typeface="Arial" panose="020B0604020202020204" pitchFamily="34" charset="0"/>
              </a:rPr>
              <a:t>			</a:t>
            </a:r>
          </a:p>
          <a:p>
            <a:pPr marL="342900" indent="-34290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Firefighters and Cancer Risk 		</a:t>
            </a:r>
            <a:r>
              <a:rPr lang="en-US" sz="220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Indian Health Services</a:t>
            </a:r>
            <a:endParaRPr lang="en-US" sz="2200" strike="sngStrike">
              <a:cs typeface="Arial" panose="020B0604020202020204" pitchFamily="34" charset="0"/>
            </a:endParaRPr>
          </a:p>
        </p:txBody>
      </p:sp>
      <p:sp>
        <p:nvSpPr>
          <p:cNvPr id="8" name="Title 1">
            <a:extLst>
              <a:ext uri="{FF2B5EF4-FFF2-40B4-BE49-F238E27FC236}">
                <a16:creationId xmlns:a16="http://schemas.microsoft.com/office/drawing/2014/main" id="{911B2631-8389-8716-9800-E2AB2975DE7D}"/>
              </a:ext>
            </a:extLst>
          </p:cNvPr>
          <p:cNvSpPr txBox="1">
            <a:spLocks/>
          </p:cNvSpPr>
          <p:nvPr/>
        </p:nvSpPr>
        <p:spPr>
          <a:xfrm>
            <a:off x="754732" y="343647"/>
            <a:ext cx="6890974" cy="8021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solidFill>
                  <a:srgbClr val="2746F8"/>
                </a:solidFill>
                <a:latin typeface="+mn-lt"/>
                <a:cs typeface="Arial" panose="020B0604020202020204" pitchFamily="34" charset="0"/>
              </a:rPr>
              <a:t>2023 Federal Priorities</a:t>
            </a:r>
          </a:p>
        </p:txBody>
      </p:sp>
      <p:pic>
        <p:nvPicPr>
          <p:cNvPr id="9" name="Picture 8" descr="Text&#10;&#10;Description automatically generated with medium confidence">
            <a:extLst>
              <a:ext uri="{FF2B5EF4-FFF2-40B4-BE49-F238E27FC236}">
                <a16:creationId xmlns:a16="http://schemas.microsoft.com/office/drawing/2014/main" id="{77FBDBDB-E8BE-4EF3-4F62-8A59732EC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6122" y="193150"/>
            <a:ext cx="1515781" cy="1343150"/>
          </a:xfrm>
          <a:prstGeom prst="rect">
            <a:avLst/>
          </a:prstGeom>
        </p:spPr>
      </p:pic>
      <p:sp>
        <p:nvSpPr>
          <p:cNvPr id="2" name="TextBox 1">
            <a:extLst>
              <a:ext uri="{FF2B5EF4-FFF2-40B4-BE49-F238E27FC236}">
                <a16:creationId xmlns:a16="http://schemas.microsoft.com/office/drawing/2014/main" id="{F3E7A649-0F64-B91F-AFF0-01B54C12BB47}"/>
              </a:ext>
            </a:extLst>
          </p:cNvPr>
          <p:cNvSpPr txBox="1"/>
          <p:nvPr/>
        </p:nvSpPr>
        <p:spPr>
          <a:xfrm>
            <a:off x="5114620" y="5044133"/>
            <a:ext cx="3477491" cy="1107996"/>
          </a:xfrm>
          <a:prstGeom prst="rect">
            <a:avLst/>
          </a:prstGeom>
          <a:noFill/>
        </p:spPr>
        <p:txBody>
          <a:bodyPr wrap="square" rtlCol="0">
            <a:spAutoFit/>
          </a:bodyPr>
          <a:lstStyle/>
          <a:p>
            <a:pPr marL="342900" indent="-342900">
              <a:buFont typeface="Arial" panose="020B0604020202020204" pitchFamily="34" charset="0"/>
              <a:buChar char="•"/>
            </a:pPr>
            <a:r>
              <a:rPr lang="en-US" sz="2200">
                <a:ea typeface="Times New Roman" panose="02020603050405020304" pitchFamily="18" charset="0"/>
                <a:cs typeface="Arial" panose="020B0604020202020204" pitchFamily="34" charset="0"/>
              </a:rPr>
              <a:t>Veterans’ Health Care</a:t>
            </a:r>
          </a:p>
          <a:p>
            <a:pPr marL="342900" indent="-342900">
              <a:buFont typeface="Arial" panose="020B0604020202020204" pitchFamily="34" charset="0"/>
              <a:buChar char="•"/>
            </a:pPr>
            <a:r>
              <a:rPr lang="en-US" sz="2200">
                <a:ea typeface="Times New Roman" panose="02020603050405020304" pitchFamily="18" charset="0"/>
                <a:cs typeface="Arial" panose="020B0604020202020204" pitchFamily="34" charset="0"/>
              </a:rPr>
              <a:t>Health Equity</a:t>
            </a:r>
          </a:p>
          <a:p>
            <a:pPr marL="342900" indent="-342900">
              <a:buFont typeface="Arial" panose="020B0604020202020204" pitchFamily="34" charset="0"/>
              <a:buChar char="•"/>
            </a:pPr>
            <a:r>
              <a:rPr lang="en-US" sz="2200">
                <a:effectLst/>
                <a:ea typeface="Times New Roman" panose="02020603050405020304" pitchFamily="18" charset="0"/>
                <a:cs typeface="Arial" panose="020B0604020202020204" pitchFamily="34" charset="0"/>
              </a:rPr>
              <a:t>Caregiving</a:t>
            </a:r>
            <a:r>
              <a:rPr lang="en-US" sz="200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2511703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8003AF-D60D-B243-63BF-B7CCC1176752}"/>
              </a:ext>
            </a:extLst>
          </p:cNvPr>
          <p:cNvSpPr/>
          <p:nvPr/>
        </p:nvSpPr>
        <p:spPr>
          <a:xfrm>
            <a:off x="20196" y="2126333"/>
            <a:ext cx="12192000" cy="4728991"/>
          </a:xfrm>
          <a:prstGeom prst="rect">
            <a:avLst/>
          </a:prstGeom>
          <a:solidFill>
            <a:srgbClr val="B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descr="Text&#10;&#10;Description automatically generated">
            <a:extLst>
              <a:ext uri="{FF2B5EF4-FFF2-40B4-BE49-F238E27FC236}">
                <a16:creationId xmlns:a16="http://schemas.microsoft.com/office/drawing/2014/main" id="{4391AEDE-9C18-72CB-FF86-0EAD3BCB0EB2}"/>
              </a:ext>
            </a:extLst>
          </p:cNvPr>
          <p:cNvPicPr>
            <a:picLocks noChangeAspect="1"/>
          </p:cNvPicPr>
          <p:nvPr/>
        </p:nvPicPr>
        <p:blipFill>
          <a:blip r:embed="rId2"/>
          <a:stretch>
            <a:fillRect/>
          </a:stretch>
        </p:blipFill>
        <p:spPr>
          <a:xfrm>
            <a:off x="862987" y="2728815"/>
            <a:ext cx="2320888" cy="2320888"/>
          </a:xfrm>
          <a:custGeom>
            <a:avLst/>
            <a:gdLst/>
            <a:ahLst/>
            <a:cxnLst/>
            <a:rect l="l" t="t" r="r" b="b"/>
            <a:pathLst>
              <a:path w="4141760" h="4377846">
                <a:moveTo>
                  <a:pt x="0" y="0"/>
                </a:moveTo>
                <a:lnTo>
                  <a:pt x="4141760" y="0"/>
                </a:lnTo>
                <a:lnTo>
                  <a:pt x="4141760" y="4377846"/>
                </a:lnTo>
                <a:lnTo>
                  <a:pt x="0" y="4377846"/>
                </a:lnTo>
                <a:close/>
              </a:path>
            </a:pathLst>
          </a:custGeom>
        </p:spPr>
      </p:pic>
      <p:sp>
        <p:nvSpPr>
          <p:cNvPr id="15" name="TextBox 14">
            <a:extLst>
              <a:ext uri="{FF2B5EF4-FFF2-40B4-BE49-F238E27FC236}">
                <a16:creationId xmlns:a16="http://schemas.microsoft.com/office/drawing/2014/main" id="{4A0F7C7D-044C-B169-5526-7DC4FB11FADE}"/>
              </a:ext>
            </a:extLst>
          </p:cNvPr>
          <p:cNvSpPr txBox="1"/>
          <p:nvPr/>
        </p:nvSpPr>
        <p:spPr>
          <a:xfrm>
            <a:off x="5416723" y="2372047"/>
            <a:ext cx="9430098" cy="4955203"/>
          </a:xfrm>
          <a:prstGeom prst="rect">
            <a:avLst/>
          </a:prstGeom>
          <a:noFill/>
        </p:spPr>
        <p:txBody>
          <a:bodyPr wrap="square" rtlCol="0">
            <a:spAutoFit/>
          </a:bodyPr>
          <a:lstStyle/>
          <a:p>
            <a:r>
              <a:rPr lang="en-US" sz="6000" b="1" i="0" cap="all">
                <a:solidFill>
                  <a:schemeClr val="bg1"/>
                </a:solidFill>
                <a:effectLst/>
                <a:latin typeface="Calibri" panose="020F0502020204030204" pitchFamily="34" charset="0"/>
              </a:rPr>
              <a:t>Thank </a:t>
            </a:r>
            <a:r>
              <a:rPr lang="en-US" sz="6000" b="1" i="1" cap="all">
                <a:solidFill>
                  <a:schemeClr val="bg1"/>
                </a:solidFill>
                <a:effectLst/>
                <a:latin typeface="Calibri" panose="020F0502020204030204" pitchFamily="34" charset="0"/>
              </a:rPr>
              <a:t>you</a:t>
            </a:r>
            <a:r>
              <a:rPr lang="en-US" sz="6000" b="1" i="0" cap="all">
                <a:solidFill>
                  <a:schemeClr val="bg1"/>
                </a:solidFill>
                <a:effectLst/>
                <a:latin typeface="Calibri" panose="020F0502020204030204" pitchFamily="34" charset="0"/>
              </a:rPr>
              <a:t> </a:t>
            </a:r>
          </a:p>
          <a:p>
            <a:r>
              <a:rPr lang="en-US" sz="6000" b="1" i="0" cap="all">
                <a:solidFill>
                  <a:schemeClr val="bg1"/>
                </a:solidFill>
                <a:effectLst/>
                <a:latin typeface="Calibri" panose="020F0502020204030204" pitchFamily="34" charset="0"/>
              </a:rPr>
              <a:t>For joining </a:t>
            </a:r>
          </a:p>
          <a:p>
            <a:r>
              <a:rPr lang="en-US" sz="6000" b="1" i="0" cap="all">
                <a:solidFill>
                  <a:schemeClr val="bg1"/>
                </a:solidFill>
                <a:effectLst/>
                <a:latin typeface="Calibri" panose="020F0502020204030204" pitchFamily="34" charset="0"/>
              </a:rPr>
              <a:t>us today!</a:t>
            </a:r>
          </a:p>
          <a:p>
            <a:endParaRPr lang="en-US" sz="6000" b="1" i="0" cap="all">
              <a:solidFill>
                <a:schemeClr val="bg1"/>
              </a:solidFill>
              <a:effectLst/>
              <a:latin typeface="Calibri" panose="020F0502020204030204" pitchFamily="34" charset="0"/>
            </a:endParaRPr>
          </a:p>
          <a:p>
            <a:endParaRPr lang="en-US" sz="4000" b="1" cap="all">
              <a:solidFill>
                <a:schemeClr val="bg1"/>
              </a:solidFill>
              <a:latin typeface="Calibri" panose="020F0502020204030204" pitchFamily="34" charset="0"/>
              <a:cs typeface="Aharoni" panose="02010803020104030203" pitchFamily="2" charset="-79"/>
            </a:endParaRPr>
          </a:p>
          <a:p>
            <a:endParaRPr lang="en-US" sz="3600" b="1" i="1">
              <a:solidFill>
                <a:schemeClr val="bg1"/>
              </a:solidFill>
            </a:endParaRPr>
          </a:p>
        </p:txBody>
      </p:sp>
      <p:sp>
        <p:nvSpPr>
          <p:cNvPr id="3" name="Oval 2">
            <a:extLst>
              <a:ext uri="{FF2B5EF4-FFF2-40B4-BE49-F238E27FC236}">
                <a16:creationId xmlns:a16="http://schemas.microsoft.com/office/drawing/2014/main" id="{3B454DED-4369-A329-DFBE-97B6E7518F25}"/>
              </a:ext>
            </a:extLst>
          </p:cNvPr>
          <p:cNvSpPr/>
          <p:nvPr/>
        </p:nvSpPr>
        <p:spPr>
          <a:xfrm>
            <a:off x="-1324236" y="-741874"/>
            <a:ext cx="6502026" cy="6719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6A125633-FB62-F7D0-7765-46A114C2D188}"/>
              </a:ext>
            </a:extLst>
          </p:cNvPr>
          <p:cNvPicPr>
            <a:picLocks noChangeAspect="1"/>
          </p:cNvPicPr>
          <p:nvPr/>
        </p:nvPicPr>
        <p:blipFill rotWithShape="1">
          <a:blip r:embed="rId2"/>
          <a:srcRect r="-1" b="14568"/>
          <a:stretch/>
        </p:blipFill>
        <p:spPr>
          <a:xfrm>
            <a:off x="624054" y="1361464"/>
            <a:ext cx="2802192" cy="239393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6" name="Isosceles Triangle 5">
            <a:extLst>
              <a:ext uri="{FF2B5EF4-FFF2-40B4-BE49-F238E27FC236}">
                <a16:creationId xmlns:a16="http://schemas.microsoft.com/office/drawing/2014/main" id="{4D35895E-D0E2-80BB-52BE-8E42DDDBE746}"/>
              </a:ext>
            </a:extLst>
          </p:cNvPr>
          <p:cNvSpPr/>
          <p:nvPr/>
        </p:nvSpPr>
        <p:spPr>
          <a:xfrm>
            <a:off x="9716877" y="4126230"/>
            <a:ext cx="4990639" cy="2924714"/>
          </a:xfrm>
          <a:prstGeom prst="triangle">
            <a:avLst>
              <a:gd name="adj" fmla="val 504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A picture containing text, outdoor&#10;&#10;Description automatically generated">
            <a:extLst>
              <a:ext uri="{FF2B5EF4-FFF2-40B4-BE49-F238E27FC236}">
                <a16:creationId xmlns:a16="http://schemas.microsoft.com/office/drawing/2014/main" id="{BC81C75F-0E7B-7F28-7661-1778F49D2594}"/>
              </a:ext>
            </a:extLst>
          </p:cNvPr>
          <p:cNvPicPr>
            <a:picLocks noChangeAspect="1"/>
          </p:cNvPicPr>
          <p:nvPr/>
        </p:nvPicPr>
        <p:blipFill>
          <a:blip r:embed="rId3"/>
          <a:stretch>
            <a:fillRect/>
          </a:stretch>
        </p:blipFill>
        <p:spPr>
          <a:xfrm>
            <a:off x="10905093" y="5680651"/>
            <a:ext cx="1071499" cy="951660"/>
          </a:xfrm>
          <a:prstGeom prst="rect">
            <a:avLst/>
          </a:prstGeom>
        </p:spPr>
      </p:pic>
      <p:pic>
        <p:nvPicPr>
          <p:cNvPr id="17" name="Picture 16" descr="Shape, circle&#10;&#10;Description automatically generated">
            <a:extLst>
              <a:ext uri="{FF2B5EF4-FFF2-40B4-BE49-F238E27FC236}">
                <a16:creationId xmlns:a16="http://schemas.microsoft.com/office/drawing/2014/main" id="{81CF84CE-82CA-A7D8-188A-B4E03F45C268}"/>
              </a:ext>
            </a:extLst>
          </p:cNvPr>
          <p:cNvPicPr>
            <a:picLocks noChangeAspect="1"/>
          </p:cNvPicPr>
          <p:nvPr/>
        </p:nvPicPr>
        <p:blipFill rotWithShape="1">
          <a:blip r:embed="rId4">
            <a:extLst>
              <a:ext uri="{28A0092B-C50C-407E-A947-70E740481C1C}">
                <a14:useLocalDpi xmlns:a14="http://schemas.microsoft.com/office/drawing/2010/main" val="0"/>
              </a:ext>
            </a:extLst>
          </a:blip>
          <a:srcRect l="7952" t="14000" r="60241" b="31061"/>
          <a:stretch/>
        </p:blipFill>
        <p:spPr>
          <a:xfrm>
            <a:off x="-2276625" y="-1182166"/>
            <a:ext cx="8085703" cy="7821962"/>
          </a:xfrm>
          <a:prstGeom prst="rect">
            <a:avLst/>
          </a:prstGeom>
        </p:spPr>
      </p:pic>
      <p:sp>
        <p:nvSpPr>
          <p:cNvPr id="8" name="TextBox 7">
            <a:extLst>
              <a:ext uri="{FF2B5EF4-FFF2-40B4-BE49-F238E27FC236}">
                <a16:creationId xmlns:a16="http://schemas.microsoft.com/office/drawing/2014/main" id="{6AF1D116-C5E9-4DEC-7D4E-DD5BA767A312}"/>
              </a:ext>
            </a:extLst>
          </p:cNvPr>
          <p:cNvSpPr txBox="1"/>
          <p:nvPr/>
        </p:nvSpPr>
        <p:spPr>
          <a:xfrm>
            <a:off x="4508358" y="5326708"/>
            <a:ext cx="5724519" cy="707886"/>
          </a:xfrm>
          <a:prstGeom prst="rect">
            <a:avLst/>
          </a:prstGeom>
          <a:noFill/>
        </p:spPr>
        <p:txBody>
          <a:bodyPr wrap="square" rtlCol="0">
            <a:spAutoFit/>
          </a:bodyPr>
          <a:lstStyle/>
          <a:p>
            <a:r>
              <a:rPr lang="en-US" sz="2000" i="1">
                <a:solidFill>
                  <a:schemeClr val="bg1"/>
                </a:solidFill>
              </a:rPr>
              <a:t>And for all you to </a:t>
            </a:r>
            <a:r>
              <a:rPr lang="en-US" sz="2000" b="0" i="1">
                <a:solidFill>
                  <a:schemeClr val="bg1"/>
                </a:solidFill>
                <a:effectLst/>
              </a:rPr>
              <a:t>advance policy changes that help end suffering and death from cancer. </a:t>
            </a:r>
            <a:endParaRPr lang="en-US" sz="2000" i="1">
              <a:solidFill>
                <a:schemeClr val="bg1"/>
              </a:solidFill>
            </a:endParaRPr>
          </a:p>
        </p:txBody>
      </p:sp>
    </p:spTree>
    <p:extLst>
      <p:ext uri="{BB962C8B-B14F-4D97-AF65-F5344CB8AC3E}">
        <p14:creationId xmlns:p14="http://schemas.microsoft.com/office/powerpoint/2010/main" val="32972863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d_Office Theme">
  <a:themeElements>
    <a:clrScheme name="Custom 23">
      <a:dk1>
        <a:srgbClr val="000000"/>
      </a:dk1>
      <a:lt1>
        <a:srgbClr val="FFFFFF"/>
      </a:lt1>
      <a:dk2>
        <a:srgbClr val="41C0C0"/>
      </a:dk2>
      <a:lt2>
        <a:srgbClr val="129ABF"/>
      </a:lt2>
      <a:accent1>
        <a:srgbClr val="DC1E34"/>
      </a:accent1>
      <a:accent2>
        <a:srgbClr val="76777B"/>
      </a:accent2>
      <a:accent3>
        <a:srgbClr val="645FAA"/>
      </a:accent3>
      <a:accent4>
        <a:srgbClr val="FF7F30"/>
      </a:accent4>
      <a:accent5>
        <a:srgbClr val="129ABF"/>
      </a:accent5>
      <a:accent6>
        <a:srgbClr val="95C93C"/>
      </a:accent6>
      <a:hlink>
        <a:srgbClr val="76777B"/>
      </a:hlink>
      <a:folHlink>
        <a:srgbClr val="7677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solidFill>
              <a:schemeClr val="accent2"/>
            </a:solidFill>
          </a:defRPr>
        </a:defPPr>
      </a:lstStyle>
    </a:txDef>
  </a:objectDefaults>
  <a:extraClrSchemeLst/>
  <a:extLst>
    <a:ext uri="{05A4C25C-085E-4340-85A3-A5531E510DB2}">
      <thm15:themeFamily xmlns:thm15="http://schemas.microsoft.com/office/thememl/2012/main" name="Presentation22" id="{7991E957-B312-2345-B6AF-CB9E7967CBA0}" vid="{226DDCAB-355B-9340-B5C7-55FBDAE434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5cfb37-c5dd-4cdf-9a23-d0fee674bfe5">
      <Terms xmlns="http://schemas.microsoft.com/office/infopath/2007/PartnerControls"/>
    </lcf76f155ced4ddcb4097134ff3c332f>
    <Preview xmlns="905cfb37-c5dd-4cdf-9a23-d0fee674bfe5" xsi:nil="true"/>
    <TaxCatchAll xmlns="42b87dc1-8c89-4d8e-b72f-93db7245d7f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7B397513D9BA4FBD5AB77092500C5F" ma:contentTypeVersion="14" ma:contentTypeDescription="Create a new document." ma:contentTypeScope="" ma:versionID="60ee97036eb816452fc69e6824ad74e4">
  <xsd:schema xmlns:xsd="http://www.w3.org/2001/XMLSchema" xmlns:xs="http://www.w3.org/2001/XMLSchema" xmlns:p="http://schemas.microsoft.com/office/2006/metadata/properties" xmlns:ns2="a785ad58-1d57-4f8a-aa71-77170459bd0d" xmlns:ns3="905cfb37-c5dd-4cdf-9a23-d0fee674bfe5" xmlns:ns4="42b87dc1-8c89-4d8e-b72f-93db7245d7f4" targetNamespace="http://schemas.microsoft.com/office/2006/metadata/properties" ma:root="true" ma:fieldsID="d72cc8b0b8ae7a224bf12151982ce41b" ns2:_="" ns3:_="" ns4:_="">
    <xsd:import namespace="a785ad58-1d57-4f8a-aa71-77170459bd0d"/>
    <xsd:import namespace="905cfb37-c5dd-4cdf-9a23-d0fee674bfe5"/>
    <xsd:import namespace="42b87dc1-8c89-4d8e-b72f-93db7245d7f4"/>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Location" minOccurs="0"/>
                <xsd:element ref="ns3: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8"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5cfb37-c5dd-4cdf-9a23-d0fee674bfe5"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b87dc1-8c89-4d8e-b72f-93db7245d7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4b35519-a718-4602-82f7-6b9e468d5b82}" ma:internalName="TaxCatchAll" ma:showField="CatchAllData" ma:web="42b87dc1-8c89-4d8e-b72f-93db7245d7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E6F4AF-B140-454C-8C84-CA8AF66EFD4E}">
  <ds:schemaRefs>
    <ds:schemaRef ds:uri="42b87dc1-8c89-4d8e-b72f-93db7245d7f4"/>
    <ds:schemaRef ds:uri="905cfb37-c5dd-4cdf-9a23-d0fee674bfe5"/>
    <ds:schemaRef ds:uri="a785ad58-1d57-4f8a-aa71-77170459bd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45EA18-9457-4D8F-9F52-3279F3E901AB}">
  <ds:schemaRefs>
    <ds:schemaRef ds:uri="42b87dc1-8c89-4d8e-b72f-93db7245d7f4"/>
    <ds:schemaRef ds:uri="905cfb37-c5dd-4cdf-9a23-d0fee674bfe5"/>
    <ds:schemaRef ds:uri="a785ad58-1d57-4f8a-aa71-77170459bd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14449C-0BE2-4A8D-87A6-98A5E5BED3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141</TotalTime>
  <Words>4903</Words>
  <Application>Microsoft Office PowerPoint</Application>
  <PresentationFormat>Widescreen</PresentationFormat>
  <Paragraphs>705</Paragraphs>
  <Slides>90</Slides>
  <Notes>24</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90</vt:i4>
      </vt:variant>
    </vt:vector>
  </HeadingPairs>
  <TitlesOfParts>
    <vt:vector size="112" baseType="lpstr">
      <vt:lpstr>Aharoni</vt:lpstr>
      <vt:lpstr>Arial</vt:lpstr>
      <vt:lpstr>Avenir Next LT Pro</vt:lpstr>
      <vt:lpstr>Avenir Next LT Pro Light</vt:lpstr>
      <vt:lpstr>BlinkMacSystemFont</vt:lpstr>
      <vt:lpstr>Calibri</vt:lpstr>
      <vt:lpstr>Calibri Light</vt:lpstr>
      <vt:lpstr>Comic Sans MS</vt:lpstr>
      <vt:lpstr>Courier New</vt:lpstr>
      <vt:lpstr>Karbon Light</vt:lpstr>
      <vt:lpstr>Karbon Medium</vt:lpstr>
      <vt:lpstr>Karbon Regular</vt:lpstr>
      <vt:lpstr>Open Sans</vt:lpstr>
      <vt:lpstr>Poppins</vt:lpstr>
      <vt:lpstr>Segoe UI</vt:lpstr>
      <vt:lpstr>Source Sans Pro</vt:lpstr>
      <vt:lpstr>Symbol</vt:lpstr>
      <vt:lpstr>Symbol,Sans-Serif</vt:lpstr>
      <vt:lpstr>System Font Regular</vt:lpstr>
      <vt:lpstr>WordVisi_MSFontService</vt:lpstr>
      <vt:lpstr>office theme</vt:lpstr>
      <vt:lpstr>Red_Office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Federal Priorities</vt:lpstr>
      <vt:lpstr>PowerPoint Presentation</vt:lpstr>
      <vt:lpstr>PowerPoint Presentation</vt:lpstr>
      <vt:lpstr>PowerPoint Presentation</vt:lpstr>
      <vt:lpstr>PSA Screening for HIM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use cancer registry for research</vt:lpstr>
      <vt:lpstr>How to use cancer registry for research</vt:lpstr>
      <vt:lpstr>How to use cancer registry for research</vt:lpstr>
      <vt:lpstr>How to use cancer registry for research</vt:lpstr>
      <vt:lpstr>Advantages and Limitations</vt:lpstr>
      <vt:lpstr>Advantages and Limitations</vt:lpstr>
      <vt:lpstr>PowerPoint Presentation</vt:lpstr>
      <vt:lpstr>Gynecologic oncology cancer survival and its association with residing in food deserts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The Importance of Cancer Registries</vt:lpstr>
      <vt:lpstr>Use of cancer surveillance data to…</vt:lpstr>
      <vt:lpstr>PowerPoint Presentation</vt:lpstr>
      <vt:lpstr>Use of cancer surveillance data to…</vt:lpstr>
      <vt:lpstr>Community-Partnered Participatory Research Collaborative</vt:lpstr>
      <vt:lpstr>Use of cancer surveillance data to…</vt:lpstr>
      <vt:lpstr>Cancer risk factors among LGBTQ+</vt:lpstr>
      <vt:lpstr>Cancer burden among LGBTQ+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Lyons</dc:creator>
  <cp:lastModifiedBy>Mary Kemp</cp:lastModifiedBy>
  <cp:revision>52</cp:revision>
  <dcterms:created xsi:type="dcterms:W3CDTF">2023-02-01T21:11:00Z</dcterms:created>
  <dcterms:modified xsi:type="dcterms:W3CDTF">2023-02-16T18:22:39Z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0x010100B27B397513D9BA4FBD5AB77092500C5F</vt:lpwstr>
  </property>
  <property fmtid="{D5CDD505-2E9C-101B-9397-08002B2CF9AE}" pid="3" name="MediaServiceImageTags">
    <vt:lpwstr/>
  </property>
</Properties>
</file>