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4" r:id="rId2"/>
    <p:sldId id="320" r:id="rId3"/>
    <p:sldId id="305" r:id="rId4"/>
    <p:sldId id="321" r:id="rId5"/>
    <p:sldId id="298" r:id="rId6"/>
    <p:sldId id="307" r:id="rId7"/>
    <p:sldId id="308" r:id="rId8"/>
    <p:sldId id="314" r:id="rId9"/>
    <p:sldId id="267" r:id="rId10"/>
    <p:sldId id="265" r:id="rId11"/>
    <p:sldId id="274" r:id="rId12"/>
    <p:sldId id="319" r:id="rId13"/>
    <p:sldId id="316" r:id="rId14"/>
    <p:sldId id="317" r:id="rId15"/>
    <p:sldId id="318" r:id="rId16"/>
    <p:sldId id="300" r:id="rId17"/>
    <p:sldId id="275" r:id="rId18"/>
    <p:sldId id="315" r:id="rId19"/>
    <p:sldId id="302" r:id="rId20"/>
    <p:sldId id="303" r:id="rId21"/>
    <p:sldId id="304" r:id="rId22"/>
    <p:sldId id="309" r:id="rId23"/>
    <p:sldId id="310" r:id="rId24"/>
    <p:sldId id="299" r:id="rId25"/>
    <p:sldId id="301" r:id="rId26"/>
    <p:sldId id="306" r:id="rId27"/>
    <p:sldId id="311" r:id="rId28"/>
    <p:sldId id="312" r:id="rId29"/>
    <p:sldId id="282" r:id="rId30"/>
    <p:sldId id="322" r:id="rId31"/>
    <p:sldId id="323" r:id="rId32"/>
    <p:sldId id="293" r:id="rId33"/>
    <p:sldId id="294"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78192" autoAdjust="0"/>
  </p:normalViewPr>
  <p:slideViewPr>
    <p:cSldViewPr>
      <p:cViewPr varScale="1">
        <p:scale>
          <a:sx n="86" d="100"/>
          <a:sy n="86" d="100"/>
        </p:scale>
        <p:origin x="2274" y="9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8T20:52:15.435"/>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8T20:52:16.039"/>
    </inkml:context>
    <inkml:brush xml:id="br0">
      <inkml:brushProperty name="width" value="0.05" units="cm"/>
      <inkml:brushProperty name="height" value="0.0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8T20:53:01.321"/>
    </inkml:context>
    <inkml:brush xml:id="br0">
      <inkml:brushProperty name="width" value="0.05" units="cm"/>
      <inkml:brushProperty name="height" value="0.0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8T20:53:01.694"/>
    </inkml:context>
    <inkml:brush xml:id="br0">
      <inkml:brushProperty name="width" value="0.05" units="cm"/>
      <inkml:brushProperty name="height" value="0.0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8T21:25:44.5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2,'87'-1,"51"0,171 21,-284-17,-1 1,1 2,-1 0,30 12,-26-9,0-1,1-1,-1-1,2-2,44 1,43 7,191 25,-170-26,214-8,-164-6,-17 6,189-7,-330 0,1-1,52-17,-55 14,0 1,0 1,40-4,162 11,-210-1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7T18:15:35.3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2,'188'-2,"206"5,-276 13,-77-9,51 2,24-11,50 4,-116 9,-30-5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7T18:25:05.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1,'11'0,"19"5,14 7,27 2,7-2,5-2,121 6,30 2,-19-3,-41-4,-39 2,-32-2,-28-2,-28-3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7T18:25:07.5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0,'0'6,"0"6,0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cs typeface="Arial" charset="0"/>
              </a:defRPr>
            </a:lvl1pPr>
          </a:lstStyle>
          <a:p>
            <a:pPr>
              <a:defRPr/>
            </a:pPr>
            <a:fld id="{2721B9A9-0D57-43BC-BAC5-8396480D3262}" type="datetimeFigureOut">
              <a:rPr lang="en-US"/>
              <a:pPr>
                <a:defRPr/>
              </a:pPr>
              <a:t>5/5/2022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3E73E60-825A-4C8C-BEB4-457E20B31B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0670D12-55B2-4CE0-8053-8431541AD3A3}" type="slidenum">
              <a:rPr lang="en-US" altLang="en-US"/>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73E60-825A-4C8C-BEB4-457E20B31BFF}" type="slidenum">
              <a:rPr lang="en-US" altLang="en-US" smtClean="0"/>
              <a:pPr/>
              <a:t>26</a:t>
            </a:fld>
            <a:endParaRPr lang="en-US" altLang="en-US"/>
          </a:p>
        </p:txBody>
      </p:sp>
    </p:spTree>
    <p:extLst>
      <p:ext uri="{BB962C8B-B14F-4D97-AF65-F5344CB8AC3E}">
        <p14:creationId xmlns:p14="http://schemas.microsoft.com/office/powerpoint/2010/main" val="242208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73E60-825A-4C8C-BEB4-457E20B31BFF}" type="slidenum">
              <a:rPr lang="en-US" altLang="en-US" smtClean="0"/>
              <a:pPr/>
              <a:t>27</a:t>
            </a:fld>
            <a:endParaRPr lang="en-US" altLang="en-US"/>
          </a:p>
        </p:txBody>
      </p:sp>
    </p:spTree>
    <p:extLst>
      <p:ext uri="{BB962C8B-B14F-4D97-AF65-F5344CB8AC3E}">
        <p14:creationId xmlns:p14="http://schemas.microsoft.com/office/powerpoint/2010/main" val="325721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Twitter tagging walk through</a:t>
            </a:r>
          </a:p>
          <a:p>
            <a:pPr eaLnBrk="1" hangingPunct="1">
              <a:spcBef>
                <a:spcPct val="0"/>
              </a:spcBef>
              <a:defRPr/>
            </a:pPr>
            <a:endParaRPr lang="en-US" altLang="en-US" dirty="0"/>
          </a:p>
          <a:p>
            <a:pPr eaLnBrk="1" hangingPunct="1">
              <a:spcBef>
                <a:spcPct val="0"/>
              </a:spcBef>
              <a:defRPr/>
            </a:pPr>
            <a:r>
              <a:rPr lang="en-US" altLang="en-US" dirty="0"/>
              <a:t>Here’s an example of tagging a lawmaker’s handle (account) in a tweet. Make sure to type in your tweet, then add their handle (their name starting with the @ symbol) and then pick the right handle in the dropdown. </a:t>
            </a:r>
          </a:p>
          <a:p>
            <a:pPr eaLnBrk="1" hangingPunct="1">
              <a:spcBef>
                <a:spcPct val="0"/>
              </a:spcBef>
              <a:defRPr/>
            </a:pPr>
            <a:endParaRPr lang="en-US" altLang="en-US" dirty="0"/>
          </a:p>
          <a:p>
            <a:pPr eaLnBrk="1" hangingPunct="1">
              <a:spcBef>
                <a:spcPct val="0"/>
              </a:spcBef>
              <a:defRPr/>
            </a:pPr>
            <a:r>
              <a:rPr lang="en-US" altLang="en-US" dirty="0"/>
              <a:t>Once you’ve tagged their handle, it will show up in blue in your tweet. </a:t>
            </a:r>
          </a:p>
          <a:p>
            <a:pPr eaLnBrk="1" hangingPunct="1">
              <a:spcBef>
                <a:spcPct val="0"/>
              </a:spcBef>
              <a:defRPr/>
            </a:pPr>
            <a:endParaRPr lang="en-US" altLang="en-US" dirty="0"/>
          </a:p>
          <a:p>
            <a:pPr eaLnBrk="1" hangingPunct="1">
              <a:spcBef>
                <a:spcPct val="0"/>
              </a:spcBef>
              <a:defRPr/>
            </a:pPr>
            <a:endParaRPr lang="en-US" altLang="en-US" dirty="0"/>
          </a:p>
          <a:p>
            <a:pPr eaLnBrk="1" hangingPunct="1">
              <a:spcBef>
                <a:spcPct val="0"/>
              </a:spcBef>
              <a:defRPr/>
            </a:pPr>
            <a:r>
              <a:rPr lang="en-US" altLang="en-US" dirty="0"/>
              <a:t>Also, here are some tips to remember as you’re using this tactic:</a:t>
            </a:r>
          </a:p>
          <a:p>
            <a:pPr eaLnBrk="1" hangingPunct="1">
              <a:spcBef>
                <a:spcPct val="0"/>
              </a:spcBef>
              <a:defRPr/>
            </a:pPr>
            <a:endParaRPr lang="en-US" altLang="en-US" dirty="0"/>
          </a:p>
          <a:p>
            <a:pPr eaLnBrk="1" hangingPunct="1">
              <a:spcBef>
                <a:spcPct val="0"/>
              </a:spcBef>
              <a:defRPr/>
            </a:pPr>
            <a:r>
              <a:rPr lang="en-US" altLang="en-US" dirty="0"/>
              <a:t>Tips to discuss – final after screen shots</a:t>
            </a:r>
          </a:p>
          <a:p>
            <a:pPr eaLnBrk="1" hangingPunct="1">
              <a:spcBef>
                <a:spcPct val="0"/>
              </a:spcBef>
              <a:defRPr/>
            </a:pPr>
            <a:endParaRPr lang="en-US" altLang="en-US" dirty="0"/>
          </a:p>
          <a:p>
            <a:pPr marL="174708" indent="-174708" eaLnBrk="1" hangingPunct="1">
              <a:spcBef>
                <a:spcPct val="0"/>
              </a:spcBef>
              <a:buFont typeface="Arial" panose="020B0604020202020204" pitchFamily="34" charset="0"/>
              <a:buChar char="•"/>
              <a:defRPr/>
            </a:pPr>
            <a:r>
              <a:rPr lang="en-US" altLang="en-US" dirty="0"/>
              <a:t>You need to double check if it’s the right type of account (office vs. campaign) – When you’re tagging, need to make sure of a few things. First, make sure it’s their official office account. It’s easy. Go to their .</a:t>
            </a:r>
            <a:r>
              <a:rPr lang="en-US" altLang="en-US" dirty="0" err="1"/>
              <a:t>gov</a:t>
            </a:r>
            <a:r>
              <a:rPr lang="en-US" altLang="en-US" dirty="0"/>
              <a:t> website and click on the icon for Facebook or Twitter. That’s their “official” page. No icon? Don’t tag. We’re trying to avoid tagging a campaign, which we are not supposed to do unless we’re doing electoral work through Cancer Votes.</a:t>
            </a:r>
          </a:p>
          <a:p>
            <a:pPr eaLnBrk="1" hangingPunct="1">
              <a:spcBef>
                <a:spcPct val="0"/>
              </a:spcBef>
              <a:defRPr/>
            </a:pPr>
            <a:endParaRPr lang="en-US" altLang="en-US" dirty="0"/>
          </a:p>
          <a:p>
            <a:pPr marL="174708" indent="-174708" eaLnBrk="1" hangingPunct="1">
              <a:spcBef>
                <a:spcPct val="0"/>
              </a:spcBef>
              <a:buFont typeface="Arial" panose="020B0604020202020204" pitchFamily="34" charset="0"/>
              <a:buChar char="•"/>
              <a:defRPr/>
            </a:pPr>
            <a:r>
              <a:rPr lang="en-US" altLang="en-US" dirty="0"/>
              <a:t>.@ on Twitter – on Twitter, if you start a tweet with their handle or name, use a period before the handle to make the tweet public. If you don’t, only the lawmaker and you will see it.</a:t>
            </a:r>
          </a:p>
          <a:p>
            <a:pPr eaLnBrk="1" hangingPunct="1">
              <a:spcBef>
                <a:spcPct val="0"/>
              </a:spcBef>
              <a:defRPr/>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9B53966-A6F4-4FA5-80B3-927C3202EDF0}" type="slidenum">
              <a:rPr lang="en-US" altLang="en-US"/>
              <a:pPr eaLnBrk="1" hangingPunct="1">
                <a:spcBef>
                  <a:spcPct val="0"/>
                </a:spcBef>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73E60-825A-4C8C-BEB4-457E20B31BFF}" type="slidenum">
              <a:rPr lang="en-US" altLang="en-US" smtClean="0"/>
              <a:pPr/>
              <a:t>6</a:t>
            </a:fld>
            <a:endParaRPr lang="en-US" altLang="en-US"/>
          </a:p>
        </p:txBody>
      </p:sp>
    </p:spTree>
    <p:extLst>
      <p:ext uri="{BB962C8B-B14F-4D97-AF65-F5344CB8AC3E}">
        <p14:creationId xmlns:p14="http://schemas.microsoft.com/office/powerpoint/2010/main" val="174954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4E4032-F9BD-4713-B49C-E711C9D5C640}" type="slidenum">
              <a:rPr lang="en-US" altLang="en-US"/>
              <a:pPr eaLnBrk="1" hangingPunct="1">
                <a:spcBef>
                  <a:spcPct val="0"/>
                </a:spcBef>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35E31AB-FF99-419C-BD60-21865378C87F}" type="slidenum">
              <a:rPr lang="en-US" altLang="en-US"/>
              <a:pPr eaLnBrk="1" hangingPunct="1">
                <a:spcBef>
                  <a:spcPct val="0"/>
                </a:spcBef>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2C0AEA-8D7D-4206-9FF1-73052D31BE6D}" type="slidenum">
              <a:rPr lang="en-US" altLang="en-US"/>
              <a:pPr eaLnBrk="1" hangingPunct="1">
                <a:spcBef>
                  <a:spcPct val="0"/>
                </a:spcBef>
              </a:pPr>
              <a:t>11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2A37FA1-5AD6-4915-A080-912E89F4CFE0}" type="slidenum">
              <a:rPr lang="en-US" altLang="en-US"/>
              <a:pPr eaLnBrk="1" hangingPunct="1">
                <a:spcBef>
                  <a:spcPct val="0"/>
                </a:spcBef>
              </a:pPr>
              <a:t>17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73E60-825A-4C8C-BEB4-457E20B31BFF}" type="slidenum">
              <a:rPr lang="en-US" altLang="en-US" smtClean="0"/>
              <a:pPr/>
              <a:t>21</a:t>
            </a:fld>
            <a:endParaRPr lang="en-US" altLang="en-US"/>
          </a:p>
        </p:txBody>
      </p:sp>
    </p:spTree>
    <p:extLst>
      <p:ext uri="{BB962C8B-B14F-4D97-AF65-F5344CB8AC3E}">
        <p14:creationId xmlns:p14="http://schemas.microsoft.com/office/powerpoint/2010/main" val="185792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73E60-825A-4C8C-BEB4-457E20B31BFF}" type="slidenum">
              <a:rPr lang="en-US" altLang="en-US" smtClean="0"/>
              <a:pPr/>
              <a:t>23</a:t>
            </a:fld>
            <a:endParaRPr lang="en-US" altLang="en-US"/>
          </a:p>
        </p:txBody>
      </p:sp>
    </p:spTree>
    <p:extLst>
      <p:ext uri="{BB962C8B-B14F-4D97-AF65-F5344CB8AC3E}">
        <p14:creationId xmlns:p14="http://schemas.microsoft.com/office/powerpoint/2010/main" val="12180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that volunteer </a:t>
            </a:r>
            <a:r>
              <a:rPr lang="en-US"/>
              <a:t>focus on </a:t>
            </a:r>
            <a:r>
              <a:rPr lang="en-US" dirty="0"/>
              <a:t>our “win” posts. A bill passing out of committee, post asking governor to sign a bill, etc. </a:t>
            </a:r>
          </a:p>
        </p:txBody>
      </p:sp>
      <p:sp>
        <p:nvSpPr>
          <p:cNvPr id="4" name="Slide Number Placeholder 3"/>
          <p:cNvSpPr>
            <a:spLocks noGrp="1"/>
          </p:cNvSpPr>
          <p:nvPr>
            <p:ph type="sldNum" sz="quarter" idx="10"/>
          </p:nvPr>
        </p:nvSpPr>
        <p:spPr/>
        <p:txBody>
          <a:bodyPr/>
          <a:lstStyle/>
          <a:p>
            <a:fld id="{43E73E60-825A-4C8C-BEB4-457E20B31BFF}" type="slidenum">
              <a:rPr lang="en-US" altLang="en-US" smtClean="0"/>
              <a:pPr/>
              <a:t>24</a:t>
            </a:fld>
            <a:endParaRPr lang="en-US" altLang="en-US"/>
          </a:p>
        </p:txBody>
      </p:sp>
    </p:spTree>
    <p:extLst>
      <p:ext uri="{BB962C8B-B14F-4D97-AF65-F5344CB8AC3E}">
        <p14:creationId xmlns:p14="http://schemas.microsoft.com/office/powerpoint/2010/main" val="1749978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C:\Users\triciakazmar\Desktop\New folder\Jpgs\Big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3200" y="52388"/>
            <a:ext cx="3652838"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685800" y="3352800"/>
            <a:ext cx="7772400" cy="1470025"/>
          </a:xfrm>
        </p:spPr>
        <p:txBody>
          <a:bodyPr/>
          <a:lstStyle/>
          <a:p>
            <a:r>
              <a:rPr lang="en-US" dirty="0"/>
              <a:t>Presentation Title Slide</a:t>
            </a:r>
          </a:p>
        </p:txBody>
      </p:sp>
      <p:sp>
        <p:nvSpPr>
          <p:cNvPr id="10" name="Subtitle 2"/>
          <p:cNvSpPr>
            <a:spLocks noGrp="1"/>
          </p:cNvSpPr>
          <p:nvPr>
            <p:ph type="subTitle" idx="1"/>
          </p:nvPr>
        </p:nvSpPr>
        <p:spPr>
          <a:xfrm>
            <a:off x="1371600" y="4419600"/>
            <a:ext cx="6400800" cy="1752600"/>
          </a:xfrm>
        </p:spPr>
        <p:txBody>
          <a:bodyPr/>
          <a:lstStyle>
            <a:lvl1pPr marL="0" indent="0" algn="ctr">
              <a:buNone/>
              <a:defRPr/>
            </a:lvl1pPr>
          </a:lstStyle>
          <a:p>
            <a:r>
              <a:rPr lang="en-US" dirty="0"/>
              <a:t>Presenter Name</a:t>
            </a:r>
            <a:br>
              <a:rPr lang="en-US" dirty="0"/>
            </a:br>
            <a:r>
              <a:rPr lang="en-US" dirty="0"/>
              <a:t>Location</a:t>
            </a:r>
            <a:br>
              <a:rPr lang="en-US" dirty="0"/>
            </a:br>
            <a:r>
              <a:rPr lang="en-US" dirty="0"/>
              <a:t>Date</a:t>
            </a:r>
          </a:p>
        </p:txBody>
      </p:sp>
    </p:spTree>
    <p:extLst>
      <p:ext uri="{BB962C8B-B14F-4D97-AF65-F5344CB8AC3E}">
        <p14:creationId xmlns:p14="http://schemas.microsoft.com/office/powerpoint/2010/main" val="219843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78546-00D5-4085-98D0-F9624DD977A4}" type="datetimeFigureOut">
              <a:rPr lang="en-US"/>
              <a:pPr>
                <a:defRPr/>
              </a:pPr>
              <a:t>5/5/2022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8BB6703-7BF1-4B83-8948-88A1EE5544BA}" type="slidenum">
              <a:rPr lang="en-US" altLang="en-US"/>
              <a:pPr/>
              <a:t>‹#›</a:t>
            </a:fld>
            <a:endParaRPr lang="en-US" altLang="en-US"/>
          </a:p>
        </p:txBody>
      </p:sp>
    </p:spTree>
    <p:extLst>
      <p:ext uri="{BB962C8B-B14F-4D97-AF65-F5344CB8AC3E}">
        <p14:creationId xmlns:p14="http://schemas.microsoft.com/office/powerpoint/2010/main" val="6303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286605-B23A-4C55-90E5-26D844007C3A}" type="datetimeFigureOut">
              <a:rPr lang="en-US"/>
              <a:pPr>
                <a:defRPr/>
              </a:pPr>
              <a:t>5/5/2022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A55D239-E397-42AA-91CF-F644118F955A}" type="slidenum">
              <a:rPr lang="en-US" altLang="en-US"/>
              <a:pPr/>
              <a:t>‹#›</a:t>
            </a:fld>
            <a:endParaRPr lang="en-US" altLang="en-US"/>
          </a:p>
        </p:txBody>
      </p:sp>
    </p:spTree>
    <p:extLst>
      <p:ext uri="{BB962C8B-B14F-4D97-AF65-F5344CB8AC3E}">
        <p14:creationId xmlns:p14="http://schemas.microsoft.com/office/powerpoint/2010/main" val="125097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99D096-1812-452A-85F4-1BCA8339474B}" type="datetimeFigureOut">
              <a:rPr lang="en-US"/>
              <a:pPr>
                <a:defRPr/>
              </a:pPr>
              <a:t>5/5/2022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B4A43A-0658-40ED-874D-E0145EF93B6B}" type="slidenum">
              <a:rPr lang="en-US" altLang="en-US"/>
              <a:pPr/>
              <a:t>‹#›</a:t>
            </a:fld>
            <a:endParaRPr lang="en-US" altLang="en-US"/>
          </a:p>
        </p:txBody>
      </p:sp>
    </p:spTree>
    <p:extLst>
      <p:ext uri="{BB962C8B-B14F-4D97-AF65-F5344CB8AC3E}">
        <p14:creationId xmlns:p14="http://schemas.microsoft.com/office/powerpoint/2010/main" val="116706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556B13-1C35-44B1-88E4-CD0AEDFCC742}" type="datetimeFigureOut">
              <a:rPr lang="en-US"/>
              <a:pPr>
                <a:defRPr/>
              </a:pPr>
              <a:t>5/5/2022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4BB3C3-F4A9-4655-8FAC-BDE5F0F0596E}" type="slidenum">
              <a:rPr lang="en-US" altLang="en-US"/>
              <a:pPr/>
              <a:t>‹#›</a:t>
            </a:fld>
            <a:endParaRPr lang="en-US" altLang="en-US"/>
          </a:p>
        </p:txBody>
      </p:sp>
    </p:spTree>
    <p:extLst>
      <p:ext uri="{BB962C8B-B14F-4D97-AF65-F5344CB8AC3E}">
        <p14:creationId xmlns:p14="http://schemas.microsoft.com/office/powerpoint/2010/main" val="233036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CBBE07-53AC-4F9F-A358-965A1371499E}" type="datetimeFigureOut">
              <a:rPr lang="en-US"/>
              <a:pPr>
                <a:defRPr/>
              </a:pPr>
              <a:t>5/5/2022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6AB11A-4D0E-4961-A834-98B97D7ACC5F}" type="slidenum">
              <a:rPr lang="en-US" altLang="en-US"/>
              <a:pPr/>
              <a:t>‹#›</a:t>
            </a:fld>
            <a:endParaRPr lang="en-US" altLang="en-US"/>
          </a:p>
        </p:txBody>
      </p:sp>
    </p:spTree>
    <p:extLst>
      <p:ext uri="{BB962C8B-B14F-4D97-AF65-F5344CB8AC3E}">
        <p14:creationId xmlns:p14="http://schemas.microsoft.com/office/powerpoint/2010/main" val="130279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EE104F-5D88-4EB5-BBCC-45A784A1F29A}" type="datetimeFigureOut">
              <a:rPr lang="en-US"/>
              <a:pPr>
                <a:defRPr/>
              </a:pPr>
              <a:t>5/5/2022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99E029-58C4-49A8-8AD1-67D4A4032A35}" type="slidenum">
              <a:rPr lang="en-US" altLang="en-US"/>
              <a:pPr/>
              <a:t>‹#›</a:t>
            </a:fld>
            <a:endParaRPr lang="en-US" altLang="en-US"/>
          </a:p>
        </p:txBody>
      </p:sp>
    </p:spTree>
    <p:extLst>
      <p:ext uri="{BB962C8B-B14F-4D97-AF65-F5344CB8AC3E}">
        <p14:creationId xmlns:p14="http://schemas.microsoft.com/office/powerpoint/2010/main" val="426487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02920"/>
            <a:ext cx="8229600" cy="1143000"/>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251575"/>
            <a:ext cx="2133600" cy="365125"/>
          </a:xfrm>
        </p:spPr>
        <p:txBody>
          <a:bodyPr/>
          <a:lstStyle>
            <a:lvl1pPr>
              <a:defRPr/>
            </a:lvl1pPr>
          </a:lstStyle>
          <a:p>
            <a:pPr>
              <a:defRPr/>
            </a:pPr>
            <a:fld id="{A6366FCF-D74B-4176-8402-CF11017153F4}" type="datetimeFigureOut">
              <a:rPr lang="en-US"/>
              <a:pPr>
                <a:defRPr/>
              </a:pPr>
              <a:t>5/5/2022</a:t>
            </a:fld>
            <a:endParaRPr lang="en-US"/>
          </a:p>
        </p:txBody>
      </p:sp>
      <p:sp>
        <p:nvSpPr>
          <p:cNvPr id="6" name="Footer Placeholder 4"/>
          <p:cNvSpPr>
            <a:spLocks noGrp="1"/>
          </p:cNvSpPr>
          <p:nvPr>
            <p:ph type="ftr" sz="quarter" idx="11"/>
          </p:nvPr>
        </p:nvSpPr>
        <p:spPr>
          <a:xfrm>
            <a:off x="3124200" y="6251575"/>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251575"/>
            <a:ext cx="2133600" cy="365125"/>
          </a:xfrm>
        </p:spPr>
        <p:txBody>
          <a:bodyPr/>
          <a:lstStyle>
            <a:lvl1pPr>
              <a:defRPr/>
            </a:lvl1pPr>
          </a:lstStyle>
          <a:p>
            <a:fld id="{F2671601-7AB9-4D12-A059-F810B90F27A2}" type="slidenum">
              <a:rPr lang="en-US" altLang="en-US"/>
              <a:pPr/>
              <a:t>‹#›</a:t>
            </a:fld>
            <a:endParaRPr lang="en-US" altLang="en-US"/>
          </a:p>
        </p:txBody>
      </p:sp>
    </p:spTree>
    <p:extLst>
      <p:ext uri="{BB962C8B-B14F-4D97-AF65-F5344CB8AC3E}">
        <p14:creationId xmlns:p14="http://schemas.microsoft.com/office/powerpoint/2010/main" val="403844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C:\Users\triciakazmar\Desktop\New folder\Jpgs\0062 74 ACS CAN Lobby Day PPT Pages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02920"/>
            <a:ext cx="8229600" cy="1143000"/>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251575"/>
            <a:ext cx="2133600" cy="365125"/>
          </a:xfrm>
        </p:spPr>
        <p:txBody>
          <a:bodyPr/>
          <a:lstStyle>
            <a:lvl1pPr>
              <a:defRPr/>
            </a:lvl1pPr>
          </a:lstStyle>
          <a:p>
            <a:pPr>
              <a:defRPr/>
            </a:pPr>
            <a:fld id="{54CD584A-E091-4833-8CCA-BB1618F1BC1B}" type="datetimeFigureOut">
              <a:rPr lang="en-US"/>
              <a:pPr>
                <a:defRPr/>
              </a:pPr>
              <a:t>5/5/2022</a:t>
            </a:fld>
            <a:endParaRPr lang="en-US"/>
          </a:p>
        </p:txBody>
      </p:sp>
      <p:sp>
        <p:nvSpPr>
          <p:cNvPr id="6" name="Footer Placeholder 4"/>
          <p:cNvSpPr>
            <a:spLocks noGrp="1"/>
          </p:cNvSpPr>
          <p:nvPr>
            <p:ph type="ftr" sz="quarter" idx="11"/>
          </p:nvPr>
        </p:nvSpPr>
        <p:spPr>
          <a:xfrm>
            <a:off x="3124200" y="6251575"/>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251575"/>
            <a:ext cx="2133600" cy="365125"/>
          </a:xfrm>
        </p:spPr>
        <p:txBody>
          <a:bodyPr/>
          <a:lstStyle>
            <a:lvl1pPr>
              <a:defRPr/>
            </a:lvl1pPr>
          </a:lstStyle>
          <a:p>
            <a:fld id="{389BD5F6-0BD6-4FDF-B4A0-7922D79F56DD}" type="slidenum">
              <a:rPr lang="en-US" altLang="en-US"/>
              <a:pPr/>
              <a:t>‹#›</a:t>
            </a:fld>
            <a:endParaRPr lang="en-US" altLang="en-US"/>
          </a:p>
        </p:txBody>
      </p:sp>
    </p:spTree>
    <p:extLst>
      <p:ext uri="{BB962C8B-B14F-4D97-AF65-F5344CB8AC3E}">
        <p14:creationId xmlns:p14="http://schemas.microsoft.com/office/powerpoint/2010/main" val="243610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02920"/>
            <a:ext cx="8229600" cy="1143000"/>
          </a:xfrm>
        </p:spPr>
        <p:txBody>
          <a:bodyPr/>
          <a:lstStyle>
            <a:lvl1pPr algn="l">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251575"/>
            <a:ext cx="2133600" cy="365125"/>
          </a:xfrm>
        </p:spPr>
        <p:txBody>
          <a:bodyPr/>
          <a:lstStyle>
            <a:lvl1pPr>
              <a:defRPr/>
            </a:lvl1pPr>
          </a:lstStyle>
          <a:p>
            <a:pPr>
              <a:defRPr/>
            </a:pPr>
            <a:fld id="{815CF5AF-C36C-4306-8E72-78CBEB14FB3C}" type="datetimeFigureOut">
              <a:rPr lang="en-US"/>
              <a:pPr>
                <a:defRPr/>
              </a:pPr>
              <a:t>5/5/2022</a:t>
            </a:fld>
            <a:endParaRPr lang="en-US"/>
          </a:p>
        </p:txBody>
      </p:sp>
      <p:sp>
        <p:nvSpPr>
          <p:cNvPr id="6" name="Footer Placeholder 4"/>
          <p:cNvSpPr>
            <a:spLocks noGrp="1"/>
          </p:cNvSpPr>
          <p:nvPr>
            <p:ph type="ftr" sz="quarter" idx="11"/>
          </p:nvPr>
        </p:nvSpPr>
        <p:spPr>
          <a:xfrm>
            <a:off x="3124200" y="6251575"/>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251575"/>
            <a:ext cx="2133600" cy="365125"/>
          </a:xfrm>
        </p:spPr>
        <p:txBody>
          <a:bodyPr/>
          <a:lstStyle>
            <a:lvl1pPr>
              <a:defRPr/>
            </a:lvl1pPr>
          </a:lstStyle>
          <a:p>
            <a:fld id="{7DAA6DF7-4034-4A39-899A-7EB6A80CE7F2}" type="slidenum">
              <a:rPr lang="en-US" altLang="en-US"/>
              <a:pPr/>
              <a:t>‹#›</a:t>
            </a:fld>
            <a:endParaRPr lang="en-US" altLang="en-US"/>
          </a:p>
        </p:txBody>
      </p:sp>
    </p:spTree>
    <p:extLst>
      <p:ext uri="{BB962C8B-B14F-4D97-AF65-F5344CB8AC3E}">
        <p14:creationId xmlns:p14="http://schemas.microsoft.com/office/powerpoint/2010/main" val="13589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1143000"/>
          </a:xfrm>
        </p:spPr>
        <p:txBody>
          <a:bodyPr/>
          <a:lstStyle>
            <a:lvl1pPr algn="l">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251575"/>
            <a:ext cx="2133600" cy="365125"/>
          </a:xfrm>
        </p:spPr>
        <p:txBody>
          <a:bodyPr/>
          <a:lstStyle>
            <a:lvl1pPr>
              <a:defRPr/>
            </a:lvl1pPr>
          </a:lstStyle>
          <a:p>
            <a:pPr>
              <a:defRPr/>
            </a:pPr>
            <a:fld id="{17D8E55F-C3B0-42C6-B8A4-6D4ECDEBA9A3}" type="datetimeFigureOut">
              <a:rPr lang="en-US"/>
              <a:pPr>
                <a:defRPr/>
              </a:pPr>
              <a:t>5/5/2022</a:t>
            </a:fld>
            <a:endParaRPr lang="en-US"/>
          </a:p>
        </p:txBody>
      </p:sp>
      <p:sp>
        <p:nvSpPr>
          <p:cNvPr id="5" name="Footer Placeholder 4"/>
          <p:cNvSpPr>
            <a:spLocks noGrp="1"/>
          </p:cNvSpPr>
          <p:nvPr>
            <p:ph type="ftr" sz="quarter" idx="11"/>
          </p:nvPr>
        </p:nvSpPr>
        <p:spPr>
          <a:xfrm>
            <a:off x="3124200" y="6251575"/>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51575"/>
            <a:ext cx="2133600" cy="365125"/>
          </a:xfrm>
        </p:spPr>
        <p:txBody>
          <a:bodyPr/>
          <a:lstStyle>
            <a:lvl1pPr>
              <a:defRPr/>
            </a:lvl1pPr>
          </a:lstStyle>
          <a:p>
            <a:fld id="{26063650-D583-43A1-B0E1-E6314E0144BA}" type="slidenum">
              <a:rPr lang="en-US" altLang="en-US"/>
              <a:pPr/>
              <a:t>‹#›</a:t>
            </a:fld>
            <a:endParaRPr lang="en-US" altLang="en-US"/>
          </a:p>
        </p:txBody>
      </p:sp>
    </p:spTree>
    <p:extLst>
      <p:ext uri="{BB962C8B-B14F-4D97-AF65-F5344CB8AC3E}">
        <p14:creationId xmlns:p14="http://schemas.microsoft.com/office/powerpoint/2010/main" val="155642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descr="C:\Users\triciakazmar\Desktop\New folder\Jpgs\0062 74 ACS CAN Lobby Day PPT Pages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13" y="0"/>
            <a:ext cx="9167813" cy="70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02920"/>
            <a:ext cx="8229600" cy="1143000"/>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981200"/>
            <a:ext cx="8229600" cy="4144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251575"/>
            <a:ext cx="2133600" cy="365125"/>
          </a:xfrm>
        </p:spPr>
        <p:txBody>
          <a:bodyPr/>
          <a:lstStyle>
            <a:lvl1pPr>
              <a:defRPr/>
            </a:lvl1pPr>
          </a:lstStyle>
          <a:p>
            <a:pPr>
              <a:defRPr/>
            </a:pPr>
            <a:fld id="{5C9AFACF-A5DA-425B-8DAF-62E583C677CC}" type="datetimeFigureOut">
              <a:rPr lang="en-US"/>
              <a:pPr>
                <a:defRPr/>
              </a:pPr>
              <a:t>5/5/2022</a:t>
            </a:fld>
            <a:endParaRPr lang="en-US"/>
          </a:p>
        </p:txBody>
      </p:sp>
      <p:sp>
        <p:nvSpPr>
          <p:cNvPr id="6" name="Footer Placeholder 4"/>
          <p:cNvSpPr>
            <a:spLocks noGrp="1"/>
          </p:cNvSpPr>
          <p:nvPr>
            <p:ph type="ftr" sz="quarter" idx="11"/>
          </p:nvPr>
        </p:nvSpPr>
        <p:spPr>
          <a:xfrm>
            <a:off x="3124200" y="6251575"/>
            <a:ext cx="2895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251575"/>
            <a:ext cx="2133600" cy="365125"/>
          </a:xfrm>
        </p:spPr>
        <p:txBody>
          <a:bodyPr/>
          <a:lstStyle>
            <a:lvl1pPr>
              <a:defRPr/>
            </a:lvl1pPr>
          </a:lstStyle>
          <a:p>
            <a:fld id="{85EC6BE0-C857-4F5A-9817-5698F89C9C89}" type="slidenum">
              <a:rPr lang="en-US" altLang="en-US"/>
              <a:pPr/>
              <a:t>‹#›</a:t>
            </a:fld>
            <a:endParaRPr lang="en-US" altLang="en-US"/>
          </a:p>
        </p:txBody>
      </p:sp>
    </p:spTree>
    <p:extLst>
      <p:ext uri="{BB962C8B-B14F-4D97-AF65-F5344CB8AC3E}">
        <p14:creationId xmlns:p14="http://schemas.microsoft.com/office/powerpoint/2010/main" val="37772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 y="-152400"/>
            <a:ext cx="9207500" cy="71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19600" y="990600"/>
            <a:ext cx="4114800" cy="3124200"/>
          </a:xfrm>
        </p:spPr>
        <p:txBody>
          <a:bodyPr/>
          <a:lstStyle/>
          <a:p>
            <a:r>
              <a:rPr lang="en-US" dirty="0"/>
              <a:t>Click to edit Master title style</a:t>
            </a:r>
          </a:p>
        </p:txBody>
      </p:sp>
    </p:spTree>
    <p:extLst>
      <p:ext uri="{BB962C8B-B14F-4D97-AF65-F5344CB8AC3E}">
        <p14:creationId xmlns:p14="http://schemas.microsoft.com/office/powerpoint/2010/main" val="313871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893" y="3048000"/>
            <a:ext cx="7772400" cy="1362075"/>
          </a:xfrm>
        </p:spPr>
        <p:txBody>
          <a:bodyPr anchor="t"/>
          <a:lstStyle>
            <a:lvl1pPr algn="l">
              <a:defRPr sz="4000" b="1" cap="all"/>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F0234CCB-2CC3-4C3A-BA3F-A4C0C9F463E5}" type="datetimeFigureOut">
              <a:rPr lang="en-US"/>
              <a:pPr>
                <a:defRPr/>
              </a:pPr>
              <a:t>5/5/2022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46E02D9-0909-4649-BC91-6F6ABEA7547B}" type="slidenum">
              <a:rPr lang="en-US" altLang="en-US"/>
              <a:pPr/>
              <a:t>‹#›</a:t>
            </a:fld>
            <a:endParaRPr lang="en-US" altLang="en-US"/>
          </a:p>
        </p:txBody>
      </p:sp>
    </p:spTree>
    <p:extLst>
      <p:ext uri="{BB962C8B-B14F-4D97-AF65-F5344CB8AC3E}">
        <p14:creationId xmlns:p14="http://schemas.microsoft.com/office/powerpoint/2010/main" val="91448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ABB5E85-2361-42FD-84D1-9F5A3B90798D}" type="datetimeFigureOut">
              <a:rPr lang="en-US"/>
              <a:pPr>
                <a:defRPr/>
              </a:pPr>
              <a:t>5/5/2022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B0BA86-7F23-477C-A4CB-7B43B6730568}" type="slidenum">
              <a:rPr lang="en-US" altLang="en-US"/>
              <a:pPr/>
              <a:t>‹#›</a:t>
            </a:fld>
            <a:endParaRPr lang="en-US" altLang="en-US"/>
          </a:p>
        </p:txBody>
      </p:sp>
    </p:spTree>
    <p:extLst>
      <p:ext uri="{BB962C8B-B14F-4D97-AF65-F5344CB8AC3E}">
        <p14:creationId xmlns:p14="http://schemas.microsoft.com/office/powerpoint/2010/main" val="216142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BB43A1-ABEB-492B-B8FE-38814349C13D}" type="datetimeFigureOut">
              <a:rPr lang="en-US"/>
              <a:pPr>
                <a:defRPr/>
              </a:pPr>
              <a:t>5/5/2022</a:t>
            </a:fld>
            <a:endParaRPr lang="en-US"/>
          </a:p>
        </p:txBody>
      </p:sp>
      <p:sp>
        <p:nvSpPr>
          <p:cNvPr id="5" name="Footer Placeholder 4"/>
          <p:cNvSpPr>
            <a:spLocks noGrp="1"/>
          </p:cNvSpPr>
          <p:nvPr>
            <p:ph type="ftr" sz="quarter" idx="3"/>
          </p:nvPr>
        </p:nvSpPr>
        <p:spPr>
          <a:xfrm>
            <a:off x="3124200" y="61880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1880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8A90EE0-5568-4A2E-86AF-01CB0B38D072}" type="slidenum">
              <a:rPr lang="en-US" altLang="en-US"/>
              <a:pPr/>
              <a:t>‹#›</a:t>
            </a:fld>
            <a:endParaRPr lang="en-US" altLang="en-US"/>
          </a:p>
        </p:txBody>
      </p:sp>
      <p:pic>
        <p:nvPicPr>
          <p:cNvPr id="1031" name="Picture 4" descr="C:\Users\triciakazmar\Desktop\New folder\Jpgs\0062 74 ACS CAN Lobby Day PPT Pages 2.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2.png"/><Relationship Id="rId7"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2.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7.png"/><Relationship Id="rId7" Type="http://schemas.openxmlformats.org/officeDocument/2006/relationships/image" Target="../media/image19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0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ACSCAN" TargetMode="External"/><Relationship Id="rId2" Type="http://schemas.openxmlformats.org/officeDocument/2006/relationships/hyperlink" Target="https://www.facebook.com/AmericanCancerSociet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C:\Users\beckipanoff\AppData\Local\Microsoft\Windows\Temporary Internet Files\Content.IE5\LYXDV0ZH\facebook-twit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22613"/>
            <a:ext cx="42672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Subtitle 4"/>
          <p:cNvSpPr>
            <a:spLocks noGrp="1"/>
          </p:cNvSpPr>
          <p:nvPr>
            <p:ph type="subTitle" idx="1"/>
          </p:nvPr>
        </p:nvSpPr>
        <p:spPr>
          <a:xfrm>
            <a:off x="1524000" y="3505200"/>
            <a:ext cx="6400800" cy="1752600"/>
          </a:xfrm>
        </p:spPr>
        <p:txBody>
          <a:bodyPr/>
          <a:lstStyle/>
          <a:p>
            <a:pPr eaLnBrk="1" hangingPunct="1"/>
            <a:r>
              <a:rPr lang="en-US" altLang="en-US" sz="4400" b="1" dirty="0"/>
              <a:t>Utilizing Social Media to Fight Cancer</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dirty="0"/>
              <a:t>Why Tag?</a:t>
            </a:r>
          </a:p>
        </p:txBody>
      </p:sp>
      <p:sp>
        <p:nvSpPr>
          <p:cNvPr id="11267" name="Content Placeholder 2"/>
          <p:cNvSpPr>
            <a:spLocks noGrp="1"/>
          </p:cNvSpPr>
          <p:nvPr>
            <p:ph idx="1"/>
          </p:nvPr>
        </p:nvSpPr>
        <p:spPr/>
        <p:txBody>
          <a:bodyPr/>
          <a:lstStyle/>
          <a:p>
            <a:pPr eaLnBrk="1" hangingPunct="1"/>
            <a:endParaRPr lang="en-US" altLang="en-US" sz="2400" dirty="0"/>
          </a:p>
          <a:p>
            <a:pPr eaLnBrk="1" hangingPunct="1"/>
            <a:r>
              <a:rPr lang="en-US" altLang="en-US" sz="2400" dirty="0"/>
              <a:t>Gets their attention! Anyone you tag will receive notification that they were mentioned. </a:t>
            </a:r>
          </a:p>
          <a:p>
            <a:pPr eaLnBrk="1" hangingPunct="1"/>
            <a:r>
              <a:rPr lang="en-US" altLang="en-US" sz="2400" dirty="0"/>
              <a:t>Broadens reach of campaign.  Not only will your friends see it, but their friends and anyone who follows a page you tag.</a:t>
            </a:r>
          </a:p>
          <a:p>
            <a:pPr eaLnBrk="1" hangingPunct="1"/>
            <a:r>
              <a:rPr lang="en-US" altLang="en-US" sz="2400" dirty="0"/>
              <a:t>Holds Legislators publicly accountable. Legislators have staff who watch for the use of the Legislators name</a:t>
            </a:r>
          </a:p>
          <a:p>
            <a:pPr eaLnBrk="1" hangingPunct="1"/>
            <a:r>
              <a:rPr lang="en-US" altLang="en-US" sz="2400" dirty="0"/>
              <a:t>Builds relationships with the person you tagged.</a:t>
            </a:r>
          </a:p>
          <a:p>
            <a:pPr eaLnBrk="1" hangingPunct="1"/>
            <a:r>
              <a:rPr lang="en-US" altLang="en-US" sz="2400" dirty="0"/>
              <a:t>Gives them chance to respond (and get on the record!)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altLang="en-US" dirty="0"/>
              <a:t>What Can Tagging Can Do</a:t>
            </a:r>
          </a:p>
        </p:txBody>
      </p:sp>
      <p:sp>
        <p:nvSpPr>
          <p:cNvPr id="13315" name="Content Placeholder 2"/>
          <p:cNvSpPr>
            <a:spLocks noGrp="1"/>
          </p:cNvSpPr>
          <p:nvPr>
            <p:ph idx="1"/>
          </p:nvPr>
        </p:nvSpPr>
        <p:spPr/>
        <p:txBody>
          <a:bodyPr/>
          <a:lstStyle/>
          <a:p>
            <a:pPr eaLnBrk="1" hangingPunct="1">
              <a:defRPr/>
            </a:pPr>
            <a:r>
              <a:rPr lang="en-US" altLang="en-US" sz="2000" dirty="0"/>
              <a:t>Volunteer Recognition: </a:t>
            </a:r>
            <a:r>
              <a:rPr lang="en-US" altLang="en-US" sz="1800" dirty="0"/>
              <a:t>somebody does something special - let the world know</a:t>
            </a:r>
          </a:p>
          <a:p>
            <a:pPr eaLnBrk="1" hangingPunct="1">
              <a:defRPr/>
            </a:pPr>
            <a:endParaRPr lang="en-US" altLang="en-US" sz="1800" dirty="0"/>
          </a:p>
          <a:p>
            <a:pPr eaLnBrk="1" hangingPunct="1">
              <a:defRPr/>
            </a:pPr>
            <a:r>
              <a:rPr lang="en-US" altLang="en-US" sz="2000" dirty="0"/>
              <a:t>Thank:  </a:t>
            </a:r>
            <a:r>
              <a:rPr lang="en-US" altLang="en-US" sz="1800" dirty="0"/>
              <a:t>Everyone likes a thank you</a:t>
            </a:r>
          </a:p>
          <a:p>
            <a:pPr eaLnBrk="1" hangingPunct="1">
              <a:defRPr/>
            </a:pPr>
            <a:endParaRPr lang="en-US" altLang="en-US" sz="2000" dirty="0"/>
          </a:p>
          <a:p>
            <a:pPr eaLnBrk="1" hangingPunct="1">
              <a:defRPr/>
            </a:pPr>
            <a:r>
              <a:rPr lang="en-US" altLang="en-US" sz="2000" dirty="0"/>
              <a:t>Engage:  </a:t>
            </a:r>
            <a:r>
              <a:rPr lang="en-US" altLang="en-US" sz="1800" dirty="0"/>
              <a:t>Get people thinking about something</a:t>
            </a:r>
          </a:p>
          <a:p>
            <a:pPr eaLnBrk="1" hangingPunct="1">
              <a:defRPr/>
            </a:pPr>
            <a:endParaRPr lang="en-US" altLang="en-US" sz="2000" dirty="0"/>
          </a:p>
          <a:p>
            <a:pPr eaLnBrk="1" hangingPunct="1">
              <a:defRPr/>
            </a:pPr>
            <a:r>
              <a:rPr lang="en-US" altLang="en-US" sz="2000" dirty="0"/>
              <a:t>Relationship building: </a:t>
            </a:r>
            <a:r>
              <a:rPr lang="en-US" altLang="en-US" sz="1800" dirty="0"/>
              <a:t>It can help get a conversation going with someone</a:t>
            </a:r>
          </a:p>
          <a:p>
            <a:pPr eaLnBrk="1" hangingPunct="1">
              <a:defRPr/>
            </a:pPr>
            <a:endParaRPr lang="en-US" altLang="en-US" sz="2000" dirty="0"/>
          </a:p>
          <a:p>
            <a:pPr eaLnBrk="1" hangingPunct="1">
              <a:defRPr/>
            </a:pPr>
            <a:r>
              <a:rPr lang="en-US" altLang="en-US" sz="2000" dirty="0"/>
              <a:t>Recognize a contributor or donor:  </a:t>
            </a:r>
            <a:r>
              <a:rPr lang="en-US" altLang="en-US" sz="1800" dirty="0"/>
              <a:t>if a company donates money or an item – 	let the world know</a:t>
            </a:r>
          </a:p>
          <a:p>
            <a:pPr eaLnBrk="1" hangingPunct="1">
              <a:defRPr/>
            </a:pPr>
            <a:endParaRPr lang="en-US" altLang="en-US" sz="2000" dirty="0"/>
          </a:p>
          <a:p>
            <a:pPr eaLnBrk="1" hangingPunct="1">
              <a:defRPr/>
            </a:pPr>
            <a:r>
              <a:rPr lang="en-US" altLang="en-US" sz="2000" dirty="0"/>
              <a:t>Lobby: </a:t>
            </a:r>
            <a:r>
              <a:rPr lang="en-US" altLang="en-US" sz="1800" dirty="0"/>
              <a:t>Ask a legislator to support an issue</a:t>
            </a:r>
            <a:endParaRPr lang="en-US" altLang="en-US" sz="2000" dirty="0"/>
          </a:p>
          <a:p>
            <a:pPr marL="0" indent="0" algn="ctr" eaLnBrk="1" hangingPunct="1">
              <a:buFont typeface="Arial" charset="0"/>
              <a:buNone/>
              <a:defRPr/>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DE0E-6D6F-4E94-A043-9BF2616D475F}"/>
              </a:ext>
            </a:extLst>
          </p:cNvPr>
          <p:cNvSpPr>
            <a:spLocks noGrp="1"/>
          </p:cNvSpPr>
          <p:nvPr>
            <p:ph type="title"/>
          </p:nvPr>
        </p:nvSpPr>
        <p:spPr/>
        <p:txBody>
          <a:bodyPr/>
          <a:lstStyle/>
          <a:p>
            <a:r>
              <a:rPr lang="en-US" dirty="0"/>
              <a:t>Hashtags</a:t>
            </a:r>
          </a:p>
        </p:txBody>
      </p:sp>
      <p:sp>
        <p:nvSpPr>
          <p:cNvPr id="3" name="Content Placeholder 2">
            <a:extLst>
              <a:ext uri="{FF2B5EF4-FFF2-40B4-BE49-F238E27FC236}">
                <a16:creationId xmlns:a16="http://schemas.microsoft.com/office/drawing/2014/main" id="{5812D14B-8385-42ED-B119-D6B4C2435505}"/>
              </a:ext>
            </a:extLst>
          </p:cNvPr>
          <p:cNvSpPr>
            <a:spLocks noGrp="1"/>
          </p:cNvSpPr>
          <p:nvPr>
            <p:ph idx="1"/>
          </p:nvPr>
        </p:nvSpPr>
        <p:spPr>
          <a:xfrm>
            <a:off x="457200" y="1752600"/>
            <a:ext cx="8229600" cy="1143001"/>
          </a:xfrm>
        </p:spPr>
        <p:txBody>
          <a:bodyPr/>
          <a:lstStyle/>
          <a:p>
            <a:pPr marL="0" indent="0">
              <a:buNone/>
            </a:pPr>
            <a:r>
              <a:rPr lang="en-US" sz="2000" dirty="0"/>
              <a:t>  </a:t>
            </a:r>
            <a:r>
              <a:rPr lang="en-US" sz="1800" dirty="0"/>
              <a:t>Hashtags are used to highlight events, causes or issues.  They are also used to measure public interest in something which is commonly known as trending.</a:t>
            </a:r>
          </a:p>
        </p:txBody>
      </p:sp>
      <p:pic>
        <p:nvPicPr>
          <p:cNvPr id="5" name="Picture 4" descr="Graphical user interface, text, application&#10;&#10;Description automatically generated">
            <a:extLst>
              <a:ext uri="{FF2B5EF4-FFF2-40B4-BE49-F238E27FC236}">
                <a16:creationId xmlns:a16="http://schemas.microsoft.com/office/drawing/2014/main" id="{EA008C5A-6DFA-4801-9C13-81C556AA7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71800"/>
            <a:ext cx="5161642" cy="1357417"/>
          </a:xfrm>
          <a:prstGeom prst="rect">
            <a:avLst/>
          </a:prstGeom>
        </p:spPr>
      </p:pic>
      <p:pic>
        <p:nvPicPr>
          <p:cNvPr id="11" name="Picture 10" descr="A picture containing text, sky, outdoor&#10;&#10;Description automatically generated">
            <a:extLst>
              <a:ext uri="{FF2B5EF4-FFF2-40B4-BE49-F238E27FC236}">
                <a16:creationId xmlns:a16="http://schemas.microsoft.com/office/drawing/2014/main" id="{39EBAC39-0769-44FB-A2E3-45DA30219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24" y="3904715"/>
            <a:ext cx="4391446" cy="2645950"/>
          </a:xfrm>
          <a:prstGeom prst="rect">
            <a:avLst/>
          </a:prstGeom>
        </p:spPr>
      </p:pic>
    </p:spTree>
    <p:extLst>
      <p:ext uri="{BB962C8B-B14F-4D97-AF65-F5344CB8AC3E}">
        <p14:creationId xmlns:p14="http://schemas.microsoft.com/office/powerpoint/2010/main" val="328509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52C1-4D0C-4C23-9DEA-2C865E0B6F9B}"/>
              </a:ext>
            </a:extLst>
          </p:cNvPr>
          <p:cNvSpPr>
            <a:spLocks noGrp="1"/>
          </p:cNvSpPr>
          <p:nvPr>
            <p:ph type="title"/>
          </p:nvPr>
        </p:nvSpPr>
        <p:spPr>
          <a:xfrm>
            <a:off x="453483" y="228600"/>
            <a:ext cx="8534400" cy="1143000"/>
          </a:xfrm>
        </p:spPr>
        <p:txBody>
          <a:bodyPr/>
          <a:lstStyle/>
          <a:p>
            <a:r>
              <a:rPr lang="en-US" dirty="0"/>
              <a:t>Ok – I Know How to Tag. How Do I Find People or Others I Want to Tag?</a:t>
            </a:r>
          </a:p>
        </p:txBody>
      </p:sp>
      <p:sp>
        <p:nvSpPr>
          <p:cNvPr id="3" name="Content Placeholder 2">
            <a:extLst>
              <a:ext uri="{FF2B5EF4-FFF2-40B4-BE49-F238E27FC236}">
                <a16:creationId xmlns:a16="http://schemas.microsoft.com/office/drawing/2014/main" id="{6EBA48EF-72E1-4DA3-BB7F-7A27C1B57F43}"/>
              </a:ext>
            </a:extLst>
          </p:cNvPr>
          <p:cNvSpPr>
            <a:spLocks noGrp="1"/>
          </p:cNvSpPr>
          <p:nvPr>
            <p:ph idx="1"/>
          </p:nvPr>
        </p:nvSpPr>
        <p:spPr>
          <a:xfrm>
            <a:off x="76201" y="1752601"/>
            <a:ext cx="8911682" cy="1833798"/>
          </a:xfrm>
        </p:spPr>
        <p:txBody>
          <a:bodyPr/>
          <a:lstStyle/>
          <a:p>
            <a:pPr marL="0" indent="0" algn="ctr">
              <a:buNone/>
            </a:pPr>
            <a:r>
              <a:rPr lang="en-US" sz="2400" dirty="0"/>
              <a:t>There are several ways to find people, either on Facebook and Twitter, or other sources.</a:t>
            </a:r>
          </a:p>
          <a:p>
            <a:pPr marL="0" indent="0">
              <a:buNone/>
            </a:pPr>
            <a:endParaRPr lang="en-US" sz="2400" dirty="0"/>
          </a:p>
          <a:p>
            <a:pPr marL="0" indent="0">
              <a:buNone/>
            </a:pPr>
            <a:r>
              <a:rPr lang="en-US" sz="2400" dirty="0"/>
              <a:t>1. Looking for people? Use the search bars.</a:t>
            </a:r>
          </a:p>
          <a:p>
            <a:pPr marL="0" indent="0">
              <a:buNone/>
            </a:pPr>
            <a:endParaRPr lang="en-US" sz="2400" dirty="0"/>
          </a:p>
          <a:p>
            <a:pPr marL="0" indent="0">
              <a:buNone/>
            </a:pPr>
            <a:endParaRPr lang="en-US"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5C906496-4FFA-442E-81E0-AB0FF3D87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3586400"/>
            <a:ext cx="1826904" cy="2509600"/>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569CF3E7-71E1-4D97-8754-CD7BC71DF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579" y="3586399"/>
            <a:ext cx="2211621" cy="2662001"/>
          </a:xfrm>
          <a:prstGeom prst="rect">
            <a:avLst/>
          </a:prstGeom>
        </p:spPr>
      </p:pic>
      <p:sp>
        <p:nvSpPr>
          <p:cNvPr id="8" name="TextBox 7">
            <a:extLst>
              <a:ext uri="{FF2B5EF4-FFF2-40B4-BE49-F238E27FC236}">
                <a16:creationId xmlns:a16="http://schemas.microsoft.com/office/drawing/2014/main" id="{177552CA-6DDF-4B0E-BA3E-8EF51A17E306}"/>
              </a:ext>
            </a:extLst>
          </p:cNvPr>
          <p:cNvSpPr txBox="1"/>
          <p:nvPr/>
        </p:nvSpPr>
        <p:spPr>
          <a:xfrm>
            <a:off x="2438400" y="4114800"/>
            <a:ext cx="1295400" cy="369332"/>
          </a:xfrm>
          <a:prstGeom prst="rect">
            <a:avLst/>
          </a:prstGeom>
          <a:noFill/>
        </p:spPr>
        <p:txBody>
          <a:bodyPr wrap="square" rtlCol="0">
            <a:spAutoFit/>
          </a:bodyPr>
          <a:lstStyle/>
          <a:p>
            <a:r>
              <a:rPr lang="en-US" dirty="0"/>
              <a:t>Facebook</a:t>
            </a:r>
          </a:p>
        </p:txBody>
      </p:sp>
      <p:sp>
        <p:nvSpPr>
          <p:cNvPr id="9" name="TextBox 8">
            <a:extLst>
              <a:ext uri="{FF2B5EF4-FFF2-40B4-BE49-F238E27FC236}">
                <a16:creationId xmlns:a16="http://schemas.microsoft.com/office/drawing/2014/main" id="{3C2D2543-150A-4C40-B697-03D235A2AB46}"/>
              </a:ext>
            </a:extLst>
          </p:cNvPr>
          <p:cNvSpPr txBox="1"/>
          <p:nvPr/>
        </p:nvSpPr>
        <p:spPr>
          <a:xfrm>
            <a:off x="4720683" y="5071120"/>
            <a:ext cx="918117" cy="369332"/>
          </a:xfrm>
          <a:prstGeom prst="rect">
            <a:avLst/>
          </a:prstGeom>
          <a:noFill/>
        </p:spPr>
        <p:txBody>
          <a:bodyPr wrap="square" rtlCol="0">
            <a:spAutoFit/>
          </a:bodyPr>
          <a:lstStyle/>
          <a:p>
            <a:r>
              <a:rPr lang="en-US" dirty="0"/>
              <a:t>Twitter</a:t>
            </a:r>
          </a:p>
        </p:txBody>
      </p:sp>
      <p:grpSp>
        <p:nvGrpSpPr>
          <p:cNvPr id="12" name="Group 11">
            <a:extLst>
              <a:ext uri="{FF2B5EF4-FFF2-40B4-BE49-F238E27FC236}">
                <a16:creationId xmlns:a16="http://schemas.microsoft.com/office/drawing/2014/main" id="{FD6E29BC-3554-4CB1-AB8A-E04B84629774}"/>
              </a:ext>
            </a:extLst>
          </p:cNvPr>
          <p:cNvGrpSpPr/>
          <p:nvPr/>
        </p:nvGrpSpPr>
        <p:grpSpPr>
          <a:xfrm>
            <a:off x="1025754" y="557420"/>
            <a:ext cx="360" cy="360"/>
            <a:chOff x="1025754" y="557420"/>
            <a:chExt cx="360" cy="36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DE9BB67-B835-4FF0-80C6-5BB5F0668140}"/>
                    </a:ext>
                  </a:extLst>
                </p14:cNvPr>
                <p14:cNvContentPartPr/>
                <p14:nvPr/>
              </p14:nvContentPartPr>
              <p14:xfrm>
                <a:off x="1025754" y="557420"/>
                <a:ext cx="360" cy="360"/>
              </p14:xfrm>
            </p:contentPart>
          </mc:Choice>
          <mc:Fallback xmlns="">
            <p:pic>
              <p:nvPicPr>
                <p:cNvPr id="10" name="Ink 9">
                  <a:extLst>
                    <a:ext uri="{FF2B5EF4-FFF2-40B4-BE49-F238E27FC236}">
                      <a16:creationId xmlns:a16="http://schemas.microsoft.com/office/drawing/2014/main" id="{2DE9BB67-B835-4FF0-80C6-5BB5F0668140}"/>
                    </a:ext>
                  </a:extLst>
                </p:cNvPr>
                <p:cNvPicPr/>
                <p:nvPr/>
              </p:nvPicPr>
              <p:blipFill>
                <a:blip r:embed="rId5"/>
                <a:stretch>
                  <a:fillRect/>
                </a:stretch>
              </p:blipFill>
              <p:spPr>
                <a:xfrm>
                  <a:off x="1017114" y="5484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22D81599-5F7A-4917-9253-BBC8AA338722}"/>
                    </a:ext>
                  </a:extLst>
                </p14:cNvPr>
                <p14:cNvContentPartPr/>
                <p14:nvPr/>
              </p14:nvContentPartPr>
              <p14:xfrm>
                <a:off x="1025754" y="557420"/>
                <a:ext cx="360" cy="360"/>
              </p14:xfrm>
            </p:contentPart>
          </mc:Choice>
          <mc:Fallback xmlns="">
            <p:pic>
              <p:nvPicPr>
                <p:cNvPr id="11" name="Ink 10">
                  <a:extLst>
                    <a:ext uri="{FF2B5EF4-FFF2-40B4-BE49-F238E27FC236}">
                      <a16:creationId xmlns:a16="http://schemas.microsoft.com/office/drawing/2014/main" id="{22D81599-5F7A-4917-9253-BBC8AA338722}"/>
                    </a:ext>
                  </a:extLst>
                </p:cNvPr>
                <p:cNvPicPr/>
                <p:nvPr/>
              </p:nvPicPr>
              <p:blipFill>
                <a:blip r:embed="rId5"/>
                <a:stretch>
                  <a:fillRect/>
                </a:stretch>
              </p:blipFill>
              <p:spPr>
                <a:xfrm>
                  <a:off x="1017114" y="548420"/>
                  <a:ext cx="18000" cy="18000"/>
                </a:xfrm>
                <a:prstGeom prst="rect">
                  <a:avLst/>
                </a:prstGeom>
              </p:spPr>
            </p:pic>
          </mc:Fallback>
        </mc:AlternateContent>
      </p:grpSp>
      <p:grpSp>
        <p:nvGrpSpPr>
          <p:cNvPr id="15" name="Group 14">
            <a:extLst>
              <a:ext uri="{FF2B5EF4-FFF2-40B4-BE49-F238E27FC236}">
                <a16:creationId xmlns:a16="http://schemas.microsoft.com/office/drawing/2014/main" id="{9317CE58-0CFA-48A3-BCF3-7477B20F57BB}"/>
              </a:ext>
            </a:extLst>
          </p:cNvPr>
          <p:cNvGrpSpPr/>
          <p:nvPr/>
        </p:nvGrpSpPr>
        <p:grpSpPr>
          <a:xfrm>
            <a:off x="680128" y="434660"/>
            <a:ext cx="360" cy="360"/>
            <a:chOff x="680128" y="434660"/>
            <a:chExt cx="360" cy="360"/>
          </a:xfrm>
        </p:grpSpPr>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06FD0590-5E82-41DC-953D-124D8566CBDA}"/>
                    </a:ext>
                  </a:extLst>
                </p14:cNvPr>
                <p14:cNvContentPartPr/>
                <p14:nvPr/>
              </p14:nvContentPartPr>
              <p14:xfrm>
                <a:off x="680128" y="434660"/>
                <a:ext cx="360" cy="360"/>
              </p14:xfrm>
            </p:contentPart>
          </mc:Choice>
          <mc:Fallback xmlns="">
            <p:pic>
              <p:nvPicPr>
                <p:cNvPr id="13" name="Ink 12">
                  <a:extLst>
                    <a:ext uri="{FF2B5EF4-FFF2-40B4-BE49-F238E27FC236}">
                      <a16:creationId xmlns:a16="http://schemas.microsoft.com/office/drawing/2014/main" id="{06FD0590-5E82-41DC-953D-124D8566CBDA}"/>
                    </a:ext>
                  </a:extLst>
                </p:cNvPr>
                <p:cNvPicPr/>
                <p:nvPr/>
              </p:nvPicPr>
              <p:blipFill>
                <a:blip r:embed="rId5"/>
                <a:stretch>
                  <a:fillRect/>
                </a:stretch>
              </p:blipFill>
              <p:spPr>
                <a:xfrm>
                  <a:off x="671488" y="4260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EBE44364-997D-4225-BCBA-2FDBDB5571EB}"/>
                    </a:ext>
                  </a:extLst>
                </p14:cNvPr>
                <p14:cNvContentPartPr/>
                <p14:nvPr/>
              </p14:nvContentPartPr>
              <p14:xfrm>
                <a:off x="680128" y="434660"/>
                <a:ext cx="360" cy="360"/>
              </p14:xfrm>
            </p:contentPart>
          </mc:Choice>
          <mc:Fallback xmlns="">
            <p:pic>
              <p:nvPicPr>
                <p:cNvPr id="14" name="Ink 13">
                  <a:extLst>
                    <a:ext uri="{FF2B5EF4-FFF2-40B4-BE49-F238E27FC236}">
                      <a16:creationId xmlns:a16="http://schemas.microsoft.com/office/drawing/2014/main" id="{EBE44364-997D-4225-BCBA-2FDBDB5571EB}"/>
                    </a:ext>
                  </a:extLst>
                </p:cNvPr>
                <p:cNvPicPr/>
                <p:nvPr/>
              </p:nvPicPr>
              <p:blipFill>
                <a:blip r:embed="rId5"/>
                <a:stretch>
                  <a:fillRect/>
                </a:stretch>
              </p:blipFill>
              <p:spPr>
                <a:xfrm>
                  <a:off x="671488" y="426020"/>
                  <a:ext cx="18000" cy="18000"/>
                </a:xfrm>
                <a:prstGeom prst="rect">
                  <a:avLst/>
                </a:prstGeom>
              </p:spPr>
            </p:pic>
          </mc:Fallback>
        </mc:AlternateContent>
      </p:grpSp>
    </p:spTree>
    <p:extLst>
      <p:ext uri="{BB962C8B-B14F-4D97-AF65-F5344CB8AC3E}">
        <p14:creationId xmlns:p14="http://schemas.microsoft.com/office/powerpoint/2010/main" val="1690269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EAB78-4CD1-4622-A0BE-5CB46530EF2A}"/>
              </a:ext>
            </a:extLst>
          </p:cNvPr>
          <p:cNvSpPr>
            <a:spLocks noGrp="1"/>
          </p:cNvSpPr>
          <p:nvPr>
            <p:ph type="title"/>
          </p:nvPr>
        </p:nvSpPr>
        <p:spPr>
          <a:xfrm>
            <a:off x="457200" y="228600"/>
            <a:ext cx="8610600" cy="1219200"/>
          </a:xfrm>
        </p:spPr>
        <p:txBody>
          <a:bodyPr/>
          <a:lstStyle/>
          <a:p>
            <a:r>
              <a:rPr lang="en-US" dirty="0"/>
              <a:t>Ok – I Know How to Tag. How Do I Find People or Others I Want to Tag?</a:t>
            </a:r>
          </a:p>
        </p:txBody>
      </p:sp>
      <p:sp>
        <p:nvSpPr>
          <p:cNvPr id="5" name="Content Placeholder 4">
            <a:extLst>
              <a:ext uri="{FF2B5EF4-FFF2-40B4-BE49-F238E27FC236}">
                <a16:creationId xmlns:a16="http://schemas.microsoft.com/office/drawing/2014/main" id="{E6B29324-DD03-43E0-9F88-A9EEEE5CCA0A}"/>
              </a:ext>
            </a:extLst>
          </p:cNvPr>
          <p:cNvSpPr>
            <a:spLocks noGrp="1"/>
          </p:cNvSpPr>
          <p:nvPr>
            <p:ph idx="1"/>
          </p:nvPr>
        </p:nvSpPr>
        <p:spPr>
          <a:xfrm>
            <a:off x="228600" y="1752601"/>
            <a:ext cx="8458200" cy="1991172"/>
          </a:xfrm>
        </p:spPr>
        <p:txBody>
          <a:bodyPr/>
          <a:lstStyle/>
          <a:p>
            <a:pPr marL="0" indent="0">
              <a:buNone/>
            </a:pPr>
            <a:r>
              <a:rPr lang="en-US" sz="1600" dirty="0"/>
              <a:t>2. Looking for a business?  Go to their website and there should be a link there to their social media pages.  Click on the link and you will be taken to that page.  </a:t>
            </a:r>
          </a:p>
          <a:p>
            <a:pPr marL="0" indent="0">
              <a:buNone/>
            </a:pPr>
            <a:endParaRPr lang="en-US" sz="1600" dirty="0"/>
          </a:p>
          <a:p>
            <a:pPr marL="0" indent="0">
              <a:buNone/>
            </a:pPr>
            <a:r>
              <a:rPr lang="en-US" sz="1600" dirty="0"/>
              <a:t>3. If it is Facebook, click on “Like” and go back to your Facebook page.  Now you will be able to tag them by using @ and their name.</a:t>
            </a:r>
          </a:p>
          <a:p>
            <a:pPr marL="0" indent="0">
              <a:buNone/>
            </a:pPr>
            <a:endParaRPr lang="en-US" sz="1600" dirty="0"/>
          </a:p>
          <a:p>
            <a:pPr marL="0" indent="0">
              <a:buNone/>
            </a:pPr>
            <a:r>
              <a:rPr lang="en-US" sz="1600" dirty="0"/>
              <a:t>4. The Facebook page will also have the name to use on Twitter.</a:t>
            </a:r>
          </a:p>
        </p:txBody>
      </p:sp>
      <p:pic>
        <p:nvPicPr>
          <p:cNvPr id="8" name="Picture 7" descr="Graphical user interface, text, application&#10;&#10;Description automatically generated">
            <a:extLst>
              <a:ext uri="{FF2B5EF4-FFF2-40B4-BE49-F238E27FC236}">
                <a16:creationId xmlns:a16="http://schemas.microsoft.com/office/drawing/2014/main" id="{1F426B70-7E00-43B2-AE9D-AF4CE6B30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86200"/>
            <a:ext cx="7772400" cy="1229173"/>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93FF23E1-F560-4916-BEA2-FD288A43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5257800"/>
            <a:ext cx="7103327" cy="1229174"/>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5E38ED13-019A-48DF-8232-8AE3BB3F859B}"/>
                  </a:ext>
                </a:extLst>
              </p14:cNvPr>
              <p14:cNvContentPartPr/>
              <p14:nvPr/>
            </p14:nvContentPartPr>
            <p14:xfrm>
              <a:off x="3021928" y="5775980"/>
              <a:ext cx="1110240" cy="57600"/>
            </p14:xfrm>
          </p:contentPart>
        </mc:Choice>
        <mc:Fallback xmlns="">
          <p:pic>
            <p:nvPicPr>
              <p:cNvPr id="11" name="Ink 10">
                <a:extLst>
                  <a:ext uri="{FF2B5EF4-FFF2-40B4-BE49-F238E27FC236}">
                    <a16:creationId xmlns:a16="http://schemas.microsoft.com/office/drawing/2014/main" id="{5E38ED13-019A-48DF-8232-8AE3BB3F859B}"/>
                  </a:ext>
                </a:extLst>
              </p:cNvPr>
              <p:cNvPicPr/>
              <p:nvPr/>
            </p:nvPicPr>
            <p:blipFill>
              <a:blip r:embed="rId5"/>
              <a:stretch>
                <a:fillRect/>
              </a:stretch>
            </p:blipFill>
            <p:spPr>
              <a:xfrm>
                <a:off x="2967928" y="5667980"/>
                <a:ext cx="1217880" cy="273240"/>
              </a:xfrm>
              <a:prstGeom prst="rect">
                <a:avLst/>
              </a:prstGeom>
            </p:spPr>
          </p:pic>
        </mc:Fallback>
      </mc:AlternateContent>
    </p:spTree>
    <p:extLst>
      <p:ext uri="{BB962C8B-B14F-4D97-AF65-F5344CB8AC3E}">
        <p14:creationId xmlns:p14="http://schemas.microsoft.com/office/powerpoint/2010/main" val="239822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5C60-2484-42CA-BC70-CBA535904965}"/>
              </a:ext>
            </a:extLst>
          </p:cNvPr>
          <p:cNvSpPr>
            <a:spLocks noGrp="1"/>
          </p:cNvSpPr>
          <p:nvPr>
            <p:ph type="title"/>
          </p:nvPr>
        </p:nvSpPr>
        <p:spPr>
          <a:xfrm>
            <a:off x="533400" y="160337"/>
            <a:ext cx="8534400" cy="1143000"/>
          </a:xfrm>
        </p:spPr>
        <p:txBody>
          <a:bodyPr/>
          <a:lstStyle/>
          <a:p>
            <a:r>
              <a:rPr lang="en-US" dirty="0"/>
              <a:t>Ok – I Know How to Tag. How Do I Find People or Others I Want to Tag?</a:t>
            </a:r>
          </a:p>
        </p:txBody>
      </p:sp>
      <p:sp>
        <p:nvSpPr>
          <p:cNvPr id="3" name="Content Placeholder 2">
            <a:extLst>
              <a:ext uri="{FF2B5EF4-FFF2-40B4-BE49-F238E27FC236}">
                <a16:creationId xmlns:a16="http://schemas.microsoft.com/office/drawing/2014/main" id="{4C5F0837-B0A6-433A-8EA2-23E35AF6935F}"/>
              </a:ext>
            </a:extLst>
          </p:cNvPr>
          <p:cNvSpPr>
            <a:spLocks noGrp="1"/>
          </p:cNvSpPr>
          <p:nvPr>
            <p:ph idx="1"/>
          </p:nvPr>
        </p:nvSpPr>
        <p:spPr>
          <a:xfrm>
            <a:off x="457200" y="1752600"/>
            <a:ext cx="8229600" cy="1752599"/>
          </a:xfrm>
        </p:spPr>
        <p:txBody>
          <a:bodyPr/>
          <a:lstStyle/>
          <a:p>
            <a:pPr marL="0" indent="0">
              <a:buNone/>
            </a:pPr>
            <a:r>
              <a:rPr lang="en-US" sz="2000" dirty="0"/>
              <a:t>5. If you are tagging a legislator, you can go to their website, and they will have links to their social media that you can click on. Many legislators only use Twitter, so don’t be surprised if you don’t see any Facebook information.</a:t>
            </a:r>
          </a:p>
          <a:p>
            <a:pPr marL="0" indent="0">
              <a:buNone/>
            </a:pPr>
            <a:endParaRPr lang="en-US" sz="2000" dirty="0"/>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962B0715-3337-40AF-A644-A6D89E12D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733800"/>
            <a:ext cx="6134956" cy="2819401"/>
          </a:xfrm>
          <a:prstGeom prst="rect">
            <a:avLst/>
          </a:prstGeom>
        </p:spPr>
      </p:pic>
    </p:spTree>
    <p:extLst>
      <p:ext uri="{BB962C8B-B14F-4D97-AF65-F5344CB8AC3E}">
        <p14:creationId xmlns:p14="http://schemas.microsoft.com/office/powerpoint/2010/main" val="292413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1819-B19B-4F75-BD74-B5904CBC0354}"/>
              </a:ext>
            </a:extLst>
          </p:cNvPr>
          <p:cNvSpPr>
            <a:spLocks noGrp="1"/>
          </p:cNvSpPr>
          <p:nvPr>
            <p:ph type="title"/>
          </p:nvPr>
        </p:nvSpPr>
        <p:spPr/>
        <p:txBody>
          <a:bodyPr/>
          <a:lstStyle/>
          <a:p>
            <a:r>
              <a:rPr lang="en-US" dirty="0"/>
              <a:t>Facebook</a:t>
            </a:r>
          </a:p>
        </p:txBody>
      </p:sp>
      <p:sp>
        <p:nvSpPr>
          <p:cNvPr id="3" name="Content Placeholder 2">
            <a:extLst>
              <a:ext uri="{FF2B5EF4-FFF2-40B4-BE49-F238E27FC236}">
                <a16:creationId xmlns:a16="http://schemas.microsoft.com/office/drawing/2014/main" id="{62168F7B-6495-4D1F-AC17-A5A2F6A548C9}"/>
              </a:ext>
            </a:extLst>
          </p:cNvPr>
          <p:cNvSpPr>
            <a:spLocks noGrp="1"/>
          </p:cNvSpPr>
          <p:nvPr>
            <p:ph idx="1"/>
          </p:nvPr>
        </p:nvSpPr>
        <p:spPr/>
        <p:txBody>
          <a:bodyPr/>
          <a:lstStyle/>
          <a:p>
            <a:pPr marL="0" indent="0">
              <a:buNone/>
            </a:pPr>
            <a:r>
              <a:rPr lang="en-US" sz="1600" dirty="0"/>
              <a:t>   </a:t>
            </a:r>
          </a:p>
          <a:p>
            <a:pPr marL="0" indent="0">
              <a:buNone/>
            </a:pPr>
            <a:r>
              <a:rPr lang="en-US" sz="1600" dirty="0"/>
              <a:t>  </a:t>
            </a:r>
          </a:p>
          <a:p>
            <a:pPr marL="0" indent="0">
              <a:buNone/>
            </a:pPr>
            <a:endParaRPr lang="en-US" sz="1600" dirty="0"/>
          </a:p>
          <a:p>
            <a:pPr marL="0" indent="0">
              <a:buNone/>
            </a:pPr>
            <a:r>
              <a:rPr lang="en-US" sz="1600" dirty="0"/>
              <a:t>      </a:t>
            </a:r>
            <a:r>
              <a:rPr lang="en-US" sz="1800" dirty="0"/>
              <a:t>1.Great way to reach out to family and friends.</a:t>
            </a:r>
          </a:p>
          <a:p>
            <a:pPr marL="0" indent="0">
              <a:buNone/>
            </a:pPr>
            <a:r>
              <a:rPr lang="en-US" sz="1800" dirty="0"/>
              <a:t>     2. No restrictions on how big the post can be.</a:t>
            </a:r>
          </a:p>
          <a:p>
            <a:pPr marL="0" indent="0">
              <a:buNone/>
            </a:pPr>
            <a:r>
              <a:rPr lang="en-US" sz="1800" dirty="0"/>
              <a:t>     3. You have to accept friend requests, which can protect your privacy.</a:t>
            </a:r>
          </a:p>
          <a:p>
            <a:pPr marL="0" indent="0">
              <a:buNone/>
            </a:pPr>
            <a:r>
              <a:rPr lang="en-US" sz="1800" dirty="0"/>
              <a:t>     4.  ACS and ACS CAN allow you to directly share to your page.</a:t>
            </a:r>
          </a:p>
          <a:p>
            <a:pPr marL="0" indent="0">
              <a:buNone/>
            </a:pPr>
            <a:r>
              <a:rPr lang="en-US" sz="1800" dirty="0"/>
              <a:t>     5. You can set up a separate page for fundraisers.</a:t>
            </a:r>
          </a:p>
          <a:p>
            <a:pPr marL="0" indent="0">
              <a:buNone/>
            </a:pPr>
            <a:r>
              <a:rPr lang="en-US" sz="1800" dirty="0"/>
              <a:t>     6. Not as many legislators use Facebook</a:t>
            </a:r>
          </a:p>
          <a:p>
            <a:pPr marL="0" indent="0">
              <a:buNone/>
            </a:pPr>
            <a:r>
              <a:rPr lang="en-US" sz="1800" dirty="0"/>
              <a:t>	</a:t>
            </a:r>
          </a:p>
          <a:p>
            <a:pPr marL="0" indent="0">
              <a:buNone/>
            </a:pPr>
            <a:endParaRPr lang="en-US" sz="2800" dirty="0"/>
          </a:p>
        </p:txBody>
      </p:sp>
    </p:spTree>
    <p:extLst>
      <p:ext uri="{BB962C8B-B14F-4D97-AF65-F5344CB8AC3E}">
        <p14:creationId xmlns:p14="http://schemas.microsoft.com/office/powerpoint/2010/main" val="388183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dirty="0"/>
              <a:t>How to Tag on Facebook</a:t>
            </a:r>
          </a:p>
        </p:txBody>
      </p:sp>
      <p:sp>
        <p:nvSpPr>
          <p:cNvPr id="2" name="Content Placeholder 1">
            <a:extLst>
              <a:ext uri="{FF2B5EF4-FFF2-40B4-BE49-F238E27FC236}">
                <a16:creationId xmlns:a16="http://schemas.microsoft.com/office/drawing/2014/main" id="{13502D7A-B4E1-4758-BD12-C30F29359BBA}"/>
              </a:ext>
            </a:extLst>
          </p:cNvPr>
          <p:cNvSpPr>
            <a:spLocks noGrp="1"/>
          </p:cNvSpPr>
          <p:nvPr>
            <p:ph idx="1"/>
          </p:nvPr>
        </p:nvSpPr>
        <p:spPr>
          <a:xfrm>
            <a:off x="152400" y="1645920"/>
            <a:ext cx="4114800" cy="4907280"/>
          </a:xfrm>
        </p:spPr>
        <p:txBody>
          <a:bodyPr/>
          <a:lstStyle/>
          <a:p>
            <a:pPr marL="514350" indent="-514350">
              <a:buFont typeface="+mj-lt"/>
              <a:buAutoNum type="arabicPeriod"/>
            </a:pPr>
            <a:endParaRPr lang="en-US" sz="2000" dirty="0"/>
          </a:p>
          <a:p>
            <a:pPr marL="514350" indent="-514350">
              <a:buFont typeface="+mj-lt"/>
              <a:buAutoNum type="arabicPeriod"/>
            </a:pPr>
            <a:r>
              <a:rPr lang="en-US" sz="2000" dirty="0"/>
              <a:t>Type in your post</a:t>
            </a:r>
          </a:p>
          <a:p>
            <a:pPr marL="514350" indent="-514350">
              <a:buFont typeface="+mj-lt"/>
              <a:buAutoNum type="arabicPeriod"/>
            </a:pPr>
            <a:r>
              <a:rPr lang="en-US" sz="2000" dirty="0"/>
              <a:t>When you reach the point where you want to tag, type @, then start typing the Facebook page name, the person’s name or the organizations name.  </a:t>
            </a:r>
          </a:p>
          <a:p>
            <a:pPr marL="514350" indent="-514350">
              <a:buFont typeface="+mj-lt"/>
              <a:buAutoNum type="arabicPeriod"/>
            </a:pPr>
            <a:r>
              <a:rPr lang="en-US" sz="2000" dirty="0"/>
              <a:t>If you are tagging a legislator, be aware that some use “Rep”, “Senator,” or “Congressperson”.</a:t>
            </a:r>
          </a:p>
          <a:p>
            <a:pPr marL="514350" indent="-514350">
              <a:buFont typeface="+mj-lt"/>
              <a:buAutoNum type="arabicPeriod"/>
            </a:pPr>
            <a:r>
              <a:rPr lang="en-US" sz="2000" dirty="0"/>
              <a:t>A dropdown list will appear, and you just click on the correct name, and it will appear in your post.</a:t>
            </a:r>
          </a:p>
          <a:p>
            <a:pPr marL="514350" indent="-514350">
              <a:buFont typeface="+mj-lt"/>
              <a:buAutoNum type="arabicPeriod"/>
            </a:pP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133600"/>
            <a:ext cx="4688377"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2093-216B-49E6-A84C-33DE2D593326}"/>
              </a:ext>
            </a:extLst>
          </p:cNvPr>
          <p:cNvSpPr>
            <a:spLocks noGrp="1"/>
          </p:cNvSpPr>
          <p:nvPr>
            <p:ph type="title"/>
          </p:nvPr>
        </p:nvSpPr>
        <p:spPr/>
        <p:txBody>
          <a:bodyPr/>
          <a:lstStyle/>
          <a:p>
            <a:r>
              <a:rPr lang="en-US" dirty="0"/>
              <a:t>How to Tag on Facebook</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DE90468B-3474-4F67-937F-177E228BD8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83656"/>
            <a:ext cx="2283289" cy="1984453"/>
          </a:xfrm>
        </p:spPr>
      </p:pic>
      <p:pic>
        <p:nvPicPr>
          <p:cNvPr id="7" name="Picture 6" descr="Graphical user interface, text, application, chat or text message&#10;&#10;Description automatically generated">
            <a:extLst>
              <a:ext uri="{FF2B5EF4-FFF2-40B4-BE49-F238E27FC236}">
                <a16:creationId xmlns:a16="http://schemas.microsoft.com/office/drawing/2014/main" id="{195FE95C-114C-4B67-87DC-ABEF297E9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61" y="4038600"/>
            <a:ext cx="2283289" cy="2078676"/>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5A783AAF-6BEF-41A3-96B1-136154F1C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480" y="1828800"/>
            <a:ext cx="2448320" cy="1842422"/>
          </a:xfrm>
          <a:prstGeom prst="rect">
            <a:avLst/>
          </a:prstGeom>
        </p:spPr>
      </p:pic>
      <p:pic>
        <p:nvPicPr>
          <p:cNvPr id="11" name="Picture 10" descr="Graphical user interface, text, application, chat or text message&#10;&#10;Description automatically generated">
            <a:extLst>
              <a:ext uri="{FF2B5EF4-FFF2-40B4-BE49-F238E27FC236}">
                <a16:creationId xmlns:a16="http://schemas.microsoft.com/office/drawing/2014/main" id="{11EA843C-E2BF-4220-9E46-A6D204CF8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749" y="3868109"/>
            <a:ext cx="3019782" cy="2531453"/>
          </a:xfrm>
          <a:prstGeom prst="rect">
            <a:avLst/>
          </a:prstGeom>
        </p:spPr>
      </p:pic>
      <p:sp>
        <p:nvSpPr>
          <p:cNvPr id="12" name="TextBox 11">
            <a:extLst>
              <a:ext uri="{FF2B5EF4-FFF2-40B4-BE49-F238E27FC236}">
                <a16:creationId xmlns:a16="http://schemas.microsoft.com/office/drawing/2014/main" id="{B2CFA542-8F38-4E6B-A494-12050A794436}"/>
              </a:ext>
            </a:extLst>
          </p:cNvPr>
          <p:cNvSpPr txBox="1"/>
          <p:nvPr/>
        </p:nvSpPr>
        <p:spPr>
          <a:xfrm>
            <a:off x="2662116" y="2506550"/>
            <a:ext cx="1681283" cy="307777"/>
          </a:xfrm>
          <a:prstGeom prst="rect">
            <a:avLst/>
          </a:prstGeom>
          <a:noFill/>
        </p:spPr>
        <p:txBody>
          <a:bodyPr wrap="square" rtlCol="0">
            <a:spAutoFit/>
          </a:bodyPr>
          <a:lstStyle/>
          <a:p>
            <a:r>
              <a:rPr lang="en-US" sz="1400" dirty="0"/>
              <a:t>Tagging a person</a:t>
            </a:r>
          </a:p>
        </p:txBody>
      </p:sp>
      <p:sp>
        <p:nvSpPr>
          <p:cNvPr id="13" name="TextBox 12">
            <a:extLst>
              <a:ext uri="{FF2B5EF4-FFF2-40B4-BE49-F238E27FC236}">
                <a16:creationId xmlns:a16="http://schemas.microsoft.com/office/drawing/2014/main" id="{ED5CB87D-04BC-465B-9CF7-BB05E83C9208}"/>
              </a:ext>
            </a:extLst>
          </p:cNvPr>
          <p:cNvSpPr txBox="1"/>
          <p:nvPr/>
        </p:nvSpPr>
        <p:spPr>
          <a:xfrm>
            <a:off x="4800603" y="2472928"/>
            <a:ext cx="1142853" cy="738664"/>
          </a:xfrm>
          <a:prstGeom prst="rect">
            <a:avLst/>
          </a:prstGeom>
          <a:noFill/>
        </p:spPr>
        <p:txBody>
          <a:bodyPr wrap="square" rtlCol="0">
            <a:spAutoFit/>
          </a:bodyPr>
          <a:lstStyle/>
          <a:p>
            <a:r>
              <a:rPr lang="en-US" sz="1400" dirty="0"/>
              <a:t>Tagging an  organization</a:t>
            </a:r>
          </a:p>
          <a:p>
            <a:endParaRPr lang="en-US" sz="1400" dirty="0"/>
          </a:p>
        </p:txBody>
      </p:sp>
      <p:sp>
        <p:nvSpPr>
          <p:cNvPr id="14" name="TextBox 13">
            <a:extLst>
              <a:ext uri="{FF2B5EF4-FFF2-40B4-BE49-F238E27FC236}">
                <a16:creationId xmlns:a16="http://schemas.microsoft.com/office/drawing/2014/main" id="{D5B505F7-1BBA-40C1-B7DD-7AA1703397D8}"/>
              </a:ext>
            </a:extLst>
          </p:cNvPr>
          <p:cNvSpPr txBox="1"/>
          <p:nvPr/>
        </p:nvSpPr>
        <p:spPr>
          <a:xfrm>
            <a:off x="2895600" y="5105400"/>
            <a:ext cx="1143000" cy="523220"/>
          </a:xfrm>
          <a:prstGeom prst="rect">
            <a:avLst/>
          </a:prstGeom>
          <a:noFill/>
        </p:spPr>
        <p:txBody>
          <a:bodyPr wrap="square" rtlCol="0">
            <a:spAutoFit/>
          </a:bodyPr>
          <a:lstStyle/>
          <a:p>
            <a:r>
              <a:rPr lang="en-US" sz="1400" dirty="0"/>
              <a:t>Tagging a business</a:t>
            </a:r>
          </a:p>
        </p:txBody>
      </p:sp>
      <p:sp>
        <p:nvSpPr>
          <p:cNvPr id="15" name="TextBox 14">
            <a:extLst>
              <a:ext uri="{FF2B5EF4-FFF2-40B4-BE49-F238E27FC236}">
                <a16:creationId xmlns:a16="http://schemas.microsoft.com/office/drawing/2014/main" id="{60266433-A786-4532-875D-F6EEA3770CEC}"/>
              </a:ext>
            </a:extLst>
          </p:cNvPr>
          <p:cNvSpPr txBox="1"/>
          <p:nvPr/>
        </p:nvSpPr>
        <p:spPr>
          <a:xfrm>
            <a:off x="4876800" y="5077938"/>
            <a:ext cx="990600" cy="523220"/>
          </a:xfrm>
          <a:prstGeom prst="rect">
            <a:avLst/>
          </a:prstGeom>
          <a:noFill/>
        </p:spPr>
        <p:txBody>
          <a:bodyPr wrap="square" rtlCol="0">
            <a:spAutoFit/>
          </a:bodyPr>
          <a:lstStyle/>
          <a:p>
            <a:r>
              <a:rPr lang="en-US" sz="1400" dirty="0"/>
              <a:t>Tagging a legislator</a:t>
            </a:r>
          </a:p>
        </p:txBody>
      </p:sp>
    </p:spTree>
    <p:extLst>
      <p:ext uri="{BB962C8B-B14F-4D97-AF65-F5344CB8AC3E}">
        <p14:creationId xmlns:p14="http://schemas.microsoft.com/office/powerpoint/2010/main" val="234690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57F2-DF56-46B0-814D-48214E30F75A}"/>
              </a:ext>
            </a:extLst>
          </p:cNvPr>
          <p:cNvSpPr>
            <a:spLocks noGrp="1"/>
          </p:cNvSpPr>
          <p:nvPr>
            <p:ph type="title"/>
          </p:nvPr>
        </p:nvSpPr>
        <p:spPr/>
        <p:txBody>
          <a:bodyPr/>
          <a:lstStyle/>
          <a:p>
            <a:r>
              <a:rPr lang="en-US" dirty="0"/>
              <a:t>Facebook Post Examples</a:t>
            </a:r>
          </a:p>
        </p:txBody>
      </p:sp>
      <p:pic>
        <p:nvPicPr>
          <p:cNvPr id="5" name="Content Placeholder 4" descr="A screenshot of a computer screen&#10;&#10;Description automatically generated with medium confidence">
            <a:extLst>
              <a:ext uri="{FF2B5EF4-FFF2-40B4-BE49-F238E27FC236}">
                <a16:creationId xmlns:a16="http://schemas.microsoft.com/office/drawing/2014/main" id="{B61160AF-8E67-4B8E-B055-128E2A5833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7035" y="2501837"/>
            <a:ext cx="2025467" cy="2927073"/>
          </a:xfrm>
        </p:spPr>
      </p:pic>
      <p:pic>
        <p:nvPicPr>
          <p:cNvPr id="7" name="Picture 6" descr="Graphical user interface, application&#10;&#10;Description automatically generated">
            <a:extLst>
              <a:ext uri="{FF2B5EF4-FFF2-40B4-BE49-F238E27FC236}">
                <a16:creationId xmlns:a16="http://schemas.microsoft.com/office/drawing/2014/main" id="{88FD7439-00D2-477C-A8AD-71F0943F2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085" y="1621338"/>
            <a:ext cx="3219698" cy="4163293"/>
          </a:xfrm>
          <a:prstGeom prst="rect">
            <a:avLst/>
          </a:prstGeom>
        </p:spPr>
      </p:pic>
      <p:pic>
        <p:nvPicPr>
          <p:cNvPr id="9" name="Picture 8" descr="A screenshot of a computer screen&#10;&#10;Description automatically generated with medium confidence">
            <a:extLst>
              <a:ext uri="{FF2B5EF4-FFF2-40B4-BE49-F238E27FC236}">
                <a16:creationId xmlns:a16="http://schemas.microsoft.com/office/drawing/2014/main" id="{D220C9FC-F91E-459E-8A5B-BC4238020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50836"/>
            <a:ext cx="2880903" cy="4163292"/>
          </a:xfrm>
          <a:prstGeom prst="rect">
            <a:avLst/>
          </a:prstGeom>
        </p:spPr>
      </p:pic>
      <p:sp>
        <p:nvSpPr>
          <p:cNvPr id="11" name="TextBox 10">
            <a:extLst>
              <a:ext uri="{FF2B5EF4-FFF2-40B4-BE49-F238E27FC236}">
                <a16:creationId xmlns:a16="http://schemas.microsoft.com/office/drawing/2014/main" id="{E1F00A72-0968-4D3D-8D09-EB1690FABDC9}"/>
              </a:ext>
            </a:extLst>
          </p:cNvPr>
          <p:cNvSpPr txBox="1"/>
          <p:nvPr/>
        </p:nvSpPr>
        <p:spPr>
          <a:xfrm>
            <a:off x="457200" y="5814128"/>
            <a:ext cx="2971801" cy="646331"/>
          </a:xfrm>
          <a:prstGeom prst="rect">
            <a:avLst/>
          </a:prstGeom>
          <a:noFill/>
        </p:spPr>
        <p:txBody>
          <a:bodyPr wrap="square" rtlCol="0">
            <a:spAutoFit/>
          </a:bodyPr>
          <a:lstStyle/>
          <a:p>
            <a:r>
              <a:rPr lang="en-US" dirty="0"/>
              <a:t>Post tagging a lawmaker to promote Cancer Lobby Day</a:t>
            </a:r>
          </a:p>
        </p:txBody>
      </p:sp>
      <p:sp>
        <p:nvSpPr>
          <p:cNvPr id="12" name="TextBox 11">
            <a:extLst>
              <a:ext uri="{FF2B5EF4-FFF2-40B4-BE49-F238E27FC236}">
                <a16:creationId xmlns:a16="http://schemas.microsoft.com/office/drawing/2014/main" id="{D243A62E-3B4F-4888-9A62-5C079E4D9DAD}"/>
              </a:ext>
            </a:extLst>
          </p:cNvPr>
          <p:cNvSpPr txBox="1"/>
          <p:nvPr/>
        </p:nvSpPr>
        <p:spPr>
          <a:xfrm>
            <a:off x="5834033" y="5826418"/>
            <a:ext cx="2971801" cy="338554"/>
          </a:xfrm>
          <a:prstGeom prst="rect">
            <a:avLst/>
          </a:prstGeom>
          <a:noFill/>
        </p:spPr>
        <p:txBody>
          <a:bodyPr wrap="square" rtlCol="0">
            <a:spAutoFit/>
          </a:bodyPr>
          <a:lstStyle/>
          <a:p>
            <a:r>
              <a:rPr lang="en-US" sz="1600" dirty="0"/>
              <a:t>Post promoting an ACS fundraiser</a:t>
            </a:r>
          </a:p>
        </p:txBody>
      </p:sp>
    </p:spTree>
    <p:extLst>
      <p:ext uri="{BB962C8B-B14F-4D97-AF65-F5344CB8AC3E}">
        <p14:creationId xmlns:p14="http://schemas.microsoft.com/office/powerpoint/2010/main" val="413283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BED5-B071-4F8E-BC2E-841FB6C0D26F}"/>
              </a:ext>
            </a:extLst>
          </p:cNvPr>
          <p:cNvSpPr>
            <a:spLocks noGrp="1"/>
          </p:cNvSpPr>
          <p:nvPr>
            <p:ph type="title"/>
          </p:nvPr>
        </p:nvSpPr>
        <p:spPr/>
        <p:txBody>
          <a:bodyPr/>
          <a:lstStyle/>
          <a:p>
            <a:r>
              <a:rPr lang="en-US" dirty="0"/>
              <a:t>Index	</a:t>
            </a:r>
          </a:p>
        </p:txBody>
      </p:sp>
      <p:sp>
        <p:nvSpPr>
          <p:cNvPr id="3" name="Content Placeholder 2">
            <a:extLst>
              <a:ext uri="{FF2B5EF4-FFF2-40B4-BE49-F238E27FC236}">
                <a16:creationId xmlns:a16="http://schemas.microsoft.com/office/drawing/2014/main" id="{6E63EB42-6044-4DEA-B288-CD6601A7DB44}"/>
              </a:ext>
            </a:extLst>
          </p:cNvPr>
          <p:cNvSpPr>
            <a:spLocks noGrp="1"/>
          </p:cNvSpPr>
          <p:nvPr>
            <p:ph idx="1"/>
          </p:nvPr>
        </p:nvSpPr>
        <p:spPr/>
        <p:txBody>
          <a:bodyPr/>
          <a:lstStyle/>
          <a:p>
            <a:pPr marL="0" indent="0">
              <a:buNone/>
            </a:pPr>
            <a:endParaRPr lang="en-US" sz="2400" dirty="0"/>
          </a:p>
          <a:p>
            <a:pPr marL="0" indent="0">
              <a:buNone/>
            </a:pPr>
            <a:r>
              <a:rPr lang="en-US" sz="2400" dirty="0"/>
              <a:t>Slide 1 – Why social media is important</a:t>
            </a:r>
          </a:p>
          <a:p>
            <a:pPr marL="0" indent="0">
              <a:buNone/>
            </a:pPr>
            <a:r>
              <a:rPr lang="en-US" sz="2400" dirty="0"/>
              <a:t>Slide 5 – Terms</a:t>
            </a:r>
          </a:p>
          <a:p>
            <a:pPr marL="0" indent="0">
              <a:buNone/>
            </a:pPr>
            <a:r>
              <a:rPr lang="en-US" sz="2400" dirty="0"/>
              <a:t>Slide 8 – Tagging</a:t>
            </a:r>
          </a:p>
          <a:p>
            <a:pPr marL="0" indent="0">
              <a:buNone/>
            </a:pPr>
            <a:r>
              <a:rPr lang="en-US" sz="2400" dirty="0"/>
              <a:t>Slide 11 – Hashtags</a:t>
            </a:r>
          </a:p>
          <a:p>
            <a:pPr marL="0" indent="0">
              <a:buNone/>
            </a:pPr>
            <a:r>
              <a:rPr lang="en-US" sz="2400" dirty="0"/>
              <a:t>Slide 15 – Facebook</a:t>
            </a:r>
          </a:p>
          <a:p>
            <a:pPr marL="0" indent="0">
              <a:buNone/>
            </a:pPr>
            <a:r>
              <a:rPr lang="en-US" sz="2400" dirty="0"/>
              <a:t>Slide 24 – Twitter</a:t>
            </a:r>
          </a:p>
          <a:p>
            <a:pPr marL="0" indent="0">
              <a:buNone/>
            </a:pPr>
            <a:r>
              <a:rPr lang="en-US" sz="2400" dirty="0"/>
              <a:t>Slide 29 – Just Great Examples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54268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AB32-D28F-4005-BB5F-6D131DB045E4}"/>
              </a:ext>
            </a:extLst>
          </p:cNvPr>
          <p:cNvSpPr>
            <a:spLocks noGrp="1"/>
          </p:cNvSpPr>
          <p:nvPr>
            <p:ph type="title"/>
          </p:nvPr>
        </p:nvSpPr>
        <p:spPr/>
        <p:txBody>
          <a:bodyPr/>
          <a:lstStyle/>
          <a:p>
            <a:r>
              <a:rPr lang="en-US" dirty="0"/>
              <a:t>More Facebook Post Examples</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8738190B-A58D-4283-83F4-26627CDC9D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3967223" cy="3429000"/>
          </a:xfrm>
        </p:spPr>
      </p:pic>
      <p:sp>
        <p:nvSpPr>
          <p:cNvPr id="7" name="TextBox 6">
            <a:extLst>
              <a:ext uri="{FF2B5EF4-FFF2-40B4-BE49-F238E27FC236}">
                <a16:creationId xmlns:a16="http://schemas.microsoft.com/office/drawing/2014/main" id="{8E0112A4-694D-4694-98EA-64C4B8D99B17}"/>
              </a:ext>
            </a:extLst>
          </p:cNvPr>
          <p:cNvSpPr txBox="1"/>
          <p:nvPr/>
        </p:nvSpPr>
        <p:spPr>
          <a:xfrm>
            <a:off x="5486400" y="2819400"/>
            <a:ext cx="3200400" cy="646331"/>
          </a:xfrm>
          <a:prstGeom prst="rect">
            <a:avLst/>
          </a:prstGeom>
          <a:noFill/>
        </p:spPr>
        <p:txBody>
          <a:bodyPr wrap="square" rtlCol="0">
            <a:spAutoFit/>
          </a:bodyPr>
          <a:lstStyle/>
          <a:p>
            <a:r>
              <a:rPr lang="en-US" dirty="0"/>
              <a:t>An Event page set up in Facebook as a fundraiser.  </a:t>
            </a:r>
          </a:p>
        </p:txBody>
      </p:sp>
      <p:sp>
        <p:nvSpPr>
          <p:cNvPr id="8" name="TextBox 7">
            <a:extLst>
              <a:ext uri="{FF2B5EF4-FFF2-40B4-BE49-F238E27FC236}">
                <a16:creationId xmlns:a16="http://schemas.microsoft.com/office/drawing/2014/main" id="{B89289ED-6734-4A22-9341-6666891337BB}"/>
              </a:ext>
            </a:extLst>
          </p:cNvPr>
          <p:cNvSpPr txBox="1"/>
          <p:nvPr/>
        </p:nvSpPr>
        <p:spPr>
          <a:xfrm>
            <a:off x="5410200" y="3962400"/>
            <a:ext cx="2952135" cy="1200329"/>
          </a:xfrm>
          <a:prstGeom prst="rect">
            <a:avLst/>
          </a:prstGeom>
          <a:noFill/>
        </p:spPr>
        <p:txBody>
          <a:bodyPr wrap="square" rtlCol="0">
            <a:spAutoFit/>
          </a:bodyPr>
          <a:lstStyle/>
          <a:p>
            <a:r>
              <a:rPr lang="en-US" dirty="0"/>
              <a:t>You can also share any 3</a:t>
            </a:r>
            <a:r>
              <a:rPr lang="en-US" baseline="30000" dirty="0"/>
              <a:t>rd</a:t>
            </a:r>
            <a:r>
              <a:rPr lang="en-US" dirty="0"/>
              <a:t> party fundraisers on Facebook with a link to a website for the </a:t>
            </a:r>
            <a:r>
              <a:rPr lang="en-US" dirty="0" err="1"/>
              <a:t>fundaiser</a:t>
            </a:r>
            <a:r>
              <a:rPr lang="en-US" dirty="0"/>
              <a:t>.</a:t>
            </a:r>
          </a:p>
        </p:txBody>
      </p:sp>
    </p:spTree>
    <p:extLst>
      <p:ext uri="{BB962C8B-B14F-4D97-AF65-F5344CB8AC3E}">
        <p14:creationId xmlns:p14="http://schemas.microsoft.com/office/powerpoint/2010/main" val="3800981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A780-9E18-406D-917F-DF9AFD4D93D8}"/>
              </a:ext>
            </a:extLst>
          </p:cNvPr>
          <p:cNvSpPr>
            <a:spLocks noGrp="1"/>
          </p:cNvSpPr>
          <p:nvPr>
            <p:ph type="title"/>
          </p:nvPr>
        </p:nvSpPr>
        <p:spPr/>
        <p:txBody>
          <a:bodyPr/>
          <a:lstStyle/>
          <a:p>
            <a:r>
              <a:rPr lang="en-US" dirty="0"/>
              <a:t>Sharing ACS and ACS CAN posts</a:t>
            </a:r>
          </a:p>
        </p:txBody>
      </p:sp>
      <p:pic>
        <p:nvPicPr>
          <p:cNvPr id="5" name="Content Placeholder 4" descr="Graphical user interface, text, application, Teams&#10;&#10;Description automatically generated">
            <a:extLst>
              <a:ext uri="{FF2B5EF4-FFF2-40B4-BE49-F238E27FC236}">
                <a16:creationId xmlns:a16="http://schemas.microsoft.com/office/drawing/2014/main" id="{F0BE8F01-8291-4126-9050-946F615FA4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52600"/>
            <a:ext cx="3252523" cy="3962400"/>
          </a:xfrm>
        </p:spPr>
      </p:pic>
      <p:pic>
        <p:nvPicPr>
          <p:cNvPr id="7" name="Picture 6" descr="Graphical user interface, website&#10;&#10;Description automatically generated">
            <a:extLst>
              <a:ext uri="{FF2B5EF4-FFF2-40B4-BE49-F238E27FC236}">
                <a16:creationId xmlns:a16="http://schemas.microsoft.com/office/drawing/2014/main" id="{083074E8-D5B8-43F6-9969-EFE783065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09397"/>
            <a:ext cx="4147157" cy="4105603"/>
          </a:xfrm>
          <a:prstGeom prst="rect">
            <a:avLst/>
          </a:prstGeom>
        </p:spPr>
      </p:pic>
      <p:sp>
        <p:nvSpPr>
          <p:cNvPr id="3" name="TextBox 2">
            <a:extLst>
              <a:ext uri="{FF2B5EF4-FFF2-40B4-BE49-F238E27FC236}">
                <a16:creationId xmlns:a16="http://schemas.microsoft.com/office/drawing/2014/main" id="{E7293738-162C-4732-B13A-0FC14A1F3D30}"/>
              </a:ext>
            </a:extLst>
          </p:cNvPr>
          <p:cNvSpPr txBox="1"/>
          <p:nvPr/>
        </p:nvSpPr>
        <p:spPr>
          <a:xfrm>
            <a:off x="1066800" y="5985748"/>
            <a:ext cx="2438400" cy="369332"/>
          </a:xfrm>
          <a:prstGeom prst="rect">
            <a:avLst/>
          </a:prstGeom>
          <a:noFill/>
        </p:spPr>
        <p:txBody>
          <a:bodyPr wrap="square" rtlCol="0">
            <a:spAutoFit/>
          </a:bodyPr>
          <a:lstStyle/>
          <a:p>
            <a:r>
              <a:rPr lang="en-US" dirty="0"/>
              <a:t>Sharing of ACS RFL post</a:t>
            </a:r>
          </a:p>
        </p:txBody>
      </p:sp>
      <p:sp>
        <p:nvSpPr>
          <p:cNvPr id="4" name="TextBox 3">
            <a:extLst>
              <a:ext uri="{FF2B5EF4-FFF2-40B4-BE49-F238E27FC236}">
                <a16:creationId xmlns:a16="http://schemas.microsoft.com/office/drawing/2014/main" id="{F62771E9-195A-42AA-82B0-1228ED45AF4C}"/>
              </a:ext>
            </a:extLst>
          </p:cNvPr>
          <p:cNvSpPr txBox="1"/>
          <p:nvPr/>
        </p:nvSpPr>
        <p:spPr>
          <a:xfrm>
            <a:off x="5029200" y="5985748"/>
            <a:ext cx="3842357" cy="369332"/>
          </a:xfrm>
          <a:prstGeom prst="rect">
            <a:avLst/>
          </a:prstGeom>
          <a:noFill/>
        </p:spPr>
        <p:txBody>
          <a:bodyPr wrap="square" rtlCol="0">
            <a:spAutoFit/>
          </a:bodyPr>
          <a:lstStyle/>
          <a:p>
            <a:r>
              <a:rPr lang="en-US" dirty="0"/>
              <a:t>Sharing of ACS CAN action post</a:t>
            </a:r>
          </a:p>
        </p:txBody>
      </p:sp>
    </p:spTree>
    <p:extLst>
      <p:ext uri="{BB962C8B-B14F-4D97-AF65-F5344CB8AC3E}">
        <p14:creationId xmlns:p14="http://schemas.microsoft.com/office/powerpoint/2010/main" val="3147906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CBCC-A20F-4B22-A2FE-4781DE85F258}"/>
              </a:ext>
            </a:extLst>
          </p:cNvPr>
          <p:cNvSpPr>
            <a:spLocks noGrp="1"/>
          </p:cNvSpPr>
          <p:nvPr>
            <p:ph type="title"/>
          </p:nvPr>
        </p:nvSpPr>
        <p:spPr/>
        <p:txBody>
          <a:bodyPr/>
          <a:lstStyle/>
          <a:p>
            <a:r>
              <a:rPr lang="en-US" dirty="0"/>
              <a:t>Facebook</a:t>
            </a:r>
            <a:br>
              <a:rPr lang="en-US" dirty="0"/>
            </a:br>
            <a:endParaRPr lang="en-US" dirty="0"/>
          </a:p>
        </p:txBody>
      </p:sp>
      <p:sp>
        <p:nvSpPr>
          <p:cNvPr id="3" name="Content Placeholder 2">
            <a:extLst>
              <a:ext uri="{FF2B5EF4-FFF2-40B4-BE49-F238E27FC236}">
                <a16:creationId xmlns:a16="http://schemas.microsoft.com/office/drawing/2014/main" id="{6D6702BA-DE21-45E5-A94D-C88C88D632F3}"/>
              </a:ext>
            </a:extLst>
          </p:cNvPr>
          <p:cNvSpPr>
            <a:spLocks noGrp="1"/>
          </p:cNvSpPr>
          <p:nvPr>
            <p:ph idx="1"/>
          </p:nvPr>
        </p:nvSpPr>
        <p:spPr/>
        <p:txBody>
          <a:bodyPr/>
          <a:lstStyle/>
          <a:p>
            <a:pPr marL="0" indent="0">
              <a:buNone/>
            </a:pPr>
            <a:r>
              <a:rPr lang="en-US" sz="2400" dirty="0"/>
              <a:t>How to share ACS and ACS CAN on Facebook:</a:t>
            </a:r>
          </a:p>
          <a:p>
            <a:pPr marL="0" indent="0">
              <a:buNone/>
            </a:pPr>
            <a:r>
              <a:rPr lang="en-US" sz="1200" dirty="0"/>
              <a:t>	</a:t>
            </a:r>
          </a:p>
        </p:txBody>
      </p:sp>
      <p:pic>
        <p:nvPicPr>
          <p:cNvPr id="5" name="Picture 4" descr="Graphical user interface, text, application&#10;&#10;Description automatically generated">
            <a:extLst>
              <a:ext uri="{FF2B5EF4-FFF2-40B4-BE49-F238E27FC236}">
                <a16:creationId xmlns:a16="http://schemas.microsoft.com/office/drawing/2014/main" id="{7E62BF69-B3ED-414E-A726-6799378B1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666999"/>
            <a:ext cx="4546392" cy="2554545"/>
          </a:xfrm>
          <a:prstGeom prst="rect">
            <a:avLst/>
          </a:prstGeom>
        </p:spPr>
      </p:pic>
      <p:sp>
        <p:nvSpPr>
          <p:cNvPr id="13" name="TextBox 12">
            <a:extLst>
              <a:ext uri="{FF2B5EF4-FFF2-40B4-BE49-F238E27FC236}">
                <a16:creationId xmlns:a16="http://schemas.microsoft.com/office/drawing/2014/main" id="{505F0CCF-43BF-47A1-BB79-BEAE3F7572A5}"/>
              </a:ext>
            </a:extLst>
          </p:cNvPr>
          <p:cNvSpPr txBox="1"/>
          <p:nvPr/>
        </p:nvSpPr>
        <p:spPr>
          <a:xfrm>
            <a:off x="490424" y="2666999"/>
            <a:ext cx="3649984" cy="2554545"/>
          </a:xfrm>
          <a:prstGeom prst="rect">
            <a:avLst/>
          </a:prstGeom>
          <a:noFill/>
        </p:spPr>
        <p:txBody>
          <a:bodyPr wrap="square" rtlCol="0">
            <a:spAutoFit/>
          </a:bodyPr>
          <a:lstStyle/>
          <a:p>
            <a:pPr marL="342900" indent="-342900">
              <a:buAutoNum type="arabicPeriod"/>
            </a:pPr>
            <a:r>
              <a:rPr lang="en-US" dirty="0"/>
              <a:t>Go to the Facebook page for ACS or ACS Can</a:t>
            </a:r>
          </a:p>
          <a:p>
            <a:pPr marL="342900" indent="-342900">
              <a:buAutoNum type="arabicPeriod"/>
            </a:pPr>
            <a:r>
              <a:rPr lang="en-US" dirty="0"/>
              <a:t>Find the box that says “follow.”  It will change to following as shown in the highlighted area.</a:t>
            </a:r>
          </a:p>
          <a:p>
            <a:pPr marL="342900" indent="-342900">
              <a:buAutoNum type="arabicPeriod"/>
            </a:pPr>
            <a:r>
              <a:rPr lang="en-US" dirty="0"/>
              <a:t>Now you will get a notification when a post is made on the page you are following.</a:t>
            </a:r>
          </a:p>
          <a:p>
            <a:pPr marL="342900" indent="-342900">
              <a:buAutoNum type="arabicPeriod"/>
            </a:pPr>
            <a:endParaRPr lang="en-US" sz="1600" dirty="0"/>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3024B768-A33C-4ECD-9655-DA03E790827F}"/>
                  </a:ext>
                </a:extLst>
              </p14:cNvPr>
              <p14:cNvContentPartPr/>
              <p14:nvPr/>
            </p14:nvContentPartPr>
            <p14:xfrm>
              <a:off x="8073448" y="4693820"/>
              <a:ext cx="426960" cy="19080"/>
            </p14:xfrm>
          </p:contentPart>
        </mc:Choice>
        <mc:Fallback xmlns="">
          <p:pic>
            <p:nvPicPr>
              <p:cNvPr id="24" name="Ink 23">
                <a:extLst>
                  <a:ext uri="{FF2B5EF4-FFF2-40B4-BE49-F238E27FC236}">
                    <a16:creationId xmlns:a16="http://schemas.microsoft.com/office/drawing/2014/main" id="{3024B768-A33C-4ECD-9655-DA03E790827F}"/>
                  </a:ext>
                </a:extLst>
              </p:cNvPr>
              <p:cNvPicPr/>
              <p:nvPr/>
            </p:nvPicPr>
            <p:blipFill>
              <a:blip r:embed="rId4"/>
              <a:stretch>
                <a:fillRect/>
              </a:stretch>
            </p:blipFill>
            <p:spPr>
              <a:xfrm>
                <a:off x="8019808" y="4585820"/>
                <a:ext cx="534600" cy="234720"/>
              </a:xfrm>
              <a:prstGeom prst="rect">
                <a:avLst/>
              </a:prstGeom>
            </p:spPr>
          </p:pic>
        </mc:Fallback>
      </mc:AlternateContent>
    </p:spTree>
    <p:extLst>
      <p:ext uri="{BB962C8B-B14F-4D97-AF65-F5344CB8AC3E}">
        <p14:creationId xmlns:p14="http://schemas.microsoft.com/office/powerpoint/2010/main" val="130843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423D-A3C1-44A2-8A29-73E19907BEE7}"/>
              </a:ext>
            </a:extLst>
          </p:cNvPr>
          <p:cNvSpPr>
            <a:spLocks noGrp="1"/>
          </p:cNvSpPr>
          <p:nvPr>
            <p:ph type="title"/>
          </p:nvPr>
        </p:nvSpPr>
        <p:spPr/>
        <p:txBody>
          <a:bodyPr/>
          <a:lstStyle/>
          <a:p>
            <a:r>
              <a:rPr lang="en-US" dirty="0"/>
              <a:t>Facebook</a:t>
            </a:r>
            <a:br>
              <a:rPr lang="en-US" dirty="0"/>
            </a:br>
            <a:endParaRPr lang="en-US" dirty="0"/>
          </a:p>
        </p:txBody>
      </p:sp>
      <p:pic>
        <p:nvPicPr>
          <p:cNvPr id="5" name="Content Placeholder 4" descr="A picture containing text, screenshot, person&#10;&#10;Description automatically generated">
            <a:extLst>
              <a:ext uri="{FF2B5EF4-FFF2-40B4-BE49-F238E27FC236}">
                <a16:creationId xmlns:a16="http://schemas.microsoft.com/office/drawing/2014/main" id="{621C6B08-386E-4CBA-BD73-75E7AB276D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0667" y="2148079"/>
            <a:ext cx="4263205" cy="3789516"/>
          </a:xfrm>
        </p:spPr>
      </p:pic>
      <p:pic>
        <p:nvPicPr>
          <p:cNvPr id="8" name="Picture 7" descr="Text&#10;&#10;Description automatically generated">
            <a:extLst>
              <a:ext uri="{FF2B5EF4-FFF2-40B4-BE49-F238E27FC236}">
                <a16:creationId xmlns:a16="http://schemas.microsoft.com/office/drawing/2014/main" id="{EF20A256-AFFC-4BCD-9E7D-DFD6F0283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75" y="5433585"/>
            <a:ext cx="3229426" cy="895475"/>
          </a:xfrm>
          <a:prstGeom prst="rect">
            <a:avLst/>
          </a:prstGeom>
        </p:spPr>
      </p:pic>
      <p:sp>
        <p:nvSpPr>
          <p:cNvPr id="10" name="TextBox 9">
            <a:extLst>
              <a:ext uri="{FF2B5EF4-FFF2-40B4-BE49-F238E27FC236}">
                <a16:creationId xmlns:a16="http://schemas.microsoft.com/office/drawing/2014/main" id="{C2365C58-92CF-48D6-ACD8-0B316E0B81C3}"/>
              </a:ext>
            </a:extLst>
          </p:cNvPr>
          <p:cNvSpPr txBox="1"/>
          <p:nvPr/>
        </p:nvSpPr>
        <p:spPr>
          <a:xfrm>
            <a:off x="76200" y="2083493"/>
            <a:ext cx="4495800" cy="1754326"/>
          </a:xfrm>
          <a:prstGeom prst="rect">
            <a:avLst/>
          </a:prstGeom>
          <a:noFill/>
        </p:spPr>
        <p:txBody>
          <a:bodyPr wrap="square" rtlCol="0">
            <a:spAutoFit/>
          </a:bodyPr>
          <a:lstStyle/>
          <a:p>
            <a:pPr marL="342900" indent="-342900">
              <a:buAutoNum type="arabicPeriod" startAt="4"/>
            </a:pPr>
            <a:r>
              <a:rPr lang="en-US" dirty="0"/>
              <a:t>When the page you are following has a post, you will receive a notification.</a:t>
            </a:r>
          </a:p>
          <a:p>
            <a:pPr marL="342900" indent="-342900">
              <a:buAutoNum type="arabicPeriod" startAt="4"/>
            </a:pPr>
            <a:r>
              <a:rPr lang="en-US" dirty="0"/>
              <a:t>Click on that notification and it will take you to that post.</a:t>
            </a:r>
          </a:p>
          <a:p>
            <a:pPr marL="342900" indent="-342900">
              <a:buAutoNum type="arabicPeriod" startAt="4"/>
            </a:pPr>
            <a:r>
              <a:rPr lang="en-US" dirty="0"/>
              <a:t>You can share it to your page by clicking on “share.”</a:t>
            </a:r>
          </a:p>
        </p:txBody>
      </p:sp>
      <p:pic>
        <p:nvPicPr>
          <p:cNvPr id="12" name="Picture 11" descr="A picture containing graphical user interface&#10;&#10;Description automatically generated">
            <a:extLst>
              <a:ext uri="{FF2B5EF4-FFF2-40B4-BE49-F238E27FC236}">
                <a16:creationId xmlns:a16="http://schemas.microsoft.com/office/drawing/2014/main" id="{BE49338E-E5CB-4DC3-BAFD-DE332D527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1" y="4383950"/>
            <a:ext cx="2943200" cy="523948"/>
          </a:xfrm>
          <a:prstGeom prst="rect">
            <a:avLst/>
          </a:prstGeom>
        </p:spPr>
      </p:pic>
      <p:sp>
        <p:nvSpPr>
          <p:cNvPr id="13" name="TextBox 12">
            <a:extLst>
              <a:ext uri="{FF2B5EF4-FFF2-40B4-BE49-F238E27FC236}">
                <a16:creationId xmlns:a16="http://schemas.microsoft.com/office/drawing/2014/main" id="{710103FD-2580-468B-9999-25464149A711}"/>
              </a:ext>
            </a:extLst>
          </p:cNvPr>
          <p:cNvSpPr txBox="1"/>
          <p:nvPr/>
        </p:nvSpPr>
        <p:spPr>
          <a:xfrm>
            <a:off x="205967" y="4461258"/>
            <a:ext cx="301686" cy="369332"/>
          </a:xfrm>
          <a:prstGeom prst="rect">
            <a:avLst/>
          </a:prstGeom>
          <a:noFill/>
        </p:spPr>
        <p:txBody>
          <a:bodyPr wrap="none" rtlCol="0">
            <a:spAutoFit/>
          </a:bodyPr>
          <a:lstStyle/>
          <a:p>
            <a:r>
              <a:rPr lang="en-US" dirty="0"/>
              <a:t>4</a:t>
            </a:r>
          </a:p>
        </p:txBody>
      </p:sp>
      <p:sp>
        <p:nvSpPr>
          <p:cNvPr id="14" name="TextBox 13">
            <a:extLst>
              <a:ext uri="{FF2B5EF4-FFF2-40B4-BE49-F238E27FC236}">
                <a16:creationId xmlns:a16="http://schemas.microsoft.com/office/drawing/2014/main" id="{264C7377-5A11-461D-83C8-B4F3C87B27D8}"/>
              </a:ext>
            </a:extLst>
          </p:cNvPr>
          <p:cNvSpPr txBox="1"/>
          <p:nvPr/>
        </p:nvSpPr>
        <p:spPr>
          <a:xfrm>
            <a:off x="172079" y="5752929"/>
            <a:ext cx="301686" cy="369332"/>
          </a:xfrm>
          <a:prstGeom prst="rect">
            <a:avLst/>
          </a:prstGeom>
          <a:noFill/>
        </p:spPr>
        <p:txBody>
          <a:bodyPr wrap="none" rtlCol="0">
            <a:spAutoFit/>
          </a:bodyPr>
          <a:lstStyle/>
          <a:p>
            <a:r>
              <a:rPr lang="en-US" dirty="0"/>
              <a:t>5</a:t>
            </a:r>
          </a:p>
        </p:txBody>
      </p:sp>
      <p:sp>
        <p:nvSpPr>
          <p:cNvPr id="15" name="TextBox 14">
            <a:extLst>
              <a:ext uri="{FF2B5EF4-FFF2-40B4-BE49-F238E27FC236}">
                <a16:creationId xmlns:a16="http://schemas.microsoft.com/office/drawing/2014/main" id="{FCB7FE5D-CAA4-4A5A-AAAD-8A7BE824791D}"/>
              </a:ext>
            </a:extLst>
          </p:cNvPr>
          <p:cNvSpPr txBox="1"/>
          <p:nvPr/>
        </p:nvSpPr>
        <p:spPr>
          <a:xfrm>
            <a:off x="8001000" y="5985748"/>
            <a:ext cx="301686" cy="369332"/>
          </a:xfrm>
          <a:prstGeom prst="rect">
            <a:avLst/>
          </a:prstGeom>
          <a:noFill/>
        </p:spPr>
        <p:txBody>
          <a:bodyPr wrap="none" rtlCol="0">
            <a:spAutoFit/>
          </a:bodyPr>
          <a:lstStyle/>
          <a:p>
            <a:r>
              <a:rPr lang="en-US" dirty="0"/>
              <a:t>6</a:t>
            </a:r>
          </a:p>
        </p:txBody>
      </p:sp>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5537B673-22F2-4B8F-A8D5-0B13D3E0558C}"/>
                  </a:ext>
                </a:extLst>
              </p14:cNvPr>
              <p14:cNvContentPartPr/>
              <p14:nvPr/>
            </p14:nvContentPartPr>
            <p14:xfrm>
              <a:off x="7783648" y="5787140"/>
              <a:ext cx="541800" cy="55080"/>
            </p14:xfrm>
          </p:contentPart>
        </mc:Choice>
        <mc:Fallback xmlns="">
          <p:pic>
            <p:nvPicPr>
              <p:cNvPr id="16" name="Ink 15">
                <a:extLst>
                  <a:ext uri="{FF2B5EF4-FFF2-40B4-BE49-F238E27FC236}">
                    <a16:creationId xmlns:a16="http://schemas.microsoft.com/office/drawing/2014/main" id="{5537B673-22F2-4B8F-A8D5-0B13D3E0558C}"/>
                  </a:ext>
                </a:extLst>
              </p:cNvPr>
              <p:cNvPicPr/>
              <p:nvPr/>
            </p:nvPicPr>
            <p:blipFill>
              <a:blip r:embed="rId7"/>
              <a:stretch>
                <a:fillRect/>
              </a:stretch>
            </p:blipFill>
            <p:spPr>
              <a:xfrm>
                <a:off x="7729648" y="5679500"/>
                <a:ext cx="6494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163CA349-E54B-4CE3-8008-CB482F5EB189}"/>
                  </a:ext>
                </a:extLst>
              </p14:cNvPr>
              <p14:cNvContentPartPr/>
              <p14:nvPr/>
            </p14:nvContentPartPr>
            <p14:xfrm>
              <a:off x="13046848" y="2196500"/>
              <a:ext cx="360" cy="11520"/>
            </p14:xfrm>
          </p:contentPart>
        </mc:Choice>
        <mc:Fallback xmlns="">
          <p:pic>
            <p:nvPicPr>
              <p:cNvPr id="17" name="Ink 16">
                <a:extLst>
                  <a:ext uri="{FF2B5EF4-FFF2-40B4-BE49-F238E27FC236}">
                    <a16:creationId xmlns:a16="http://schemas.microsoft.com/office/drawing/2014/main" id="{163CA349-E54B-4CE3-8008-CB482F5EB189}"/>
                  </a:ext>
                </a:extLst>
              </p:cNvPr>
              <p:cNvPicPr/>
              <p:nvPr/>
            </p:nvPicPr>
            <p:blipFill>
              <a:blip r:embed="rId9"/>
              <a:stretch>
                <a:fillRect/>
              </a:stretch>
            </p:blipFill>
            <p:spPr>
              <a:xfrm>
                <a:off x="12992848" y="2088500"/>
                <a:ext cx="108000" cy="227160"/>
              </a:xfrm>
              <a:prstGeom prst="rect">
                <a:avLst/>
              </a:prstGeom>
            </p:spPr>
          </p:pic>
        </mc:Fallback>
      </mc:AlternateContent>
    </p:spTree>
    <p:extLst>
      <p:ext uri="{BB962C8B-B14F-4D97-AF65-F5344CB8AC3E}">
        <p14:creationId xmlns:p14="http://schemas.microsoft.com/office/powerpoint/2010/main" val="257511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06B2-1534-4BCC-BD45-020B9D76C664}"/>
              </a:ext>
            </a:extLst>
          </p:cNvPr>
          <p:cNvSpPr>
            <a:spLocks noGrp="1"/>
          </p:cNvSpPr>
          <p:nvPr>
            <p:ph type="title"/>
          </p:nvPr>
        </p:nvSpPr>
        <p:spPr/>
        <p:txBody>
          <a:bodyPr/>
          <a:lstStyle/>
          <a:p>
            <a:r>
              <a:rPr lang="en-US" dirty="0"/>
              <a:t>Maximizing Facebook	</a:t>
            </a:r>
          </a:p>
        </p:txBody>
      </p:sp>
      <p:sp>
        <p:nvSpPr>
          <p:cNvPr id="3" name="Content Placeholder 2">
            <a:extLst>
              <a:ext uri="{FF2B5EF4-FFF2-40B4-BE49-F238E27FC236}">
                <a16:creationId xmlns:a16="http://schemas.microsoft.com/office/drawing/2014/main" id="{63D80373-CE1D-4510-AD7E-A6F5258328CC}"/>
              </a:ext>
            </a:extLst>
          </p:cNvPr>
          <p:cNvSpPr>
            <a:spLocks noGrp="1"/>
          </p:cNvSpPr>
          <p:nvPr>
            <p:ph idx="1"/>
          </p:nvPr>
        </p:nvSpPr>
        <p:spPr/>
        <p:txBody>
          <a:bodyPr/>
          <a:lstStyle/>
          <a:p>
            <a:endParaRPr lang="en-US" dirty="0"/>
          </a:p>
          <a:p>
            <a:r>
              <a:rPr lang="en-US" dirty="0"/>
              <a:t>The bottom line is that we need to be generating engagement with our posts</a:t>
            </a:r>
          </a:p>
          <a:p>
            <a:r>
              <a:rPr lang="en-US" dirty="0"/>
              <a:t>Commenting on or sharing posts, not just liking them</a:t>
            </a:r>
          </a:p>
          <a:p>
            <a:r>
              <a:rPr lang="en-US" dirty="0"/>
              <a:t>Tag a friend, fellow volunteer or lawmaker in comments</a:t>
            </a:r>
          </a:p>
          <a:p>
            <a:endParaRPr lang="en-US" dirty="0"/>
          </a:p>
        </p:txBody>
      </p:sp>
    </p:spTree>
    <p:extLst>
      <p:ext uri="{BB962C8B-B14F-4D97-AF65-F5344CB8AC3E}">
        <p14:creationId xmlns:p14="http://schemas.microsoft.com/office/powerpoint/2010/main" val="22766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18DC-3A9F-41BA-825D-30EC3E80BC11}"/>
              </a:ext>
            </a:extLst>
          </p:cNvPr>
          <p:cNvSpPr>
            <a:spLocks noGrp="1"/>
          </p:cNvSpPr>
          <p:nvPr>
            <p:ph type="title"/>
          </p:nvPr>
        </p:nvSpPr>
        <p:spPr/>
        <p:txBody>
          <a:bodyPr/>
          <a:lstStyle/>
          <a:p>
            <a:r>
              <a:rPr lang="en-US" dirty="0"/>
              <a:t>Twitter</a:t>
            </a:r>
          </a:p>
        </p:txBody>
      </p:sp>
      <p:sp>
        <p:nvSpPr>
          <p:cNvPr id="3" name="Content Placeholder 2">
            <a:extLst>
              <a:ext uri="{FF2B5EF4-FFF2-40B4-BE49-F238E27FC236}">
                <a16:creationId xmlns:a16="http://schemas.microsoft.com/office/drawing/2014/main" id="{CFDA70F5-92E8-462F-B261-A2FE8309373B}"/>
              </a:ext>
            </a:extLst>
          </p:cNvPr>
          <p:cNvSpPr>
            <a:spLocks noGrp="1"/>
          </p:cNvSpPr>
          <p:nvPr>
            <p:ph idx="1"/>
          </p:nvPr>
        </p:nvSpPr>
        <p:spPr/>
        <p:txBody>
          <a:bodyPr/>
          <a:lstStyle/>
          <a:p>
            <a:endParaRPr lang="en-US" sz="1800" dirty="0"/>
          </a:p>
          <a:p>
            <a:endParaRPr lang="en-US" sz="1800" dirty="0"/>
          </a:p>
          <a:p>
            <a:r>
              <a:rPr lang="en-US" sz="1800" dirty="0"/>
              <a:t>  1. Used by more legislators.  This is a big one for ACS CAN posts.</a:t>
            </a:r>
          </a:p>
          <a:p>
            <a:pPr marL="0" indent="0">
              <a:buNone/>
            </a:pPr>
            <a:r>
              <a:rPr lang="en-US" sz="1800" dirty="0"/>
              <a:t>        2. You can reach more than just family and friends.</a:t>
            </a:r>
          </a:p>
          <a:p>
            <a:pPr marL="0" indent="0">
              <a:buNone/>
            </a:pPr>
            <a:r>
              <a:rPr lang="en-US" sz="1800" dirty="0"/>
              <a:t>        3. You can follow anyone</a:t>
            </a:r>
          </a:p>
          <a:p>
            <a:pPr marL="0" indent="0">
              <a:buNone/>
            </a:pPr>
            <a:r>
              <a:rPr lang="en-US" sz="1800" dirty="0"/>
              <a:t>        4. Anyone can follow you, so less privacy but larger reach for your posts.</a:t>
            </a:r>
          </a:p>
          <a:p>
            <a:pPr marL="0" indent="0">
              <a:buNone/>
            </a:pPr>
            <a:r>
              <a:rPr lang="en-US" sz="1800" dirty="0"/>
              <a:t>        5. Both ACS and ACS CAN allow you to share directly to your page</a:t>
            </a:r>
          </a:p>
          <a:p>
            <a:pPr marL="0" indent="0">
              <a:buNone/>
            </a:pPr>
            <a:r>
              <a:rPr lang="en-US" sz="1800" dirty="0"/>
              <a:t>        6. Restricted to use of 280 characters</a:t>
            </a:r>
          </a:p>
          <a:p>
            <a:pPr marL="0" indent="0">
              <a:buNone/>
            </a:pPr>
            <a:r>
              <a:rPr lang="en-US" sz="4800" dirty="0"/>
              <a:t>   </a:t>
            </a:r>
          </a:p>
        </p:txBody>
      </p:sp>
    </p:spTree>
    <p:extLst>
      <p:ext uri="{BB962C8B-B14F-4D97-AF65-F5344CB8AC3E}">
        <p14:creationId xmlns:p14="http://schemas.microsoft.com/office/powerpoint/2010/main" val="162546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211C-66BD-485E-921F-6303445E258F}"/>
              </a:ext>
            </a:extLst>
          </p:cNvPr>
          <p:cNvSpPr>
            <a:spLocks noGrp="1"/>
          </p:cNvSpPr>
          <p:nvPr>
            <p:ph type="title"/>
          </p:nvPr>
        </p:nvSpPr>
        <p:spPr/>
        <p:txBody>
          <a:bodyPr/>
          <a:lstStyle/>
          <a:p>
            <a:r>
              <a:rPr lang="en-US" dirty="0"/>
              <a:t>Twitter Examples</a:t>
            </a:r>
          </a:p>
        </p:txBody>
      </p:sp>
      <p:sp>
        <p:nvSpPr>
          <p:cNvPr id="13" name="Content Placeholder 12">
            <a:extLst>
              <a:ext uri="{FF2B5EF4-FFF2-40B4-BE49-F238E27FC236}">
                <a16:creationId xmlns:a16="http://schemas.microsoft.com/office/drawing/2014/main" id="{92A7386A-9D25-4EE4-B85E-8E6F05DF00FC}"/>
              </a:ext>
            </a:extLst>
          </p:cNvPr>
          <p:cNvSpPr>
            <a:spLocks noGrp="1"/>
          </p:cNvSpPr>
          <p:nvPr>
            <p:ph idx="1"/>
          </p:nvPr>
        </p:nvSpPr>
        <p:spPr/>
        <p:txBody>
          <a:bodyPr/>
          <a:lstStyle/>
          <a:p>
            <a:endParaRPr lang="en-US"/>
          </a:p>
        </p:txBody>
      </p:sp>
      <p:pic>
        <p:nvPicPr>
          <p:cNvPr id="6" name="Picture 5" descr="Graphical user interface&#10;&#10;Description automatically generated">
            <a:extLst>
              <a:ext uri="{FF2B5EF4-FFF2-40B4-BE49-F238E27FC236}">
                <a16:creationId xmlns:a16="http://schemas.microsoft.com/office/drawing/2014/main" id="{2F12089F-E8AB-4569-BC31-E8C520ECD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792639"/>
            <a:ext cx="3581400" cy="4093028"/>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CB1E7122-27B9-4FE4-A8E7-2E15F8919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792638"/>
            <a:ext cx="3613281" cy="4093028"/>
          </a:xfrm>
          <a:prstGeom prst="rect">
            <a:avLst/>
          </a:prstGeom>
        </p:spPr>
      </p:pic>
      <p:sp>
        <p:nvSpPr>
          <p:cNvPr id="10" name="TextBox 9">
            <a:extLst>
              <a:ext uri="{FF2B5EF4-FFF2-40B4-BE49-F238E27FC236}">
                <a16:creationId xmlns:a16="http://schemas.microsoft.com/office/drawing/2014/main" id="{85C82A37-17A9-46F8-B19D-0C7342086E10}"/>
              </a:ext>
            </a:extLst>
          </p:cNvPr>
          <p:cNvSpPr txBox="1"/>
          <p:nvPr/>
        </p:nvSpPr>
        <p:spPr>
          <a:xfrm>
            <a:off x="762001" y="6016526"/>
            <a:ext cx="2971800" cy="338554"/>
          </a:xfrm>
          <a:prstGeom prst="rect">
            <a:avLst/>
          </a:prstGeom>
          <a:noFill/>
        </p:spPr>
        <p:txBody>
          <a:bodyPr wrap="square" rtlCol="0">
            <a:spAutoFit/>
          </a:bodyPr>
          <a:lstStyle/>
          <a:p>
            <a:r>
              <a:rPr lang="en-US" sz="1600" dirty="0"/>
              <a:t>ACS tweet highlighting screening</a:t>
            </a:r>
          </a:p>
        </p:txBody>
      </p:sp>
      <p:sp>
        <p:nvSpPr>
          <p:cNvPr id="11" name="TextBox 10">
            <a:extLst>
              <a:ext uri="{FF2B5EF4-FFF2-40B4-BE49-F238E27FC236}">
                <a16:creationId xmlns:a16="http://schemas.microsoft.com/office/drawing/2014/main" id="{3BF128CF-3A2D-4800-8685-B2AA68CD0CB6}"/>
              </a:ext>
            </a:extLst>
          </p:cNvPr>
          <p:cNvSpPr txBox="1"/>
          <p:nvPr/>
        </p:nvSpPr>
        <p:spPr>
          <a:xfrm>
            <a:off x="5410201" y="6016526"/>
            <a:ext cx="3276599" cy="338554"/>
          </a:xfrm>
          <a:prstGeom prst="rect">
            <a:avLst/>
          </a:prstGeom>
          <a:noFill/>
        </p:spPr>
        <p:txBody>
          <a:bodyPr wrap="square" rtlCol="0">
            <a:spAutoFit/>
          </a:bodyPr>
          <a:lstStyle/>
          <a:p>
            <a:r>
              <a:rPr lang="en-US" sz="1600" dirty="0"/>
              <a:t>ACS tweet promoting an event</a:t>
            </a:r>
          </a:p>
        </p:txBody>
      </p:sp>
    </p:spTree>
    <p:extLst>
      <p:ext uri="{BB962C8B-B14F-4D97-AF65-F5344CB8AC3E}">
        <p14:creationId xmlns:p14="http://schemas.microsoft.com/office/powerpoint/2010/main" val="1965218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5098-83B8-4359-AC71-6CB1F047A58F}"/>
              </a:ext>
            </a:extLst>
          </p:cNvPr>
          <p:cNvSpPr>
            <a:spLocks noGrp="1"/>
          </p:cNvSpPr>
          <p:nvPr>
            <p:ph type="title"/>
          </p:nvPr>
        </p:nvSpPr>
        <p:spPr/>
        <p:txBody>
          <a:bodyPr/>
          <a:lstStyle/>
          <a:p>
            <a:r>
              <a:rPr lang="en-US" dirty="0"/>
              <a:t>Twitter Examples</a:t>
            </a:r>
          </a:p>
        </p:txBody>
      </p:sp>
      <p:pic>
        <p:nvPicPr>
          <p:cNvPr id="5" name="Content Placeholder 4" descr="Graphical user interface, text, application, Teams&#10;&#10;Description automatically generated">
            <a:extLst>
              <a:ext uri="{FF2B5EF4-FFF2-40B4-BE49-F238E27FC236}">
                <a16:creationId xmlns:a16="http://schemas.microsoft.com/office/drawing/2014/main" id="{85B4BFE3-3238-4E68-BAF9-817087D53C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6987" y="1752600"/>
            <a:ext cx="3590025" cy="4373563"/>
          </a:xfrm>
        </p:spPr>
      </p:pic>
      <p:pic>
        <p:nvPicPr>
          <p:cNvPr id="7" name="Picture 6" descr="Graphical user interface, website&#10;&#10;Description automatically generated">
            <a:extLst>
              <a:ext uri="{FF2B5EF4-FFF2-40B4-BE49-F238E27FC236}">
                <a16:creationId xmlns:a16="http://schemas.microsoft.com/office/drawing/2014/main" id="{5F501BC0-F2C0-477C-97EF-32552CF71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273" y="1905000"/>
            <a:ext cx="3839272" cy="3800803"/>
          </a:xfrm>
          <a:prstGeom prst="rect">
            <a:avLst/>
          </a:prstGeom>
        </p:spPr>
      </p:pic>
      <p:sp>
        <p:nvSpPr>
          <p:cNvPr id="8" name="TextBox 7">
            <a:extLst>
              <a:ext uri="{FF2B5EF4-FFF2-40B4-BE49-F238E27FC236}">
                <a16:creationId xmlns:a16="http://schemas.microsoft.com/office/drawing/2014/main" id="{F17BA3F7-53EF-4653-9DDA-E650DCEE17E4}"/>
              </a:ext>
            </a:extLst>
          </p:cNvPr>
          <p:cNvSpPr txBox="1"/>
          <p:nvPr/>
        </p:nvSpPr>
        <p:spPr>
          <a:xfrm>
            <a:off x="1219200" y="5964881"/>
            <a:ext cx="2438400" cy="338554"/>
          </a:xfrm>
          <a:prstGeom prst="rect">
            <a:avLst/>
          </a:prstGeom>
          <a:noFill/>
        </p:spPr>
        <p:txBody>
          <a:bodyPr wrap="square" rtlCol="0">
            <a:spAutoFit/>
          </a:bodyPr>
          <a:lstStyle/>
          <a:p>
            <a:r>
              <a:rPr lang="en-US" sz="1600" dirty="0"/>
              <a:t>ACS post retweeted</a:t>
            </a:r>
          </a:p>
        </p:txBody>
      </p:sp>
      <p:sp>
        <p:nvSpPr>
          <p:cNvPr id="9" name="TextBox 8">
            <a:extLst>
              <a:ext uri="{FF2B5EF4-FFF2-40B4-BE49-F238E27FC236}">
                <a16:creationId xmlns:a16="http://schemas.microsoft.com/office/drawing/2014/main" id="{03A1E2F8-47A9-4B82-A181-FBBE37A24F6D}"/>
              </a:ext>
            </a:extLst>
          </p:cNvPr>
          <p:cNvSpPr txBox="1"/>
          <p:nvPr/>
        </p:nvSpPr>
        <p:spPr>
          <a:xfrm>
            <a:off x="4648200" y="5841770"/>
            <a:ext cx="3839272" cy="584775"/>
          </a:xfrm>
          <a:prstGeom prst="rect">
            <a:avLst/>
          </a:prstGeom>
          <a:noFill/>
        </p:spPr>
        <p:txBody>
          <a:bodyPr wrap="square" rtlCol="0">
            <a:spAutoFit/>
          </a:bodyPr>
          <a:lstStyle/>
          <a:p>
            <a:r>
              <a:rPr lang="en-US" sz="1600" dirty="0"/>
              <a:t>ACS CAN action tweeted from ACS CAN page</a:t>
            </a:r>
          </a:p>
        </p:txBody>
      </p:sp>
    </p:spTree>
    <p:extLst>
      <p:ext uri="{BB962C8B-B14F-4D97-AF65-F5344CB8AC3E}">
        <p14:creationId xmlns:p14="http://schemas.microsoft.com/office/powerpoint/2010/main" val="690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F52A-94F5-4A0B-9EB2-0FDAE5EAEDA9}"/>
              </a:ext>
            </a:extLst>
          </p:cNvPr>
          <p:cNvSpPr>
            <a:spLocks noGrp="1"/>
          </p:cNvSpPr>
          <p:nvPr>
            <p:ph type="title"/>
          </p:nvPr>
        </p:nvSpPr>
        <p:spPr>
          <a:xfrm>
            <a:off x="457199" y="457200"/>
            <a:ext cx="8229600" cy="1143000"/>
          </a:xfrm>
        </p:spPr>
        <p:txBody>
          <a:bodyPr/>
          <a:lstStyle/>
          <a:p>
            <a:r>
              <a:rPr lang="en-US" dirty="0"/>
              <a:t>Twitter Examples</a:t>
            </a:r>
          </a:p>
        </p:txBody>
      </p:sp>
      <p:pic>
        <p:nvPicPr>
          <p:cNvPr id="5" name="Content Placeholder 4" descr="Graphical user interface, text, application&#10;&#10;Description automatically generated">
            <a:extLst>
              <a:ext uri="{FF2B5EF4-FFF2-40B4-BE49-F238E27FC236}">
                <a16:creationId xmlns:a16="http://schemas.microsoft.com/office/drawing/2014/main" id="{943A3F09-FE1A-4B9D-A92B-B7DB2D9F20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2057400"/>
            <a:ext cx="4549844" cy="3840163"/>
          </a:xfrm>
        </p:spPr>
      </p:pic>
      <p:sp>
        <p:nvSpPr>
          <p:cNvPr id="6" name="TextBox 5">
            <a:extLst>
              <a:ext uri="{FF2B5EF4-FFF2-40B4-BE49-F238E27FC236}">
                <a16:creationId xmlns:a16="http://schemas.microsoft.com/office/drawing/2014/main" id="{25620D6B-0C16-4406-9A95-1181336090A1}"/>
              </a:ext>
            </a:extLst>
          </p:cNvPr>
          <p:cNvSpPr txBox="1"/>
          <p:nvPr/>
        </p:nvSpPr>
        <p:spPr>
          <a:xfrm>
            <a:off x="457199" y="2590800"/>
            <a:ext cx="2819401" cy="2031325"/>
          </a:xfrm>
          <a:prstGeom prst="rect">
            <a:avLst/>
          </a:prstGeom>
          <a:noFill/>
        </p:spPr>
        <p:txBody>
          <a:bodyPr wrap="square" rtlCol="0">
            <a:spAutoFit/>
          </a:bodyPr>
          <a:lstStyle/>
          <a:p>
            <a:r>
              <a:rPr lang="en-US" dirty="0"/>
              <a:t>One of the great things about Twitter is that it will give you suggestions on who or what to follow tailored to what you Tweet and what your friends follow.  </a:t>
            </a:r>
          </a:p>
        </p:txBody>
      </p:sp>
    </p:spTree>
    <p:extLst>
      <p:ext uri="{BB962C8B-B14F-4D97-AF65-F5344CB8AC3E}">
        <p14:creationId xmlns:p14="http://schemas.microsoft.com/office/powerpoint/2010/main" val="2105436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eaLnBrk="1" hangingPunct="1"/>
            <a:r>
              <a:rPr lang="en-US" altLang="en-US" dirty="0"/>
              <a:t>How to Tag on Twitter</a:t>
            </a:r>
          </a:p>
        </p:txBody>
      </p:sp>
      <p:sp>
        <p:nvSpPr>
          <p:cNvPr id="2" name="Content Placeholder 1">
            <a:extLst>
              <a:ext uri="{FF2B5EF4-FFF2-40B4-BE49-F238E27FC236}">
                <a16:creationId xmlns:a16="http://schemas.microsoft.com/office/drawing/2014/main" id="{ABD6C366-D740-491D-B4F7-116272227079}"/>
              </a:ext>
            </a:extLst>
          </p:cNvPr>
          <p:cNvSpPr>
            <a:spLocks noGrp="1"/>
          </p:cNvSpPr>
          <p:nvPr>
            <p:ph idx="1"/>
          </p:nvPr>
        </p:nvSpPr>
        <p:spPr>
          <a:xfrm>
            <a:off x="457200" y="2015331"/>
            <a:ext cx="4495800" cy="4537869"/>
          </a:xfrm>
        </p:spPr>
        <p:txBody>
          <a:bodyPr/>
          <a:lstStyle/>
          <a:p>
            <a:pPr marL="514350" indent="-514350">
              <a:buFont typeface="+mj-lt"/>
              <a:buAutoNum type="arabicPeriod"/>
            </a:pPr>
            <a:r>
              <a:rPr lang="en-US" sz="1800" dirty="0"/>
              <a:t>This works like Facebook.  Type in your tweet</a:t>
            </a:r>
          </a:p>
          <a:p>
            <a:pPr marL="514350" indent="-514350">
              <a:buFont typeface="+mj-lt"/>
              <a:buAutoNum type="arabicPeriod"/>
            </a:pPr>
            <a:endParaRPr lang="en-US" sz="1800" dirty="0"/>
          </a:p>
          <a:p>
            <a:pPr marL="514350" indent="-514350">
              <a:buFont typeface="+mj-lt"/>
              <a:buAutoNum type="arabicPeriod"/>
            </a:pPr>
            <a:r>
              <a:rPr lang="en-US" sz="1800" dirty="0"/>
              <a:t>When you get to the point you want to tag some one, type in @and the first few letters of their name and a dropdown will appear.  Click on the correct name and it will appear in your tweet.</a:t>
            </a:r>
          </a:p>
          <a:p>
            <a:pPr marL="514350" indent="-514350">
              <a:buFont typeface="+mj-lt"/>
              <a:buAutoNum type="arabicPeriod"/>
            </a:pPr>
            <a:endParaRPr lang="en-US" sz="1800" dirty="0"/>
          </a:p>
          <a:p>
            <a:pPr marL="514350" indent="-514350">
              <a:buFont typeface="+mj-lt"/>
              <a:buAutoNum type="arabicPeriod"/>
            </a:pPr>
            <a:r>
              <a:rPr lang="en-US" sz="1800" dirty="0"/>
              <a:t>If you are tagging a legislator, be sure to use the correct tag.  Sometimes they have several; one for official and one for campaigning.  You want to tag the official one.  Also put a .@ so the public will see your tweet.</a:t>
            </a:r>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p:txBody>
      </p:sp>
      <p:pic>
        <p:nvPicPr>
          <p:cNvPr id="4" name="Picture 3" descr="Graphical user interface, text, application&#10;&#10;Description automatically generated">
            <a:extLst>
              <a:ext uri="{FF2B5EF4-FFF2-40B4-BE49-F238E27FC236}">
                <a16:creationId xmlns:a16="http://schemas.microsoft.com/office/drawing/2014/main" id="{77858D55-CB96-40F3-BE29-418629CF9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743200"/>
            <a:ext cx="3656855" cy="21077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CD1A-C3FF-4383-A1F6-DECF51CD1C61}"/>
              </a:ext>
            </a:extLst>
          </p:cNvPr>
          <p:cNvSpPr>
            <a:spLocks noGrp="1"/>
          </p:cNvSpPr>
          <p:nvPr>
            <p:ph type="title"/>
          </p:nvPr>
        </p:nvSpPr>
        <p:spPr/>
        <p:txBody>
          <a:bodyPr/>
          <a:lstStyle/>
          <a:p>
            <a:r>
              <a:rPr lang="en-US" dirty="0"/>
              <a:t>Why is Social Media Important</a:t>
            </a:r>
          </a:p>
        </p:txBody>
      </p:sp>
      <p:sp>
        <p:nvSpPr>
          <p:cNvPr id="3" name="Content Placeholder 2">
            <a:extLst>
              <a:ext uri="{FF2B5EF4-FFF2-40B4-BE49-F238E27FC236}">
                <a16:creationId xmlns:a16="http://schemas.microsoft.com/office/drawing/2014/main" id="{5F4729A4-9CF3-4794-AD22-0765E8E49842}"/>
              </a:ext>
            </a:extLst>
          </p:cNvPr>
          <p:cNvSpPr>
            <a:spLocks noGrp="1"/>
          </p:cNvSpPr>
          <p:nvPr>
            <p:ph idx="1"/>
          </p:nvPr>
        </p:nvSpPr>
        <p:spPr>
          <a:xfrm>
            <a:off x="491613" y="2133600"/>
            <a:ext cx="8229600" cy="3657600"/>
          </a:xfrm>
        </p:spPr>
        <p:txBody>
          <a:bodyPr/>
          <a:lstStyle/>
          <a:p>
            <a:pPr marL="0" indent="0" algn="ctr">
              <a:buNone/>
            </a:pPr>
            <a:r>
              <a:rPr lang="en-US" sz="2400" dirty="0"/>
              <a:t>Both ACS and ACS CAN use Facebook and Twitter to spread policy, encourage participation, draw awareness to issues, hold </a:t>
            </a:r>
            <a:r>
              <a:rPr lang="en-US" sz="2400"/>
              <a:t>lawmakers accountable </a:t>
            </a:r>
            <a:r>
              <a:rPr lang="en-US" sz="2400" dirty="0"/>
              <a:t>and fundraise. By using these platforms, you can share ACS and ACS CAN with your family and friends.</a:t>
            </a:r>
          </a:p>
          <a:p>
            <a:pPr marL="0" indent="0" algn="ctr">
              <a:buNone/>
            </a:pPr>
            <a:endParaRPr lang="en-US" sz="2400" dirty="0"/>
          </a:p>
          <a:p>
            <a:pPr marL="0" indent="0" algn="ctr">
              <a:buNone/>
            </a:pPr>
            <a:r>
              <a:rPr lang="en-US" sz="2400" dirty="0"/>
              <a:t>Each platform has its advantages and disadvantages.   Both can seem intimidating but, with a little practice, are actually very easy to use.  So, let’s go over both and look at some examples.</a:t>
            </a:r>
          </a:p>
        </p:txBody>
      </p:sp>
    </p:spTree>
    <p:extLst>
      <p:ext uri="{BB962C8B-B14F-4D97-AF65-F5344CB8AC3E}">
        <p14:creationId xmlns:p14="http://schemas.microsoft.com/office/powerpoint/2010/main" val="91327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4652-598C-45BB-BD53-CEDC630EBEA3}"/>
              </a:ext>
            </a:extLst>
          </p:cNvPr>
          <p:cNvSpPr>
            <a:spLocks noGrp="1"/>
          </p:cNvSpPr>
          <p:nvPr>
            <p:ph type="title"/>
          </p:nvPr>
        </p:nvSpPr>
        <p:spPr/>
        <p:txBody>
          <a:bodyPr/>
          <a:lstStyle/>
          <a:p>
            <a:r>
              <a:rPr lang="en-US" dirty="0"/>
              <a:t>Twitter Examples</a:t>
            </a:r>
          </a:p>
        </p:txBody>
      </p:sp>
      <p:pic>
        <p:nvPicPr>
          <p:cNvPr id="5" name="Content Placeholder 4">
            <a:extLst>
              <a:ext uri="{FF2B5EF4-FFF2-40B4-BE49-F238E27FC236}">
                <a16:creationId xmlns:a16="http://schemas.microsoft.com/office/drawing/2014/main" id="{9E6C9F76-F8B0-49BB-B629-298FE0C338BB}"/>
              </a:ext>
            </a:extLst>
          </p:cNvPr>
          <p:cNvPicPr>
            <a:picLocks noGrp="1" noChangeAspect="1"/>
          </p:cNvPicPr>
          <p:nvPr>
            <p:ph idx="1"/>
          </p:nvPr>
        </p:nvPicPr>
        <p:blipFill>
          <a:blip r:embed="rId2"/>
          <a:stretch>
            <a:fillRect/>
          </a:stretch>
        </p:blipFill>
        <p:spPr>
          <a:xfrm>
            <a:off x="761999" y="1905000"/>
            <a:ext cx="3687763" cy="1752600"/>
          </a:xfrm>
        </p:spPr>
      </p:pic>
      <p:pic>
        <p:nvPicPr>
          <p:cNvPr id="7" name="Picture 6">
            <a:extLst>
              <a:ext uri="{FF2B5EF4-FFF2-40B4-BE49-F238E27FC236}">
                <a16:creationId xmlns:a16="http://schemas.microsoft.com/office/drawing/2014/main" id="{AFED7F0E-DB0B-48E3-9491-4635689B9C1F}"/>
              </a:ext>
            </a:extLst>
          </p:cNvPr>
          <p:cNvPicPr>
            <a:picLocks noChangeAspect="1"/>
          </p:cNvPicPr>
          <p:nvPr/>
        </p:nvPicPr>
        <p:blipFill>
          <a:blip r:embed="rId3"/>
          <a:stretch>
            <a:fillRect/>
          </a:stretch>
        </p:blipFill>
        <p:spPr>
          <a:xfrm>
            <a:off x="3581400" y="3429000"/>
            <a:ext cx="5307923" cy="1439437"/>
          </a:xfrm>
          <a:prstGeom prst="rect">
            <a:avLst/>
          </a:prstGeom>
        </p:spPr>
      </p:pic>
      <p:pic>
        <p:nvPicPr>
          <p:cNvPr id="9" name="Picture 8">
            <a:extLst>
              <a:ext uri="{FF2B5EF4-FFF2-40B4-BE49-F238E27FC236}">
                <a16:creationId xmlns:a16="http://schemas.microsoft.com/office/drawing/2014/main" id="{3326EB1B-574D-477A-A688-D0C53DCE7164}"/>
              </a:ext>
            </a:extLst>
          </p:cNvPr>
          <p:cNvPicPr>
            <a:picLocks noChangeAspect="1"/>
          </p:cNvPicPr>
          <p:nvPr/>
        </p:nvPicPr>
        <p:blipFill>
          <a:blip r:embed="rId4"/>
          <a:stretch>
            <a:fillRect/>
          </a:stretch>
        </p:blipFill>
        <p:spPr>
          <a:xfrm>
            <a:off x="614170" y="5035519"/>
            <a:ext cx="5839498" cy="1300976"/>
          </a:xfrm>
          <a:prstGeom prst="rect">
            <a:avLst/>
          </a:prstGeom>
        </p:spPr>
      </p:pic>
      <p:sp>
        <p:nvSpPr>
          <p:cNvPr id="10" name="TextBox 9">
            <a:extLst>
              <a:ext uri="{FF2B5EF4-FFF2-40B4-BE49-F238E27FC236}">
                <a16:creationId xmlns:a16="http://schemas.microsoft.com/office/drawing/2014/main" id="{77692AC2-0232-4795-9C2C-87D1F134D1C9}"/>
              </a:ext>
            </a:extLst>
          </p:cNvPr>
          <p:cNvSpPr txBox="1"/>
          <p:nvPr/>
        </p:nvSpPr>
        <p:spPr>
          <a:xfrm>
            <a:off x="4449762" y="2438400"/>
            <a:ext cx="4439561" cy="646331"/>
          </a:xfrm>
          <a:prstGeom prst="rect">
            <a:avLst/>
          </a:prstGeom>
          <a:noFill/>
        </p:spPr>
        <p:txBody>
          <a:bodyPr wrap="square" rtlCol="0">
            <a:spAutoFit/>
          </a:bodyPr>
          <a:lstStyle/>
          <a:p>
            <a:r>
              <a:rPr lang="en-US" dirty="0"/>
              <a:t>Tagging legislators and hash tagging important issues</a:t>
            </a:r>
          </a:p>
        </p:txBody>
      </p:sp>
      <p:sp>
        <p:nvSpPr>
          <p:cNvPr id="11" name="TextBox 10">
            <a:extLst>
              <a:ext uri="{FF2B5EF4-FFF2-40B4-BE49-F238E27FC236}">
                <a16:creationId xmlns:a16="http://schemas.microsoft.com/office/drawing/2014/main" id="{B3CEB4E3-6497-40D7-9F5C-5822C6C8E673}"/>
              </a:ext>
            </a:extLst>
          </p:cNvPr>
          <p:cNvSpPr txBox="1"/>
          <p:nvPr/>
        </p:nvSpPr>
        <p:spPr>
          <a:xfrm>
            <a:off x="6438800" y="5212706"/>
            <a:ext cx="2514600" cy="1077218"/>
          </a:xfrm>
          <a:prstGeom prst="rect">
            <a:avLst/>
          </a:prstGeom>
          <a:noFill/>
        </p:spPr>
        <p:txBody>
          <a:bodyPr wrap="square" rtlCol="0">
            <a:spAutoFit/>
          </a:bodyPr>
          <a:lstStyle/>
          <a:p>
            <a:r>
              <a:rPr lang="en-US" sz="1600" dirty="0"/>
              <a:t>Tagging an issue partner, another post with an article to read and hash tagging an issue</a:t>
            </a:r>
          </a:p>
        </p:txBody>
      </p:sp>
    </p:spTree>
    <p:extLst>
      <p:ext uri="{BB962C8B-B14F-4D97-AF65-F5344CB8AC3E}">
        <p14:creationId xmlns:p14="http://schemas.microsoft.com/office/powerpoint/2010/main" val="342998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0A09-408C-43D7-A6AE-6BF6D5851758}"/>
              </a:ext>
            </a:extLst>
          </p:cNvPr>
          <p:cNvSpPr>
            <a:spLocks noGrp="1"/>
          </p:cNvSpPr>
          <p:nvPr>
            <p:ph type="title"/>
          </p:nvPr>
        </p:nvSpPr>
        <p:spPr/>
        <p:txBody>
          <a:bodyPr/>
          <a:lstStyle/>
          <a:p>
            <a:r>
              <a:rPr lang="en-US" dirty="0"/>
              <a:t>Twitter Examples</a:t>
            </a:r>
          </a:p>
        </p:txBody>
      </p:sp>
      <p:pic>
        <p:nvPicPr>
          <p:cNvPr id="5" name="Content Placeholder 4">
            <a:extLst>
              <a:ext uri="{FF2B5EF4-FFF2-40B4-BE49-F238E27FC236}">
                <a16:creationId xmlns:a16="http://schemas.microsoft.com/office/drawing/2014/main" id="{3336D95E-38E8-44A6-AE12-4EA7ECC0F891}"/>
              </a:ext>
            </a:extLst>
          </p:cNvPr>
          <p:cNvPicPr>
            <a:picLocks noGrp="1" noChangeAspect="1"/>
          </p:cNvPicPr>
          <p:nvPr>
            <p:ph idx="1"/>
          </p:nvPr>
        </p:nvPicPr>
        <p:blipFill>
          <a:blip r:embed="rId2"/>
          <a:stretch>
            <a:fillRect/>
          </a:stretch>
        </p:blipFill>
        <p:spPr>
          <a:xfrm>
            <a:off x="123353" y="1790029"/>
            <a:ext cx="3340959" cy="3962400"/>
          </a:xfrm>
        </p:spPr>
      </p:pic>
      <p:pic>
        <p:nvPicPr>
          <p:cNvPr id="7" name="Picture 6">
            <a:extLst>
              <a:ext uri="{FF2B5EF4-FFF2-40B4-BE49-F238E27FC236}">
                <a16:creationId xmlns:a16="http://schemas.microsoft.com/office/drawing/2014/main" id="{6A2511A3-4E74-4B72-BFBE-39D4A49558F0}"/>
              </a:ext>
            </a:extLst>
          </p:cNvPr>
          <p:cNvPicPr>
            <a:picLocks noChangeAspect="1"/>
          </p:cNvPicPr>
          <p:nvPr/>
        </p:nvPicPr>
        <p:blipFill>
          <a:blip r:embed="rId3"/>
          <a:stretch>
            <a:fillRect/>
          </a:stretch>
        </p:blipFill>
        <p:spPr>
          <a:xfrm>
            <a:off x="4463080" y="1790029"/>
            <a:ext cx="4223720" cy="4022248"/>
          </a:xfrm>
          <a:prstGeom prst="rect">
            <a:avLst/>
          </a:prstGeom>
        </p:spPr>
      </p:pic>
      <p:sp>
        <p:nvSpPr>
          <p:cNvPr id="8" name="TextBox 7">
            <a:extLst>
              <a:ext uri="{FF2B5EF4-FFF2-40B4-BE49-F238E27FC236}">
                <a16:creationId xmlns:a16="http://schemas.microsoft.com/office/drawing/2014/main" id="{A219379E-A641-46D4-B86B-8C27E457F25C}"/>
              </a:ext>
            </a:extLst>
          </p:cNvPr>
          <p:cNvSpPr txBox="1"/>
          <p:nvPr/>
        </p:nvSpPr>
        <p:spPr>
          <a:xfrm>
            <a:off x="492512" y="5752429"/>
            <a:ext cx="2971800" cy="830997"/>
          </a:xfrm>
          <a:prstGeom prst="rect">
            <a:avLst/>
          </a:prstGeom>
          <a:noFill/>
        </p:spPr>
        <p:txBody>
          <a:bodyPr wrap="square" rtlCol="0">
            <a:spAutoFit/>
          </a:bodyPr>
          <a:lstStyle/>
          <a:p>
            <a:r>
              <a:rPr lang="en-US" sz="1600" dirty="0"/>
              <a:t>Fundraiser page with a link to ticket sales and silent auction bidding site</a:t>
            </a:r>
          </a:p>
        </p:txBody>
      </p:sp>
      <p:sp>
        <p:nvSpPr>
          <p:cNvPr id="9" name="TextBox 8">
            <a:extLst>
              <a:ext uri="{FF2B5EF4-FFF2-40B4-BE49-F238E27FC236}">
                <a16:creationId xmlns:a16="http://schemas.microsoft.com/office/drawing/2014/main" id="{CCB186B9-7AFC-45B2-84F3-591A527713BC}"/>
              </a:ext>
            </a:extLst>
          </p:cNvPr>
          <p:cNvSpPr txBox="1"/>
          <p:nvPr/>
        </p:nvSpPr>
        <p:spPr>
          <a:xfrm>
            <a:off x="5972774" y="5956386"/>
            <a:ext cx="1204332" cy="338554"/>
          </a:xfrm>
          <a:prstGeom prst="rect">
            <a:avLst/>
          </a:prstGeom>
          <a:noFill/>
        </p:spPr>
        <p:txBody>
          <a:bodyPr wrap="square" rtlCol="0">
            <a:spAutoFit/>
          </a:bodyPr>
          <a:lstStyle/>
          <a:p>
            <a:r>
              <a:rPr lang="en-US" sz="1600" dirty="0"/>
              <a:t>A thank you</a:t>
            </a:r>
          </a:p>
        </p:txBody>
      </p:sp>
    </p:spTree>
    <p:extLst>
      <p:ext uri="{BB962C8B-B14F-4D97-AF65-F5344CB8AC3E}">
        <p14:creationId xmlns:p14="http://schemas.microsoft.com/office/powerpoint/2010/main" val="3403071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32BD-8F4C-4822-A0BE-F0CC501D2898}"/>
              </a:ext>
            </a:extLst>
          </p:cNvPr>
          <p:cNvSpPr>
            <a:spLocks noGrp="1"/>
          </p:cNvSpPr>
          <p:nvPr>
            <p:ph type="title"/>
          </p:nvPr>
        </p:nvSpPr>
        <p:spPr/>
        <p:txBody>
          <a:bodyPr/>
          <a:lstStyle/>
          <a:p>
            <a:r>
              <a:rPr lang="en-US" dirty="0"/>
              <a:t>Just Great Examples	</a:t>
            </a:r>
          </a:p>
        </p:txBody>
      </p:sp>
      <p:pic>
        <p:nvPicPr>
          <p:cNvPr id="5" name="Content Placeholder 4">
            <a:extLst>
              <a:ext uri="{FF2B5EF4-FFF2-40B4-BE49-F238E27FC236}">
                <a16:creationId xmlns:a16="http://schemas.microsoft.com/office/drawing/2014/main" id="{25F403F2-F226-45D0-A377-24C77FCE9D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024062"/>
            <a:ext cx="5810250" cy="1590675"/>
          </a:xfrm>
        </p:spPr>
      </p:pic>
      <p:pic>
        <p:nvPicPr>
          <p:cNvPr id="7" name="Picture 6">
            <a:extLst>
              <a:ext uri="{FF2B5EF4-FFF2-40B4-BE49-F238E27FC236}">
                <a16:creationId xmlns:a16="http://schemas.microsoft.com/office/drawing/2014/main" id="{90A44779-9463-4970-919E-055C7F8EFE40}"/>
              </a:ext>
            </a:extLst>
          </p:cNvPr>
          <p:cNvPicPr>
            <a:picLocks noChangeAspect="1"/>
          </p:cNvPicPr>
          <p:nvPr/>
        </p:nvPicPr>
        <p:blipFill rotWithShape="1">
          <a:blip r:embed="rId3">
            <a:extLst>
              <a:ext uri="{28A0092B-C50C-407E-A947-70E740481C1C}">
                <a14:useLocalDpi xmlns:a14="http://schemas.microsoft.com/office/drawing/2010/main" val="0"/>
              </a:ext>
            </a:extLst>
          </a:blip>
          <a:srcRect b="8333"/>
          <a:stretch/>
        </p:blipFill>
        <p:spPr>
          <a:xfrm>
            <a:off x="1700212" y="3614737"/>
            <a:ext cx="5743575" cy="2514600"/>
          </a:xfrm>
          <a:prstGeom prst="rect">
            <a:avLst/>
          </a:prstGeom>
        </p:spPr>
      </p:pic>
    </p:spTree>
    <p:extLst>
      <p:ext uri="{BB962C8B-B14F-4D97-AF65-F5344CB8AC3E}">
        <p14:creationId xmlns:p14="http://schemas.microsoft.com/office/powerpoint/2010/main" val="3554811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89F0-B3CC-4BC7-BACD-E8EA822B5268}"/>
              </a:ext>
            </a:extLst>
          </p:cNvPr>
          <p:cNvSpPr>
            <a:spLocks noGrp="1"/>
          </p:cNvSpPr>
          <p:nvPr>
            <p:ph type="title"/>
          </p:nvPr>
        </p:nvSpPr>
        <p:spPr/>
        <p:txBody>
          <a:bodyPr/>
          <a:lstStyle/>
          <a:p>
            <a:r>
              <a:rPr lang="en-US" dirty="0"/>
              <a:t>Just Great Examples</a:t>
            </a:r>
          </a:p>
        </p:txBody>
      </p:sp>
      <p:pic>
        <p:nvPicPr>
          <p:cNvPr id="5" name="Content Placeholder 4">
            <a:extLst>
              <a:ext uri="{FF2B5EF4-FFF2-40B4-BE49-F238E27FC236}">
                <a16:creationId xmlns:a16="http://schemas.microsoft.com/office/drawing/2014/main" id="{A59E5BA9-B8F4-424D-A2E9-D7B483AC4F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0952" y="1752600"/>
            <a:ext cx="4662096" cy="4373563"/>
          </a:xfrm>
        </p:spPr>
      </p:pic>
    </p:spTree>
    <p:extLst>
      <p:ext uri="{BB962C8B-B14F-4D97-AF65-F5344CB8AC3E}">
        <p14:creationId xmlns:p14="http://schemas.microsoft.com/office/powerpoint/2010/main" val="117757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347C-629F-4113-9F8F-E34B88056EB8}"/>
              </a:ext>
            </a:extLst>
          </p:cNvPr>
          <p:cNvSpPr>
            <a:spLocks noGrp="1"/>
          </p:cNvSpPr>
          <p:nvPr>
            <p:ph type="title"/>
          </p:nvPr>
        </p:nvSpPr>
        <p:spPr/>
        <p:txBody>
          <a:bodyPr/>
          <a:lstStyle/>
          <a:p>
            <a:r>
              <a:rPr lang="en-US" sz="4000" dirty="0"/>
              <a:t>ACS and ACS Can Social Media</a:t>
            </a:r>
          </a:p>
        </p:txBody>
      </p:sp>
      <p:sp>
        <p:nvSpPr>
          <p:cNvPr id="3" name="Content Placeholder 2">
            <a:extLst>
              <a:ext uri="{FF2B5EF4-FFF2-40B4-BE49-F238E27FC236}">
                <a16:creationId xmlns:a16="http://schemas.microsoft.com/office/drawing/2014/main" id="{A519139A-A7F7-4612-86FF-E574A6A72F2C}"/>
              </a:ext>
            </a:extLst>
          </p:cNvPr>
          <p:cNvSpPr>
            <a:spLocks noGrp="1"/>
          </p:cNvSpPr>
          <p:nvPr>
            <p:ph idx="1"/>
          </p:nvPr>
        </p:nvSpPr>
        <p:spPr/>
        <p:txBody>
          <a:bodyPr/>
          <a:lstStyle/>
          <a:p>
            <a:pPr marL="0" indent="0">
              <a:buNone/>
            </a:pPr>
            <a:r>
              <a:rPr lang="en-US" sz="2400" dirty="0"/>
              <a:t>Facebook:</a:t>
            </a:r>
          </a:p>
          <a:p>
            <a:pPr marL="0" indent="0">
              <a:buNone/>
            </a:pPr>
            <a:r>
              <a:rPr lang="en-US" sz="1800" dirty="0"/>
              <a:t>     ACS: </a:t>
            </a:r>
            <a:r>
              <a:rPr lang="en-US" sz="1800" dirty="0">
                <a:hlinkClick r:id="rId2"/>
              </a:rPr>
              <a:t>American Cancer Society | Facebook</a:t>
            </a:r>
            <a:endParaRPr lang="en-US" sz="1800" dirty="0"/>
          </a:p>
          <a:p>
            <a:pPr marL="0" indent="0">
              <a:buNone/>
            </a:pPr>
            <a:r>
              <a:rPr lang="en-US" sz="1800" dirty="0"/>
              <a:t>     ACS CAN: </a:t>
            </a:r>
            <a:r>
              <a:rPr lang="en-US" sz="1800" dirty="0">
                <a:hlinkClick r:id="rId3"/>
              </a:rPr>
              <a:t>American Cancer Society Cancer Action Network - ACS CAN Facebook</a:t>
            </a:r>
            <a:endParaRPr lang="en-US" sz="1800" dirty="0"/>
          </a:p>
          <a:p>
            <a:pPr marL="0" indent="0">
              <a:buNone/>
            </a:pPr>
            <a:endParaRPr lang="en-US" sz="1800" dirty="0"/>
          </a:p>
          <a:p>
            <a:pPr marL="0" indent="0">
              <a:buNone/>
            </a:pPr>
            <a:r>
              <a:rPr lang="en-US" sz="2400" dirty="0"/>
              <a:t>Twitter:</a:t>
            </a:r>
          </a:p>
          <a:p>
            <a:pPr marL="0" indent="0">
              <a:buNone/>
            </a:pPr>
            <a:r>
              <a:rPr lang="en-US" sz="2000" dirty="0"/>
              <a:t>    </a:t>
            </a:r>
            <a:r>
              <a:rPr lang="en-US" sz="1800" dirty="0"/>
              <a:t>ACS: @AmericanCancer</a:t>
            </a:r>
          </a:p>
          <a:p>
            <a:pPr marL="0" indent="0">
              <a:buNone/>
            </a:pPr>
            <a:r>
              <a:rPr lang="en-US" sz="1800" dirty="0"/>
              <a:t>    ACS CAN: @ACSCAN</a:t>
            </a:r>
          </a:p>
          <a:p>
            <a:pPr marL="0" indent="0">
              <a:buNone/>
            </a:pPr>
            <a:endParaRPr lang="en-US" sz="1800" dirty="0"/>
          </a:p>
          <a:p>
            <a:pPr marL="0" indent="0">
              <a:buNone/>
            </a:pPr>
            <a:r>
              <a:rPr lang="en-US" sz="2400" dirty="0"/>
              <a:t>Almost every state will have its own Facebook or Twitter page.  Check with your staff partner to get yours.</a:t>
            </a:r>
          </a:p>
          <a:p>
            <a:pPr marL="457200" lvl="1" indent="0">
              <a:buNone/>
            </a:pPr>
            <a:endParaRPr lang="en-US" sz="2000" dirty="0"/>
          </a:p>
        </p:txBody>
      </p:sp>
    </p:spTree>
    <p:extLst>
      <p:ext uri="{BB962C8B-B14F-4D97-AF65-F5344CB8AC3E}">
        <p14:creationId xmlns:p14="http://schemas.microsoft.com/office/powerpoint/2010/main" val="361435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10380-7021-4130-A231-A79349D26C2D}"/>
              </a:ext>
            </a:extLst>
          </p:cNvPr>
          <p:cNvSpPr>
            <a:spLocks noGrp="1"/>
          </p:cNvSpPr>
          <p:nvPr>
            <p:ph type="title"/>
          </p:nvPr>
        </p:nvSpPr>
        <p:spPr>
          <a:xfrm>
            <a:off x="457200" y="228600"/>
            <a:ext cx="8229600" cy="1143000"/>
          </a:xfrm>
        </p:spPr>
        <p:txBody>
          <a:bodyPr/>
          <a:lstStyle/>
          <a:p>
            <a:r>
              <a:rPr lang="en-US" dirty="0"/>
              <a:t>An Important Fact for Social Media!</a:t>
            </a:r>
          </a:p>
        </p:txBody>
      </p:sp>
      <p:sp>
        <p:nvSpPr>
          <p:cNvPr id="3" name="Content Placeholder 2">
            <a:extLst>
              <a:ext uri="{FF2B5EF4-FFF2-40B4-BE49-F238E27FC236}">
                <a16:creationId xmlns:a16="http://schemas.microsoft.com/office/drawing/2014/main" id="{95BFE18C-2D03-481B-8C11-D6483D202E42}"/>
              </a:ext>
            </a:extLst>
          </p:cNvPr>
          <p:cNvSpPr>
            <a:spLocks noGrp="1"/>
          </p:cNvSpPr>
          <p:nvPr>
            <p:ph idx="1"/>
          </p:nvPr>
        </p:nvSpPr>
        <p:spPr/>
        <p:txBody>
          <a:bodyPr anchor="ctr"/>
          <a:lstStyle/>
          <a:p>
            <a:pPr marL="0" indent="0" algn="ctr">
              <a:buNone/>
            </a:pPr>
            <a:r>
              <a:rPr lang="en-US" sz="6000" dirty="0">
                <a:solidFill>
                  <a:schemeClr val="tx2"/>
                </a:solidFill>
              </a:rPr>
              <a:t>If you don’t have a photo,</a:t>
            </a:r>
          </a:p>
          <a:p>
            <a:pPr marL="0" indent="0" algn="ctr">
              <a:buNone/>
            </a:pPr>
            <a:r>
              <a:rPr lang="en-US" sz="6000" dirty="0">
                <a:solidFill>
                  <a:schemeClr val="tx2"/>
                </a:solidFill>
              </a:rPr>
              <a:t> it didn’t happen!</a:t>
            </a:r>
          </a:p>
        </p:txBody>
      </p:sp>
    </p:spTree>
    <p:extLst>
      <p:ext uri="{BB962C8B-B14F-4D97-AF65-F5344CB8AC3E}">
        <p14:creationId xmlns:p14="http://schemas.microsoft.com/office/powerpoint/2010/main" val="8538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2713-72E9-47A0-B0CE-E002798771DE}"/>
              </a:ext>
            </a:extLst>
          </p:cNvPr>
          <p:cNvSpPr>
            <a:spLocks noGrp="1"/>
          </p:cNvSpPr>
          <p:nvPr>
            <p:ph type="title"/>
          </p:nvPr>
        </p:nvSpPr>
        <p:spPr/>
        <p:txBody>
          <a:bodyPr/>
          <a:lstStyle/>
          <a:p>
            <a:r>
              <a:rPr lang="en-US" dirty="0"/>
              <a:t>Terms to Know</a:t>
            </a:r>
          </a:p>
        </p:txBody>
      </p:sp>
      <p:sp>
        <p:nvSpPr>
          <p:cNvPr id="3" name="Content Placeholder 2">
            <a:extLst>
              <a:ext uri="{FF2B5EF4-FFF2-40B4-BE49-F238E27FC236}">
                <a16:creationId xmlns:a16="http://schemas.microsoft.com/office/drawing/2014/main" id="{45879E41-4942-46CA-B7A8-9CAEC845C912}"/>
              </a:ext>
            </a:extLst>
          </p:cNvPr>
          <p:cNvSpPr>
            <a:spLocks noGrp="1"/>
          </p:cNvSpPr>
          <p:nvPr>
            <p:ph idx="1"/>
          </p:nvPr>
        </p:nvSpPr>
        <p:spPr/>
        <p:txBody>
          <a:bodyPr/>
          <a:lstStyle/>
          <a:p>
            <a:pPr marL="0" indent="0" algn="ctr">
              <a:buNone/>
            </a:pPr>
            <a:endParaRPr lang="en-US" dirty="0"/>
          </a:p>
          <a:p>
            <a:pPr marL="0" indent="0" algn="ctr">
              <a:buNone/>
            </a:pPr>
            <a:r>
              <a:rPr lang="en-US" dirty="0"/>
              <a:t>Over the next few pages, you will be seeing terms such as posting, tweeting, hashtag, tagging, sharing and retweeting.  Let’s look at some definitions:</a:t>
            </a:r>
          </a:p>
        </p:txBody>
      </p:sp>
    </p:spTree>
    <p:extLst>
      <p:ext uri="{BB962C8B-B14F-4D97-AF65-F5344CB8AC3E}">
        <p14:creationId xmlns:p14="http://schemas.microsoft.com/office/powerpoint/2010/main" val="359903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A386-CC0C-46C2-A135-89E232EF9782}"/>
              </a:ext>
            </a:extLst>
          </p:cNvPr>
          <p:cNvSpPr>
            <a:spLocks noGrp="1"/>
          </p:cNvSpPr>
          <p:nvPr>
            <p:ph type="title"/>
          </p:nvPr>
        </p:nvSpPr>
        <p:spPr/>
        <p:txBody>
          <a:bodyPr/>
          <a:lstStyle/>
          <a:p>
            <a:r>
              <a:rPr lang="en-US" dirty="0"/>
              <a:t>Terms to Know</a:t>
            </a:r>
          </a:p>
        </p:txBody>
      </p:sp>
      <p:sp>
        <p:nvSpPr>
          <p:cNvPr id="3" name="Content Placeholder 2">
            <a:extLst>
              <a:ext uri="{FF2B5EF4-FFF2-40B4-BE49-F238E27FC236}">
                <a16:creationId xmlns:a16="http://schemas.microsoft.com/office/drawing/2014/main" id="{785F849C-B4CF-42BD-8B3E-FF693FAADF8A}"/>
              </a:ext>
            </a:extLst>
          </p:cNvPr>
          <p:cNvSpPr>
            <a:spLocks noGrp="1"/>
          </p:cNvSpPr>
          <p:nvPr>
            <p:ph idx="1"/>
          </p:nvPr>
        </p:nvSpPr>
        <p:spPr/>
        <p:txBody>
          <a:bodyPr/>
          <a:lstStyle/>
          <a:p>
            <a:r>
              <a:rPr lang="en-US" sz="2000" dirty="0"/>
              <a:t>Posting:  putting information on your Facebook page</a:t>
            </a:r>
          </a:p>
          <a:p>
            <a:endParaRPr lang="en-US" sz="2000" dirty="0"/>
          </a:p>
          <a:p>
            <a:r>
              <a:rPr lang="en-US" sz="2000" dirty="0"/>
              <a:t>Sharing:  taking someone else’s post and posting it on your page</a:t>
            </a:r>
          </a:p>
          <a:p>
            <a:endParaRPr lang="en-US" sz="2000" dirty="0"/>
          </a:p>
          <a:p>
            <a:r>
              <a:rPr lang="en-US" sz="2000" dirty="0"/>
              <a:t>Tweeting:  putting information on your Twitter page</a:t>
            </a:r>
          </a:p>
          <a:p>
            <a:endParaRPr lang="en-US" sz="2000" dirty="0"/>
          </a:p>
          <a:p>
            <a:r>
              <a:rPr lang="en-US" sz="2000" dirty="0"/>
              <a:t>Retweeting:  taking someone else’s tweet and tweeting it on your page</a:t>
            </a:r>
          </a:p>
          <a:p>
            <a:endParaRPr lang="en-US" sz="2000" dirty="0"/>
          </a:p>
          <a:p>
            <a:r>
              <a:rPr lang="en-US" sz="2000" dirty="0"/>
              <a:t>Hashtag:  using a # in front of words to identify it as pertaining to a specific                  		topic in a post or tweet</a:t>
            </a:r>
          </a:p>
          <a:p>
            <a:endParaRPr lang="en-US" sz="2000" dirty="0"/>
          </a:p>
          <a:p>
            <a:r>
              <a:rPr lang="en-US" sz="2000" dirty="0"/>
              <a:t>Tagging:  using a @ in front of a name (person, business or organization) to 		let them know that you mentioned them in a post or tweet</a:t>
            </a:r>
          </a:p>
        </p:txBody>
      </p:sp>
    </p:spTree>
    <p:extLst>
      <p:ext uri="{BB962C8B-B14F-4D97-AF65-F5344CB8AC3E}">
        <p14:creationId xmlns:p14="http://schemas.microsoft.com/office/powerpoint/2010/main" val="212853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72BF-1CEA-45D9-8C29-DD5FCB4120DF}"/>
              </a:ext>
            </a:extLst>
          </p:cNvPr>
          <p:cNvSpPr>
            <a:spLocks noGrp="1"/>
          </p:cNvSpPr>
          <p:nvPr>
            <p:ph type="title"/>
          </p:nvPr>
        </p:nvSpPr>
        <p:spPr/>
        <p:txBody>
          <a:bodyPr/>
          <a:lstStyle/>
          <a:p>
            <a:r>
              <a:rPr lang="en-US" dirty="0"/>
              <a:t>On to Tags and Hashtags</a:t>
            </a:r>
          </a:p>
        </p:txBody>
      </p:sp>
    </p:spTree>
    <p:extLst>
      <p:ext uri="{BB962C8B-B14F-4D97-AF65-F5344CB8AC3E}">
        <p14:creationId xmlns:p14="http://schemas.microsoft.com/office/powerpoint/2010/main" val="285850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t>What is a Tag or Tagging</a:t>
            </a:r>
          </a:p>
        </p:txBody>
      </p:sp>
      <p:sp>
        <p:nvSpPr>
          <p:cNvPr id="10243" name="Content Placeholder 2"/>
          <p:cNvSpPr>
            <a:spLocks noGrp="1"/>
          </p:cNvSpPr>
          <p:nvPr>
            <p:ph idx="1"/>
          </p:nvPr>
        </p:nvSpPr>
        <p:spPr>
          <a:xfrm>
            <a:off x="462776" y="2438400"/>
            <a:ext cx="8229600" cy="2743200"/>
          </a:xfrm>
        </p:spPr>
        <p:txBody>
          <a:bodyPr/>
          <a:lstStyle/>
          <a:p>
            <a:pPr marL="0" indent="0" eaLnBrk="1" hangingPunct="1">
              <a:buNone/>
            </a:pPr>
            <a:r>
              <a:rPr lang="en-US" altLang="en-US" sz="2000" dirty="0"/>
              <a:t>On Facebook it can be done one of two ways:</a:t>
            </a:r>
          </a:p>
          <a:p>
            <a:pPr marL="0" indent="0" eaLnBrk="1" hangingPunct="1">
              <a:buNone/>
            </a:pPr>
            <a:r>
              <a:rPr lang="en-US" altLang="en-US" sz="2000" dirty="0"/>
              <a:t>        1. Using a Facebook friend’s name in a post</a:t>
            </a:r>
          </a:p>
          <a:p>
            <a:pPr marL="457200" lvl="1" indent="0" eaLnBrk="1" hangingPunct="1">
              <a:buNone/>
            </a:pPr>
            <a:r>
              <a:rPr lang="en-US" altLang="en-US" sz="2000" dirty="0"/>
              <a:t>2. Using a @ to “mention” someone’s Facebook page or profile in a post and linking to their page</a:t>
            </a:r>
          </a:p>
          <a:p>
            <a:pPr marL="457200" lvl="1" indent="0" eaLnBrk="1" hangingPunct="1">
              <a:buNone/>
            </a:pPr>
            <a:endParaRPr lang="en-US" altLang="en-US" sz="2000" dirty="0"/>
          </a:p>
          <a:p>
            <a:pPr marL="57150" indent="0" eaLnBrk="1" hangingPunct="1">
              <a:buNone/>
            </a:pPr>
            <a:r>
              <a:rPr lang="en-US" altLang="en-US" sz="2400" dirty="0"/>
              <a:t>On Twitter</a:t>
            </a:r>
          </a:p>
          <a:p>
            <a:pPr marL="457200" lvl="1" indent="0" eaLnBrk="1" hangingPunct="1">
              <a:buNone/>
            </a:pPr>
            <a:r>
              <a:rPr lang="en-US" altLang="en-US" sz="2000" dirty="0"/>
              <a:t>Using someone’s Twitter username in a tweet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2642</TotalTime>
  <Words>1783</Words>
  <Application>Microsoft Office PowerPoint</Application>
  <PresentationFormat>On-screen Show (4:3)</PresentationFormat>
  <Paragraphs>198</Paragraphs>
  <Slides>33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Index </vt:lpstr>
      <vt:lpstr>Why is Social Media Important</vt:lpstr>
      <vt:lpstr>ACS and ACS Can Social Media</vt:lpstr>
      <vt:lpstr>An Important Fact for Social Media!</vt:lpstr>
      <vt:lpstr>Terms to Know</vt:lpstr>
      <vt:lpstr>Terms to Know</vt:lpstr>
      <vt:lpstr>On to Tags and Hashtags</vt:lpstr>
      <vt:lpstr>What is a Tag or Tagging</vt:lpstr>
      <vt:lpstr>Why Tag?</vt:lpstr>
      <vt:lpstr>What Can Tagging Can Do</vt:lpstr>
      <vt:lpstr>Hashtags</vt:lpstr>
      <vt:lpstr>Ok – I Know How to Tag. How Do I Find People or Others I Want to Tag?</vt:lpstr>
      <vt:lpstr>Ok – I Know How to Tag. How Do I Find People or Others I Want to Tag?</vt:lpstr>
      <vt:lpstr>Ok – I Know How to Tag. How Do I Find People or Others I Want to Tag?</vt:lpstr>
      <vt:lpstr>Facebook</vt:lpstr>
      <vt:lpstr>How to Tag on Facebook</vt:lpstr>
      <vt:lpstr>How to Tag on Facebook</vt:lpstr>
      <vt:lpstr>Facebook Post Examples</vt:lpstr>
      <vt:lpstr>More Facebook Post Examples</vt:lpstr>
      <vt:lpstr>Sharing ACS and ACS CAN posts</vt:lpstr>
      <vt:lpstr>Facebook </vt:lpstr>
      <vt:lpstr>Facebook </vt:lpstr>
      <vt:lpstr>Maximizing Facebook </vt:lpstr>
      <vt:lpstr>Twitter</vt:lpstr>
      <vt:lpstr>Twitter Examples</vt:lpstr>
      <vt:lpstr>Twitter Examples</vt:lpstr>
      <vt:lpstr>Twitter Examples</vt:lpstr>
      <vt:lpstr>How to Tag on Twitter</vt:lpstr>
      <vt:lpstr>Twitter Examples</vt:lpstr>
      <vt:lpstr>Twitter Examples</vt:lpstr>
      <vt:lpstr>Just Great Examples </vt:lpstr>
      <vt:lpstr>Just Great Examples</vt:lpstr>
    </vt:vector>
  </TitlesOfParts>
  <Company>American Cancer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Kazmar</dc:creator>
  <cp:lastModifiedBy>Barbara Diver</cp:lastModifiedBy>
  <cp:revision>151</cp:revision>
  <cp:lastPrinted>2018-07-09T15:03:46Z</cp:lastPrinted>
  <dcterms:created xsi:type="dcterms:W3CDTF">2013-10-21T19:14:50Z</dcterms:created>
  <dcterms:modified xsi:type="dcterms:W3CDTF">2022-05-05T16:21:20Z</dcterms:modified>
</cp:coreProperties>
</file>