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Arimo Bold" panose="020B0604020202020204" charset="0"/>
      <p:regular r:id="rId27"/>
    </p:embeddedFont>
    <p:embeddedFont>
      <p:font typeface="Poppins 1" panose="020B0604020202020204" charset="0"/>
      <p:regular r:id="rId28"/>
    </p:embeddedFont>
    <p:embeddedFont>
      <p:font typeface="Poppins 2" panose="020B0604020202020204" charset="0"/>
      <p:regular r:id="rId29"/>
    </p:embeddedFont>
    <p:embeddedFont>
      <p:font typeface="Poppins 2 Bold" panose="020B0604020202020204" charset="0"/>
      <p:regular r:id="rId30"/>
    </p:embeddedFont>
    <p:embeddedFont>
      <p:font typeface="Poppins 4" panose="020B0604020202020204" charset="0"/>
      <p:regular r:id="rId31"/>
    </p:embeddedFont>
    <p:embeddedFont>
      <p:font typeface="Source Sans Pro 1" panose="020B0604020202020204" charset="0"/>
      <p:regular r:id="rId32"/>
    </p:embeddedFont>
    <p:embeddedFont>
      <p:font typeface="Source Sans Pro 1 Bold" panose="020B0604020202020204" charset="0"/>
      <p:regular r:id="rId33"/>
    </p:embeddedFont>
    <p:embeddedFont>
      <p:font typeface="Source Sans Pro 1 Bold Italics" panose="020B0604020202020204" charset="0"/>
      <p:regular r:id="rId34"/>
    </p:embeddedFont>
    <p:embeddedFont>
      <p:font typeface="Source Sans Pro 1 Italics" panose="020B0604020202020204" charset="0"/>
      <p:regular r:id="rId35"/>
    </p:embeddedFont>
    <p:embeddedFont>
      <p:font typeface="Source Sans Pro 2"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1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llinoispolicy.org/maps/illinois-house/" TargetMode="External"/><Relationship Id="rId2" Type="http://schemas.openxmlformats.org/officeDocument/2006/relationships/hyperlink" Target="https://ohiohouse.gov/members/district-map" TargetMode="External"/><Relationship Id="rId1" Type="http://schemas.openxmlformats.org/officeDocument/2006/relationships/slideLayout" Target="../slideLayouts/slideLayout7.xml"/><Relationship Id="rId5" Type="http://schemas.openxmlformats.org/officeDocument/2006/relationships/hyperlink" Target="https://teams.microsoft.com/l/meetup-join/19%3ameeting_ZjFkOTc2ZWQtZTI3ZC00YTdkLWEyZmUtMmRlMGFmNjdkMDk2%40thread.v2/0?context=%7b%22Tid%22%3a%22afbb768c-d682-42ad-8f7e-7202d06c0b61%22%2c%22Oid%22%3a%220e61c8aa-51df-4036-9176-e11c43f0201f%22%7d" TargetMode="External"/><Relationship Id="rId4" Type="http://schemas.openxmlformats.org/officeDocument/2006/relationships/hyperlink" Target="https://www.illinoispolicy.org/maps/illinois-senat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llinoispolicy.org/maps/illinois-house/" TargetMode="External"/><Relationship Id="rId2" Type="http://schemas.openxmlformats.org/officeDocument/2006/relationships/hyperlink" Target="https://ohiohouse.gov/members/district-map" TargetMode="External"/><Relationship Id="rId1" Type="http://schemas.openxmlformats.org/officeDocument/2006/relationships/slideLayout" Target="../slideLayouts/slideLayout7.xml"/><Relationship Id="rId4" Type="http://schemas.openxmlformats.org/officeDocument/2006/relationships/hyperlink" Target="https://www.illinoispolicy.org/maps/illinois-sena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llinoispolicy.org/maps/illinois-house/" TargetMode="External"/><Relationship Id="rId2" Type="http://schemas.openxmlformats.org/officeDocument/2006/relationships/hyperlink" Target="https://ohiohouse.gov/members/district-map" TargetMode="External"/><Relationship Id="rId1" Type="http://schemas.openxmlformats.org/officeDocument/2006/relationships/slideLayout" Target="../slideLayouts/slideLayout7.xml"/><Relationship Id="rId4" Type="http://schemas.openxmlformats.org/officeDocument/2006/relationships/hyperlink" Target="https://www.illinoispolicy.org/maps/illinois-sena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0.jpeg"/><Relationship Id="rId5" Type="http://schemas.openxmlformats.org/officeDocument/2006/relationships/image" Target="../media/image6.sv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facebook.com/ACSCANOH"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acscanil" TargetMode="External"/><Relationship Id="rId2" Type="http://schemas.openxmlformats.org/officeDocument/2006/relationships/hyperlink" Target="https://x.com/ACSCANI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sv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hyperlink" Target="https://northfieldinn.com/conference-cent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simon.com/mall/woodfield-mall/map/#/"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s://northfieldinn.com/conference-center/"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1828800"/>
            <a:ext cx="8640566" cy="5029200"/>
            <a:chOff x="0" y="0"/>
            <a:chExt cx="8640572" cy="5029200"/>
          </a:xfrm>
        </p:grpSpPr>
        <p:sp>
          <p:nvSpPr>
            <p:cNvPr id="3" name="Freeform 3"/>
            <p:cNvSpPr/>
            <p:nvPr/>
          </p:nvSpPr>
          <p:spPr>
            <a:xfrm>
              <a:off x="0" y="0"/>
              <a:ext cx="8640572" cy="5029200"/>
            </a:xfrm>
            <a:custGeom>
              <a:avLst/>
              <a:gdLst/>
              <a:ahLst/>
              <a:cxnLst/>
              <a:rect l="l" t="t" r="r" b="b"/>
              <a:pathLst>
                <a:path w="8640572" h="5029200">
                  <a:moveTo>
                    <a:pt x="0" y="0"/>
                  </a:moveTo>
                  <a:lnTo>
                    <a:pt x="0" y="5029200"/>
                  </a:lnTo>
                  <a:lnTo>
                    <a:pt x="7267702" y="5029200"/>
                  </a:lnTo>
                  <a:lnTo>
                    <a:pt x="8640572" y="0"/>
                  </a:lnTo>
                  <a:close/>
                </a:path>
              </a:pathLst>
            </a:custGeom>
            <a:solidFill>
              <a:srgbClr val="2746F8"/>
            </a:solidFill>
          </p:spPr>
          <p:txBody>
            <a:bodyPr/>
            <a:lstStyle/>
            <a:p>
              <a:endParaRPr lang="en-US"/>
            </a:p>
          </p:txBody>
        </p:sp>
      </p:grpSp>
      <p:sp>
        <p:nvSpPr>
          <p:cNvPr id="4" name="Freeform 4"/>
          <p:cNvSpPr/>
          <p:nvPr/>
        </p:nvSpPr>
        <p:spPr>
          <a:xfrm>
            <a:off x="410997" y="240631"/>
            <a:ext cx="1427115" cy="1261050"/>
          </a:xfrm>
          <a:custGeom>
            <a:avLst/>
            <a:gdLst/>
            <a:ahLst/>
            <a:cxnLst/>
            <a:rect l="l" t="t" r="r" b="b"/>
            <a:pathLst>
              <a:path w="1427115" h="1261050">
                <a:moveTo>
                  <a:pt x="0" y="0"/>
                </a:moveTo>
                <a:lnTo>
                  <a:pt x="1427115" y="0"/>
                </a:lnTo>
                <a:lnTo>
                  <a:pt x="1427115" y="1261050"/>
                </a:lnTo>
                <a:lnTo>
                  <a:pt x="0" y="12610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71783" y="3095722"/>
            <a:ext cx="7621205" cy="3121660"/>
          </a:xfrm>
          <a:prstGeom prst="rect">
            <a:avLst/>
          </a:prstGeom>
        </p:spPr>
        <p:txBody>
          <a:bodyPr lIns="0" tIns="0" rIns="0" bIns="0" rtlCol="0" anchor="t">
            <a:spAutoFit/>
          </a:bodyPr>
          <a:lstStyle/>
          <a:p>
            <a:pPr algn="l">
              <a:lnSpc>
                <a:spcPts val="6125"/>
              </a:lnSpc>
            </a:pPr>
            <a:r>
              <a:rPr lang="en-US" sz="4900">
                <a:solidFill>
                  <a:srgbClr val="FFFFFF"/>
                </a:solidFill>
                <a:latin typeface="Poppins 1"/>
                <a:ea typeface="Poppins 1"/>
                <a:cs typeface="Poppins 1"/>
                <a:sym typeface="Poppins 1"/>
              </a:rPr>
              <a:t>2025</a:t>
            </a:r>
          </a:p>
          <a:p>
            <a:pPr algn="l">
              <a:lnSpc>
                <a:spcPts val="6125"/>
              </a:lnSpc>
            </a:pPr>
            <a:r>
              <a:rPr lang="en-US" sz="4900">
                <a:solidFill>
                  <a:srgbClr val="FFFFFF"/>
                </a:solidFill>
                <a:latin typeface="Poppins 1"/>
                <a:ea typeface="Poppins 1"/>
                <a:cs typeface="Poppins 1"/>
                <a:sym typeface="Poppins 1"/>
              </a:rPr>
              <a:t>Illinois</a:t>
            </a:r>
            <a:r>
              <a:rPr lang="en-US" sz="4900" b="1">
                <a:solidFill>
                  <a:srgbClr val="FFFFFF"/>
                </a:solidFill>
                <a:latin typeface="Poppins 1"/>
                <a:ea typeface="Poppins 1"/>
                <a:cs typeface="Poppins 1"/>
                <a:sym typeface="Poppins 1"/>
              </a:rPr>
              <a:t> Cancer Action Day Training Guidebook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6809"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Preparing for Cancer Action Day</a:t>
            </a:r>
          </a:p>
        </p:txBody>
      </p:sp>
      <p:sp>
        <p:nvSpPr>
          <p:cNvPr id="3" name="TextBox 3"/>
          <p:cNvSpPr txBox="1"/>
          <p:nvPr/>
        </p:nvSpPr>
        <p:spPr>
          <a:xfrm>
            <a:off x="168939" y="1134553"/>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1</a:t>
            </a:r>
          </a:p>
        </p:txBody>
      </p:sp>
      <p:sp>
        <p:nvSpPr>
          <p:cNvPr id="4" name="TextBox 4"/>
          <p:cNvSpPr txBox="1"/>
          <p:nvPr/>
        </p:nvSpPr>
        <p:spPr>
          <a:xfrm>
            <a:off x="168939" y="3828993"/>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2</a:t>
            </a:r>
          </a:p>
        </p:txBody>
      </p:sp>
      <p:sp>
        <p:nvSpPr>
          <p:cNvPr id="5" name="TextBox 5"/>
          <p:cNvSpPr txBox="1"/>
          <p:nvPr/>
        </p:nvSpPr>
        <p:spPr>
          <a:xfrm>
            <a:off x="472303" y="1393887"/>
            <a:ext cx="8553541"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Mark Your Calendar and Attend our Q&amp;A Call April 26</a:t>
            </a:r>
          </a:p>
        </p:txBody>
      </p:sp>
      <p:sp>
        <p:nvSpPr>
          <p:cNvPr id="6" name="TextBox 6"/>
          <p:cNvSpPr txBox="1"/>
          <p:nvPr/>
        </p:nvSpPr>
        <p:spPr>
          <a:xfrm>
            <a:off x="472303" y="4497141"/>
            <a:ext cx="8511015" cy="2493645"/>
          </a:xfrm>
          <a:prstGeom prst="rect">
            <a:avLst/>
          </a:prstGeom>
        </p:spPr>
        <p:txBody>
          <a:bodyPr lIns="0" tIns="0" rIns="0" bIns="0" rtlCol="0" anchor="t">
            <a:spAutoFit/>
          </a:bodyPr>
          <a:lstStyle/>
          <a:p>
            <a:pPr algn="l">
              <a:lnSpc>
                <a:spcPts val="2249"/>
              </a:lnSpc>
            </a:pPr>
            <a:r>
              <a:rPr lang="en-US" sz="1799">
                <a:solidFill>
                  <a:srgbClr val="000000"/>
                </a:solidFill>
                <a:latin typeface="Source Sans Pro 2"/>
                <a:ea typeface="Source Sans Pro 2"/>
                <a:cs typeface="Source Sans Pro 2"/>
                <a:sym typeface="Source Sans Pro 2"/>
              </a:rPr>
              <a:t>New to Cancer Action Day and our ACS CAN advocacy efforts? Find your state lawmakers by entering your home address in the district maps below! Check out their bios, find their contact information, and even subscribe to their newsletters, if applicable. If you already have a relationship with your lawmakers, feel free to reach out and share how much you're looking forward to meeting with them or their staff on May 7.</a:t>
            </a:r>
            <a:r>
              <a:rPr lang="en-US" sz="1799">
                <a:solidFill>
                  <a:srgbClr val="FF0000"/>
                </a:solidFill>
                <a:latin typeface="Source Sans Pro 2"/>
                <a:ea typeface="Source Sans Pro 2"/>
                <a:cs typeface="Source Sans Pro 2"/>
                <a:sym typeface="Source Sans Pro 2"/>
              </a:rPr>
              <a:t> </a:t>
            </a:r>
          </a:p>
          <a:p>
            <a:pPr algn="l">
              <a:lnSpc>
                <a:spcPts val="2249"/>
              </a:lnSpc>
            </a:pPr>
            <a:endParaRPr lang="en-US" sz="1799">
              <a:solidFill>
                <a:srgbClr val="FF0000"/>
              </a:solidFill>
              <a:latin typeface="Source Sans Pro 2"/>
              <a:ea typeface="Source Sans Pro 2"/>
              <a:cs typeface="Source Sans Pro 2"/>
              <a:sym typeface="Source Sans Pro 2"/>
            </a:endParaRPr>
          </a:p>
          <a:p>
            <a:pPr algn="l">
              <a:lnSpc>
                <a:spcPts val="2249"/>
              </a:lnSpc>
            </a:pPr>
            <a:r>
              <a:rPr lang="en-US" sz="1799" u="sng">
                <a:solidFill>
                  <a:srgbClr val="2746F8"/>
                </a:solidFill>
                <a:latin typeface="Source Sans Pro 2"/>
                <a:ea typeface="Source Sans Pro 2"/>
                <a:cs typeface="Source Sans Pro 2"/>
                <a:sym typeface="Source Sans Pro 2"/>
                <a:hlinkClick r:id="rId2" tooltip="https://ohiohouse.gov/members/district-map"/>
              </a:rPr>
              <a:t>I</a:t>
            </a:r>
            <a:r>
              <a:rPr lang="en-US" sz="1799" u="sng">
                <a:solidFill>
                  <a:srgbClr val="2746F8"/>
                </a:solidFill>
                <a:latin typeface="Source Sans Pro 2"/>
                <a:ea typeface="Source Sans Pro 2"/>
                <a:cs typeface="Source Sans Pro 2"/>
                <a:sym typeface="Source Sans Pro 2"/>
                <a:hlinkClick r:id="rId3" tooltip="https://www.illinoispolicy.org/maps/illinois-house/"/>
              </a:rPr>
              <a:t>llinois House </a:t>
            </a:r>
            <a:r>
              <a:rPr lang="en-US" sz="1799">
                <a:solidFill>
                  <a:srgbClr val="000000"/>
                </a:solidFill>
                <a:latin typeface="Source Sans Pro 2"/>
                <a:ea typeface="Source Sans Pro 2"/>
                <a:cs typeface="Source Sans Pro 2"/>
                <a:sym typeface="Source Sans Pro 2"/>
              </a:rPr>
              <a:t>and </a:t>
            </a:r>
            <a:r>
              <a:rPr lang="en-US" sz="1799" u="sng">
                <a:solidFill>
                  <a:srgbClr val="2746F8"/>
                </a:solidFill>
                <a:latin typeface="Source Sans Pro 2"/>
                <a:ea typeface="Source Sans Pro 2"/>
                <a:cs typeface="Source Sans Pro 2"/>
                <a:sym typeface="Source Sans Pro 2"/>
                <a:hlinkClick r:id="rId4" tooltip="https://www.illinoispolicy.org/maps/illinois-senate/"/>
              </a:rPr>
              <a:t>Illinois Senate </a:t>
            </a:r>
          </a:p>
          <a:p>
            <a:pPr algn="l">
              <a:lnSpc>
                <a:spcPts val="2249"/>
              </a:lnSpc>
            </a:pPr>
            <a:endParaRPr lang="en-US" sz="1799" u="sng">
              <a:solidFill>
                <a:srgbClr val="2746F8"/>
              </a:solidFill>
              <a:latin typeface="Source Sans Pro 2"/>
              <a:ea typeface="Source Sans Pro 2"/>
              <a:cs typeface="Source Sans Pro 2"/>
              <a:sym typeface="Source Sans Pro 2"/>
              <a:hlinkClick r:id="rId4" tooltip="https://www.illinoispolicy.org/maps/illinois-senate/"/>
            </a:endParaRPr>
          </a:p>
          <a:p>
            <a:pPr algn="l">
              <a:lnSpc>
                <a:spcPts val="2249"/>
              </a:lnSpc>
            </a:pPr>
            <a:endParaRPr lang="en-US" sz="1799" u="sng">
              <a:solidFill>
                <a:srgbClr val="2746F8"/>
              </a:solidFill>
              <a:latin typeface="Source Sans Pro 2"/>
              <a:ea typeface="Source Sans Pro 2"/>
              <a:cs typeface="Source Sans Pro 2"/>
              <a:sym typeface="Source Sans Pro 2"/>
              <a:hlinkClick r:id="rId4" tooltip="https://www.illinoispolicy.org/maps/illinois-senate/"/>
            </a:endParaRPr>
          </a:p>
        </p:txBody>
      </p:sp>
      <p:sp>
        <p:nvSpPr>
          <p:cNvPr id="7" name="TextBox 7"/>
          <p:cNvSpPr txBox="1"/>
          <p:nvPr/>
        </p:nvSpPr>
        <p:spPr>
          <a:xfrm>
            <a:off x="514829" y="4092011"/>
            <a:ext cx="8553541"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Research Your Lawmakers</a:t>
            </a:r>
          </a:p>
        </p:txBody>
      </p:sp>
      <p:sp>
        <p:nvSpPr>
          <p:cNvPr id="8" name="TextBox 8"/>
          <p:cNvSpPr txBox="1"/>
          <p:nvPr/>
        </p:nvSpPr>
        <p:spPr>
          <a:xfrm>
            <a:off x="472303" y="1799017"/>
            <a:ext cx="8553541" cy="1978978"/>
          </a:xfrm>
          <a:prstGeom prst="rect">
            <a:avLst/>
          </a:prstGeom>
        </p:spPr>
        <p:txBody>
          <a:bodyPr lIns="0" tIns="0" rIns="0" bIns="0" rtlCol="0" anchor="t">
            <a:spAutoFit/>
          </a:bodyPr>
          <a:lstStyle/>
          <a:p>
            <a:pPr algn="l">
              <a:lnSpc>
                <a:spcPts val="2249"/>
              </a:lnSpc>
            </a:pPr>
            <a:r>
              <a:rPr lang="en-US" sz="1799">
                <a:solidFill>
                  <a:srgbClr val="000000"/>
                </a:solidFill>
                <a:latin typeface="Source Sans Pro 2"/>
                <a:ea typeface="Source Sans Pro 2"/>
                <a:cs typeface="Source Sans Pro 2"/>
                <a:sym typeface="Source Sans Pro 2"/>
              </a:rPr>
              <a:t>Our Cancer Action Day virtual Q&amp;A training call will review event-day logistics, our legislative asks in detail and is a great opportunity to get your questions answered. </a:t>
            </a:r>
            <a:r>
              <a:rPr lang="en-US" sz="1799">
                <a:solidFill>
                  <a:srgbClr val="FF0000"/>
                </a:solidFill>
                <a:latin typeface="Source Sans Pro 2"/>
                <a:ea typeface="Source Sans Pro 2"/>
                <a:cs typeface="Source Sans Pro 2"/>
                <a:sym typeface="Source Sans Pro 2"/>
              </a:rPr>
              <a:t>This calls is highly suggested for each registered attendee.</a:t>
            </a:r>
            <a:r>
              <a:rPr lang="en-US" sz="1799">
                <a:solidFill>
                  <a:srgbClr val="000000"/>
                </a:solidFill>
                <a:latin typeface="Source Sans Pro 2"/>
                <a:ea typeface="Source Sans Pro 2"/>
                <a:cs typeface="Source Sans Pro 2"/>
                <a:sym typeface="Source Sans Pro 2"/>
              </a:rPr>
              <a:t> If there is a reason you're unable to attend the training call, please contact Lauren.MacLaren@cancer.org </a:t>
            </a:r>
          </a:p>
          <a:p>
            <a:pPr algn="l">
              <a:lnSpc>
                <a:spcPts val="2249"/>
              </a:lnSpc>
            </a:pPr>
            <a:endParaRPr lang="en-US" sz="1799">
              <a:solidFill>
                <a:srgbClr val="000000"/>
              </a:solidFill>
              <a:latin typeface="Source Sans Pro 2"/>
              <a:ea typeface="Source Sans Pro 2"/>
              <a:cs typeface="Source Sans Pro 2"/>
              <a:sym typeface="Source Sans Pro 2"/>
            </a:endParaRPr>
          </a:p>
          <a:p>
            <a:pPr marL="410206" lvl="1" indent="-205103" algn="l">
              <a:lnSpc>
                <a:spcPts val="2374"/>
              </a:lnSpc>
              <a:buFont typeface="Arial"/>
              <a:buChar char="•"/>
            </a:pPr>
            <a:r>
              <a:rPr lang="en-US" sz="1899" b="1">
                <a:solidFill>
                  <a:srgbClr val="000000"/>
                </a:solidFill>
                <a:latin typeface="Source Sans Pro 1 Bold"/>
                <a:ea typeface="Source Sans Pro 1 Bold"/>
                <a:cs typeface="Source Sans Pro 1 Bold"/>
                <a:sym typeface="Source Sans Pro 1 Bold"/>
              </a:rPr>
              <a:t>Saturday, April 26 at 10:00 am </a:t>
            </a:r>
            <a:r>
              <a:rPr lang="en-US" sz="1899">
                <a:solidFill>
                  <a:srgbClr val="000000"/>
                </a:solidFill>
                <a:latin typeface="Source Sans Pro 1"/>
                <a:ea typeface="Source Sans Pro 1"/>
                <a:cs typeface="Source Sans Pro 1"/>
                <a:sym typeface="Source Sans Pro 1"/>
              </a:rPr>
              <a:t>: </a:t>
            </a:r>
            <a:r>
              <a:rPr lang="en-US" sz="1899" u="sng">
                <a:solidFill>
                  <a:srgbClr val="2746F8"/>
                </a:solidFill>
                <a:latin typeface="Source Sans Pro 1"/>
                <a:ea typeface="Source Sans Pro 1"/>
                <a:cs typeface="Source Sans Pro 1"/>
                <a:sym typeface="Source Sans Pro 1"/>
                <a:hlinkClick r:id="rId5" tooltip="https://teams.microsoft.com/l/meetup-join/19%3ameeting_ZjFkOTc2ZWQtZTI3ZC00YTdkLWEyZmUtMmRlMGFmNjdkMDk2%40thread.v2/0?context=%7b%22Tid%22%3a%22afbb768c-d682-42ad-8f7e-7202d06c0b61%22%2c%22Oid%22%3a%220e61c8aa-51df-4036-9176-e11c43f0201f%22%7d"/>
              </a:rPr>
              <a:t>Click here for the Microsoft Teams meeting</a:t>
            </a:r>
          </a:p>
          <a:p>
            <a:pPr algn="l">
              <a:lnSpc>
                <a:spcPts val="2374"/>
              </a:lnSpc>
            </a:pPr>
            <a:endParaRPr lang="en-US" sz="1899" u="sng">
              <a:solidFill>
                <a:srgbClr val="2746F8"/>
              </a:solidFill>
              <a:latin typeface="Source Sans Pro 1"/>
              <a:ea typeface="Source Sans Pro 1"/>
              <a:cs typeface="Source Sans Pro 1"/>
              <a:sym typeface="Source Sans Pro 1"/>
              <a:hlinkClick r:id="rId5" tooltip="https://teams.microsoft.com/l/meetup-join/19%3ameeting_ZjFkOTc2ZWQtZTI3ZC00YTdkLWEyZmUtMmRlMGFmNjdkMDk2%40thread.v2/0?context=%7b%22Tid%22%3a%22afbb768c-d682-42ad-8f7e-7202d06c0b61%22%2c%22Oid%22%3a%220e61c8aa-51df-4036-9176-e11c43f0201f%22%7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6809"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Preparing for Cancer Action Day</a:t>
            </a:r>
          </a:p>
        </p:txBody>
      </p:sp>
      <p:sp>
        <p:nvSpPr>
          <p:cNvPr id="3" name="TextBox 3"/>
          <p:cNvSpPr txBox="1"/>
          <p:nvPr/>
        </p:nvSpPr>
        <p:spPr>
          <a:xfrm>
            <a:off x="552547" y="3716596"/>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Get Ready!</a:t>
            </a:r>
          </a:p>
        </p:txBody>
      </p:sp>
      <p:sp>
        <p:nvSpPr>
          <p:cNvPr id="4" name="TextBox 4"/>
          <p:cNvSpPr txBox="1"/>
          <p:nvPr/>
        </p:nvSpPr>
        <p:spPr>
          <a:xfrm>
            <a:off x="554558" y="4121726"/>
            <a:ext cx="7233226" cy="2541587"/>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Make sure you dress comfortably! Cancer Action Day is also Suits and Sneakers Day, please wear your favorite sneakers. Attire is business casual and your Cancer Action Day t-shirt  will be available at check-in allowing ample time to change before the morning presentation and lawmaker meetings. Pack according to the weather (jacket, umbrella, sunscreen, etc.) </a:t>
            </a:r>
          </a:p>
          <a:p>
            <a:pPr algn="l">
              <a:lnSpc>
                <a:spcPts val="2250"/>
              </a:lnSpc>
            </a:pPr>
            <a:endParaRPr lang="en-US" sz="1800">
              <a:solidFill>
                <a:srgbClr val="000000"/>
              </a:solidFill>
              <a:latin typeface="Source Sans Pro 2"/>
              <a:ea typeface="Source Sans Pro 2"/>
              <a:cs typeface="Source Sans Pro 2"/>
              <a:sym typeface="Source Sans Pro 2"/>
            </a:endParaRPr>
          </a:p>
          <a:p>
            <a:pPr algn="l">
              <a:lnSpc>
                <a:spcPts val="2250"/>
              </a:lnSpc>
            </a:pPr>
            <a:r>
              <a:rPr lang="en-US" sz="1800">
                <a:solidFill>
                  <a:srgbClr val="FF0000"/>
                </a:solidFill>
                <a:latin typeface="Source Sans Pro 2"/>
                <a:ea typeface="Source Sans Pro 2"/>
                <a:cs typeface="Source Sans Pro 2"/>
                <a:sym typeface="Source Sans Pro 2"/>
              </a:rPr>
              <a:t>Please reach out with any questions, concerns, or last-minute cancellations. </a:t>
            </a:r>
          </a:p>
          <a:p>
            <a:pPr algn="l">
              <a:lnSpc>
                <a:spcPts val="2125"/>
              </a:lnSpc>
            </a:pPr>
            <a:r>
              <a:rPr lang="en-US" sz="1700">
                <a:solidFill>
                  <a:srgbClr val="000000"/>
                </a:solidFill>
                <a:latin typeface="Poppins 1"/>
                <a:ea typeface="Poppins 1"/>
                <a:cs typeface="Poppins 1"/>
                <a:sym typeface="Poppins 1"/>
              </a:rPr>
              <a:t>Lauren.MacLaren@cancer.org or Ally.Lopshire@cancer.org </a:t>
            </a:r>
          </a:p>
          <a:p>
            <a:pPr algn="l">
              <a:lnSpc>
                <a:spcPts val="2125"/>
              </a:lnSpc>
            </a:pPr>
            <a:endParaRPr lang="en-US" sz="1700">
              <a:solidFill>
                <a:srgbClr val="000000"/>
              </a:solidFill>
              <a:latin typeface="Poppins 1"/>
              <a:ea typeface="Poppins 1"/>
              <a:cs typeface="Poppins 1"/>
              <a:sym typeface="Poppins 1"/>
            </a:endParaRPr>
          </a:p>
        </p:txBody>
      </p:sp>
      <p:sp>
        <p:nvSpPr>
          <p:cNvPr id="5" name="TextBox 5"/>
          <p:cNvSpPr txBox="1"/>
          <p:nvPr/>
        </p:nvSpPr>
        <p:spPr>
          <a:xfrm>
            <a:off x="168939" y="3453579"/>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4</a:t>
            </a:r>
          </a:p>
        </p:txBody>
      </p:sp>
      <p:sp>
        <p:nvSpPr>
          <p:cNvPr id="6" name="TextBox 6"/>
          <p:cNvSpPr txBox="1"/>
          <p:nvPr/>
        </p:nvSpPr>
        <p:spPr>
          <a:xfrm>
            <a:off x="168939" y="1157164"/>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3</a:t>
            </a:r>
          </a:p>
        </p:txBody>
      </p:sp>
      <p:sp>
        <p:nvSpPr>
          <p:cNvPr id="7" name="TextBox 7"/>
          <p:cNvSpPr txBox="1"/>
          <p:nvPr/>
        </p:nvSpPr>
        <p:spPr>
          <a:xfrm>
            <a:off x="552547" y="1420182"/>
            <a:ext cx="6770504"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Be Familiar with our "Asks" </a:t>
            </a:r>
          </a:p>
        </p:txBody>
      </p:sp>
      <p:sp>
        <p:nvSpPr>
          <p:cNvPr id="8" name="TextBox 8"/>
          <p:cNvSpPr txBox="1"/>
          <p:nvPr/>
        </p:nvSpPr>
        <p:spPr>
          <a:xfrm>
            <a:off x="554558" y="1821629"/>
            <a:ext cx="8407180" cy="14363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We strongly encourage you to review our legislative requests in detail. Take some time to reflect on how your cancer story relates to these requests. We also recommend completing the "Hook, Line, and Sinker" worksheet by May 7, so you are prepared to discuss these issues with your lawmakers and coordinate speaking roles within your group. </a:t>
            </a:r>
            <a:r>
              <a:rPr lang="en-US" sz="1800">
                <a:solidFill>
                  <a:srgbClr val="FF0000"/>
                </a:solidFill>
                <a:latin typeface="Source Sans Pro 2"/>
                <a:ea typeface="Source Sans Pro 2"/>
                <a:cs typeface="Source Sans Pro 2"/>
                <a:sym typeface="Source Sans Pro 2"/>
              </a:rPr>
              <a:t>Please note that your group will be assigned prior to the event. </a:t>
            </a:r>
          </a:p>
        </p:txBody>
      </p:sp>
      <p:sp>
        <p:nvSpPr>
          <p:cNvPr id="9" name="Freeform 9"/>
          <p:cNvSpPr/>
          <p:nvPr/>
        </p:nvSpPr>
        <p:spPr>
          <a:xfrm>
            <a:off x="7687571" y="4143824"/>
            <a:ext cx="1456429" cy="1491224"/>
          </a:xfrm>
          <a:custGeom>
            <a:avLst/>
            <a:gdLst/>
            <a:ahLst/>
            <a:cxnLst/>
            <a:rect l="l" t="t" r="r" b="b"/>
            <a:pathLst>
              <a:path w="1456429" h="1491224">
                <a:moveTo>
                  <a:pt x="0" y="0"/>
                </a:moveTo>
                <a:lnTo>
                  <a:pt x="1456429" y="0"/>
                </a:lnTo>
                <a:lnTo>
                  <a:pt x="1456429" y="1491224"/>
                </a:lnTo>
                <a:lnTo>
                  <a:pt x="0" y="149122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6809"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Contacting your lawmaker</a:t>
            </a:r>
          </a:p>
        </p:txBody>
      </p:sp>
      <p:sp>
        <p:nvSpPr>
          <p:cNvPr id="3" name="TextBox 3"/>
          <p:cNvSpPr txBox="1"/>
          <p:nvPr/>
        </p:nvSpPr>
        <p:spPr>
          <a:xfrm>
            <a:off x="552547" y="3881061"/>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Call and Email </a:t>
            </a:r>
          </a:p>
        </p:txBody>
      </p:sp>
      <p:sp>
        <p:nvSpPr>
          <p:cNvPr id="4" name="TextBox 4"/>
          <p:cNvSpPr txBox="1"/>
          <p:nvPr/>
        </p:nvSpPr>
        <p:spPr>
          <a:xfrm>
            <a:off x="552547" y="4355026"/>
            <a:ext cx="8407180" cy="2285047"/>
          </a:xfrm>
          <a:prstGeom prst="rect">
            <a:avLst/>
          </a:prstGeom>
        </p:spPr>
        <p:txBody>
          <a:bodyPr lIns="0" tIns="0" rIns="0" bIns="0" rtlCol="0" anchor="t">
            <a:spAutoFit/>
          </a:bodyPr>
          <a:lstStyle/>
          <a:p>
            <a:pPr algn="l">
              <a:lnSpc>
                <a:spcPts val="2000"/>
              </a:lnSpc>
            </a:pPr>
            <a:r>
              <a:rPr lang="en-US" sz="1600">
                <a:solidFill>
                  <a:srgbClr val="000000"/>
                </a:solidFill>
                <a:latin typeface="Source Sans Pro 2"/>
                <a:ea typeface="Source Sans Pro 2"/>
                <a:cs typeface="Source Sans Pro 2"/>
                <a:sym typeface="Source Sans Pro 2"/>
              </a:rPr>
              <a:t>While on our training on April 26, we will discuss what this outreach should look like and who will lead the outreach if there are more than one person in  your group. </a:t>
            </a:r>
          </a:p>
          <a:p>
            <a:pPr algn="l">
              <a:lnSpc>
                <a:spcPts val="2000"/>
              </a:lnSpc>
            </a:pPr>
            <a:r>
              <a:rPr lang="en-US" sz="1600">
                <a:solidFill>
                  <a:srgbClr val="000000"/>
                </a:solidFill>
                <a:latin typeface="Source Sans Pro 2"/>
                <a:ea typeface="Source Sans Pro 2"/>
                <a:cs typeface="Source Sans Pro 2"/>
                <a:sym typeface="Source Sans Pro 2"/>
              </a:rPr>
              <a:t>Sample phone/email script: </a:t>
            </a:r>
          </a:p>
          <a:p>
            <a:pPr algn="l">
              <a:lnSpc>
                <a:spcPts val="2250"/>
              </a:lnSpc>
            </a:pPr>
            <a:endParaRPr lang="en-US" sz="1600">
              <a:solidFill>
                <a:srgbClr val="000000"/>
              </a:solidFill>
              <a:latin typeface="Source Sans Pro 2"/>
              <a:ea typeface="Source Sans Pro 2"/>
              <a:cs typeface="Source Sans Pro 2"/>
              <a:sym typeface="Source Sans Pro 2"/>
            </a:endParaRPr>
          </a:p>
          <a:p>
            <a:pPr algn="l">
              <a:lnSpc>
                <a:spcPts val="2000"/>
              </a:lnSpc>
            </a:pPr>
            <a:r>
              <a:rPr lang="en-US" sz="1600">
                <a:solidFill>
                  <a:srgbClr val="000000"/>
                </a:solidFill>
                <a:latin typeface="Source Sans Pro 2"/>
                <a:ea typeface="Source Sans Pro 2"/>
                <a:cs typeface="Source Sans Pro 2"/>
                <a:sym typeface="Source Sans Pro 2"/>
              </a:rPr>
              <a:t>My name is XX and I am a constituent of Rep. XX and live in Chicago. I am traveling to Springfield on May 7 as part of the American Cancer Society Cancer Action Network’s Cancer Action Day and would like to meet with Rep. XX or a member of their staff between 12 pm and 3pm. Can I schedule that with you or does the representative prefer to be pulled from the floor? </a:t>
            </a:r>
          </a:p>
          <a:p>
            <a:pPr algn="l">
              <a:lnSpc>
                <a:spcPts val="2125"/>
              </a:lnSpc>
            </a:pPr>
            <a:endParaRPr lang="en-US" sz="1600">
              <a:solidFill>
                <a:srgbClr val="000000"/>
              </a:solidFill>
              <a:latin typeface="Source Sans Pro 2"/>
              <a:ea typeface="Source Sans Pro 2"/>
              <a:cs typeface="Source Sans Pro 2"/>
              <a:sym typeface="Source Sans Pro 2"/>
            </a:endParaRPr>
          </a:p>
        </p:txBody>
      </p:sp>
      <p:sp>
        <p:nvSpPr>
          <p:cNvPr id="5" name="TextBox 5"/>
          <p:cNvSpPr txBox="1"/>
          <p:nvPr/>
        </p:nvSpPr>
        <p:spPr>
          <a:xfrm>
            <a:off x="168939" y="3681036"/>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2</a:t>
            </a:r>
          </a:p>
        </p:txBody>
      </p:sp>
      <p:sp>
        <p:nvSpPr>
          <p:cNvPr id="6" name="TextBox 6"/>
          <p:cNvSpPr txBox="1"/>
          <p:nvPr/>
        </p:nvSpPr>
        <p:spPr>
          <a:xfrm>
            <a:off x="168939" y="1157164"/>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1</a:t>
            </a:r>
          </a:p>
        </p:txBody>
      </p:sp>
      <p:sp>
        <p:nvSpPr>
          <p:cNvPr id="7" name="TextBox 7"/>
          <p:cNvSpPr txBox="1"/>
          <p:nvPr/>
        </p:nvSpPr>
        <p:spPr>
          <a:xfrm>
            <a:off x="552547" y="1420182"/>
            <a:ext cx="6770504"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Find your state rep and state senator </a:t>
            </a:r>
          </a:p>
        </p:txBody>
      </p:sp>
      <p:sp>
        <p:nvSpPr>
          <p:cNvPr id="8" name="TextBox 8"/>
          <p:cNvSpPr txBox="1"/>
          <p:nvPr/>
        </p:nvSpPr>
        <p:spPr>
          <a:xfrm>
            <a:off x="554558" y="1821629"/>
            <a:ext cx="8407180" cy="172212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We would love it if you sent your state representatives a note that you are planning on attending Cancer Action Day May 7, and could either schedule a time to meet between 12pm - 3pm or pull them from the floor for a meeting at the rope. </a:t>
            </a:r>
          </a:p>
          <a:p>
            <a:pPr algn="l">
              <a:lnSpc>
                <a:spcPts val="2250"/>
              </a:lnSpc>
            </a:pPr>
            <a:endParaRPr lang="en-US" sz="1800">
              <a:solidFill>
                <a:srgbClr val="000000"/>
              </a:solidFill>
              <a:latin typeface="Source Sans Pro 2"/>
              <a:ea typeface="Source Sans Pro 2"/>
              <a:cs typeface="Source Sans Pro 2"/>
              <a:sym typeface="Source Sans Pro 2"/>
            </a:endParaRPr>
          </a:p>
          <a:p>
            <a:pPr algn="l">
              <a:lnSpc>
                <a:spcPts val="2250"/>
              </a:lnSpc>
            </a:pPr>
            <a:r>
              <a:rPr lang="en-US" sz="1800">
                <a:solidFill>
                  <a:srgbClr val="000000"/>
                </a:solidFill>
                <a:latin typeface="Source Sans Pro 2"/>
                <a:ea typeface="Source Sans Pro 2"/>
                <a:cs typeface="Source Sans Pro 2"/>
                <a:sym typeface="Source Sans Pro 2"/>
              </a:rPr>
              <a:t>But first, you need to find out who your representatives are: </a:t>
            </a:r>
          </a:p>
          <a:p>
            <a:pPr algn="l">
              <a:lnSpc>
                <a:spcPts val="2250"/>
              </a:lnSpc>
            </a:pPr>
            <a:r>
              <a:rPr lang="en-US" sz="1800" u="sng">
                <a:solidFill>
                  <a:srgbClr val="000000"/>
                </a:solidFill>
                <a:latin typeface="Source Sans Pro 2"/>
                <a:ea typeface="Source Sans Pro 2"/>
                <a:cs typeface="Source Sans Pro 2"/>
                <a:sym typeface="Source Sans Pro 2"/>
                <a:hlinkClick r:id="rId2" tooltip="https://ohiohouse.gov/members/district-map"/>
              </a:rPr>
              <a:t>I</a:t>
            </a:r>
            <a:r>
              <a:rPr lang="en-US" sz="1800" u="sng">
                <a:solidFill>
                  <a:srgbClr val="000000"/>
                </a:solidFill>
                <a:latin typeface="Source Sans Pro 2"/>
                <a:ea typeface="Source Sans Pro 2"/>
                <a:cs typeface="Source Sans Pro 2"/>
                <a:sym typeface="Source Sans Pro 2"/>
                <a:hlinkClick r:id="rId3" tooltip="https://www.illinoispolicy.org/maps/illinois-house/"/>
              </a:rPr>
              <a:t>llinois House </a:t>
            </a:r>
            <a:r>
              <a:rPr lang="en-US" sz="1800">
                <a:solidFill>
                  <a:srgbClr val="000000"/>
                </a:solidFill>
                <a:latin typeface="Source Sans Pro 2"/>
                <a:ea typeface="Source Sans Pro 2"/>
                <a:cs typeface="Source Sans Pro 2"/>
                <a:sym typeface="Source Sans Pro 2"/>
              </a:rPr>
              <a:t>and </a:t>
            </a:r>
            <a:r>
              <a:rPr lang="en-US" sz="1800" u="sng">
                <a:solidFill>
                  <a:srgbClr val="000000"/>
                </a:solidFill>
                <a:latin typeface="Source Sans Pro 2"/>
                <a:ea typeface="Source Sans Pro 2"/>
                <a:cs typeface="Source Sans Pro 2"/>
                <a:sym typeface="Source Sans Pro 2"/>
                <a:hlinkClick r:id="rId4" tooltip="https://www.illinoispolicy.org/maps/illinois-senate/"/>
              </a:rPr>
              <a:t>Illinois Senate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6809"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Pre-event Social media </a:t>
            </a:r>
          </a:p>
        </p:txBody>
      </p:sp>
      <p:sp>
        <p:nvSpPr>
          <p:cNvPr id="3" name="TextBox 3"/>
          <p:cNvSpPr txBox="1"/>
          <p:nvPr/>
        </p:nvSpPr>
        <p:spPr>
          <a:xfrm>
            <a:off x="552547" y="3716596"/>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Sample pre-event Social media </a:t>
            </a:r>
          </a:p>
        </p:txBody>
      </p:sp>
      <p:sp>
        <p:nvSpPr>
          <p:cNvPr id="4" name="TextBox 4"/>
          <p:cNvSpPr txBox="1"/>
          <p:nvPr/>
        </p:nvSpPr>
        <p:spPr>
          <a:xfrm>
            <a:off x="424678" y="4118044"/>
            <a:ext cx="8537060" cy="2846387"/>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Sample social media: </a:t>
            </a:r>
          </a:p>
          <a:p>
            <a:pPr algn="l">
              <a:lnSpc>
                <a:spcPts val="2250"/>
              </a:lnSpc>
            </a:pPr>
            <a:endParaRPr lang="en-US" sz="1800">
              <a:solidFill>
                <a:srgbClr val="000000"/>
              </a:solidFill>
              <a:latin typeface="Source Sans Pro 2"/>
              <a:ea typeface="Source Sans Pro 2"/>
              <a:cs typeface="Source Sans Pro 2"/>
              <a:sym typeface="Source Sans Pro 2"/>
            </a:endParaRPr>
          </a:p>
          <a:p>
            <a:pPr algn="l">
              <a:lnSpc>
                <a:spcPts val="2250"/>
              </a:lnSpc>
            </a:pPr>
            <a:r>
              <a:rPr lang="en-US" sz="1800">
                <a:solidFill>
                  <a:srgbClr val="000000"/>
                </a:solidFill>
                <a:latin typeface="Source Sans Pro 2"/>
                <a:ea typeface="Source Sans Pro 2"/>
                <a:cs typeface="Source Sans Pro 2"/>
                <a:sym typeface="Source Sans Pro 2"/>
              </a:rPr>
              <a:t>I am traveling to Springfield @lawmaker for #ILCancerActionDay25 &amp; #ILSuitsandSneakers with @acscanil on May 7. I am looking forward to meeting with you to discuss advancing policies that can save more lives from cancer. </a:t>
            </a:r>
          </a:p>
          <a:p>
            <a:pPr algn="l">
              <a:lnSpc>
                <a:spcPts val="2250"/>
              </a:lnSpc>
            </a:pPr>
            <a:endParaRPr lang="en-US" sz="1800">
              <a:solidFill>
                <a:srgbClr val="000000"/>
              </a:solidFill>
              <a:latin typeface="Source Sans Pro 2"/>
              <a:ea typeface="Source Sans Pro 2"/>
              <a:cs typeface="Source Sans Pro 2"/>
              <a:sym typeface="Source Sans Pro 2"/>
            </a:endParaRPr>
          </a:p>
          <a:p>
            <a:pPr algn="l">
              <a:lnSpc>
                <a:spcPts val="2250"/>
              </a:lnSpc>
            </a:pPr>
            <a:r>
              <a:rPr lang="en-US" sz="1800">
                <a:solidFill>
                  <a:srgbClr val="000000"/>
                </a:solidFill>
                <a:latin typeface="Source Sans Pro 2"/>
                <a:ea typeface="Source Sans Pro 2"/>
                <a:cs typeface="Source Sans Pro 2"/>
                <a:sym typeface="Source Sans Pro 2"/>
              </a:rPr>
              <a:t>I look forward to meeting with @lawmaker and/or their staff during #ILCancerActionDay25 in Springfield on May 7. I am makin the trip with dozens of volunteers to discuss advancing policies that can save more lives from cancer. </a:t>
            </a:r>
          </a:p>
          <a:p>
            <a:pPr algn="l">
              <a:lnSpc>
                <a:spcPts val="2125"/>
              </a:lnSpc>
            </a:pPr>
            <a:endParaRPr lang="en-US" sz="1800">
              <a:solidFill>
                <a:srgbClr val="000000"/>
              </a:solidFill>
              <a:latin typeface="Source Sans Pro 2"/>
              <a:ea typeface="Source Sans Pro 2"/>
              <a:cs typeface="Source Sans Pro 2"/>
              <a:sym typeface="Source Sans Pro 2"/>
            </a:endParaRPr>
          </a:p>
        </p:txBody>
      </p:sp>
      <p:sp>
        <p:nvSpPr>
          <p:cNvPr id="5" name="TextBox 5"/>
          <p:cNvSpPr txBox="1"/>
          <p:nvPr/>
        </p:nvSpPr>
        <p:spPr>
          <a:xfrm>
            <a:off x="168939" y="3453579"/>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2</a:t>
            </a:r>
          </a:p>
        </p:txBody>
      </p:sp>
      <p:sp>
        <p:nvSpPr>
          <p:cNvPr id="6" name="TextBox 6"/>
          <p:cNvSpPr txBox="1"/>
          <p:nvPr/>
        </p:nvSpPr>
        <p:spPr>
          <a:xfrm>
            <a:off x="168939" y="1157164"/>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1</a:t>
            </a:r>
          </a:p>
        </p:txBody>
      </p:sp>
      <p:sp>
        <p:nvSpPr>
          <p:cNvPr id="7" name="TextBox 7"/>
          <p:cNvSpPr txBox="1"/>
          <p:nvPr/>
        </p:nvSpPr>
        <p:spPr>
          <a:xfrm>
            <a:off x="552547" y="1420182"/>
            <a:ext cx="6770504"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Pre-event social media </a:t>
            </a:r>
          </a:p>
        </p:txBody>
      </p:sp>
      <p:sp>
        <p:nvSpPr>
          <p:cNvPr id="8" name="TextBox 8"/>
          <p:cNvSpPr txBox="1"/>
          <p:nvPr/>
        </p:nvSpPr>
        <p:spPr>
          <a:xfrm>
            <a:off x="554558" y="1821629"/>
            <a:ext cx="8407180" cy="172212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After you determine who your lawmaker is - either by asking Lauren.MacLaren@cancer.org or using the links below - tag them on a social media post announcing your attendance at Cancer Action Day. Choose one of the examples below for Facebook (make sure your post is public), Instagram or X. </a:t>
            </a:r>
          </a:p>
          <a:p>
            <a:pPr algn="l">
              <a:lnSpc>
                <a:spcPts val="2250"/>
              </a:lnSpc>
            </a:pPr>
            <a:r>
              <a:rPr lang="en-US" sz="1800" u="sng">
                <a:solidFill>
                  <a:srgbClr val="000000"/>
                </a:solidFill>
                <a:latin typeface="Source Sans Pro 2"/>
                <a:ea typeface="Source Sans Pro 2"/>
                <a:cs typeface="Source Sans Pro 2"/>
                <a:sym typeface="Source Sans Pro 2"/>
                <a:hlinkClick r:id="rId2" tooltip="https://ohiohouse.gov/members/district-map"/>
              </a:rPr>
              <a:t>I</a:t>
            </a:r>
            <a:r>
              <a:rPr lang="en-US" sz="1800" u="sng">
                <a:solidFill>
                  <a:srgbClr val="000000"/>
                </a:solidFill>
                <a:latin typeface="Source Sans Pro 2"/>
                <a:ea typeface="Source Sans Pro 2"/>
                <a:cs typeface="Source Sans Pro 2"/>
                <a:sym typeface="Source Sans Pro 2"/>
                <a:hlinkClick r:id="rId3" tooltip="https://www.illinoispolicy.org/maps/illinois-house/"/>
              </a:rPr>
              <a:t>llinois House </a:t>
            </a:r>
            <a:r>
              <a:rPr lang="en-US" sz="1800">
                <a:solidFill>
                  <a:srgbClr val="000000"/>
                </a:solidFill>
                <a:latin typeface="Source Sans Pro 2"/>
                <a:ea typeface="Source Sans Pro 2"/>
                <a:cs typeface="Source Sans Pro 2"/>
                <a:sym typeface="Source Sans Pro 2"/>
              </a:rPr>
              <a:t>and </a:t>
            </a:r>
            <a:r>
              <a:rPr lang="en-US" sz="1800" u="sng">
                <a:solidFill>
                  <a:srgbClr val="000000"/>
                </a:solidFill>
                <a:latin typeface="Source Sans Pro 2"/>
                <a:ea typeface="Source Sans Pro 2"/>
                <a:cs typeface="Source Sans Pro 2"/>
                <a:sym typeface="Source Sans Pro 2"/>
                <a:hlinkClick r:id="rId4" tooltip="https://www.illinoispolicy.org/maps/illinois-senate/"/>
              </a:rPr>
              <a:t>Illinois Senate </a:t>
            </a:r>
          </a:p>
          <a:p>
            <a:pPr algn="l">
              <a:lnSpc>
                <a:spcPts val="2250"/>
              </a:lnSpc>
            </a:pPr>
            <a:endParaRPr lang="en-US" sz="1800" u="sng">
              <a:solidFill>
                <a:srgbClr val="000000"/>
              </a:solidFill>
              <a:latin typeface="Source Sans Pro 2"/>
              <a:ea typeface="Source Sans Pro 2"/>
              <a:cs typeface="Source Sans Pro 2"/>
              <a:sym typeface="Source Sans Pro 2"/>
              <a:hlinkClick r:id="rId4" tooltip="https://www.illinoispolicy.org/maps/illinois-senat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890"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Issue Overview </a:t>
            </a:r>
          </a:p>
        </p:txBody>
      </p:sp>
      <p:sp>
        <p:nvSpPr>
          <p:cNvPr id="3" name="TextBox 3"/>
          <p:cNvSpPr txBox="1"/>
          <p:nvPr/>
        </p:nvSpPr>
        <p:spPr>
          <a:xfrm>
            <a:off x="128948" y="1037914"/>
            <a:ext cx="267884" cy="683514"/>
          </a:xfrm>
          <a:prstGeom prst="rect">
            <a:avLst/>
          </a:prstGeom>
        </p:spPr>
        <p:txBody>
          <a:bodyPr lIns="0" tIns="0" rIns="0" bIns="0" rtlCol="0" anchor="t">
            <a:spAutoFit/>
          </a:bodyPr>
          <a:lstStyle/>
          <a:p>
            <a:pPr algn="ctr">
              <a:lnSpc>
                <a:spcPts val="5793"/>
              </a:lnSpc>
            </a:pPr>
            <a:r>
              <a:rPr lang="en-US" sz="3000">
                <a:solidFill>
                  <a:srgbClr val="FF0000"/>
                </a:solidFill>
                <a:latin typeface="Poppins 4"/>
                <a:ea typeface="Poppins 4"/>
                <a:cs typeface="Poppins 4"/>
                <a:sym typeface="Poppins 4"/>
              </a:rPr>
              <a:t>1</a:t>
            </a:r>
          </a:p>
        </p:txBody>
      </p:sp>
      <p:sp>
        <p:nvSpPr>
          <p:cNvPr id="4" name="TextBox 4"/>
          <p:cNvSpPr txBox="1"/>
          <p:nvPr/>
        </p:nvSpPr>
        <p:spPr>
          <a:xfrm>
            <a:off x="522164" y="1287278"/>
            <a:ext cx="8433498" cy="384810"/>
          </a:xfrm>
          <a:prstGeom prst="rect">
            <a:avLst/>
          </a:prstGeom>
        </p:spPr>
        <p:txBody>
          <a:bodyPr lIns="0" tIns="0" rIns="0" bIns="0" rtlCol="0" anchor="t">
            <a:spAutoFit/>
          </a:bodyPr>
          <a:lstStyle/>
          <a:p>
            <a:pPr algn="l">
              <a:lnSpc>
                <a:spcPts val="2999"/>
              </a:lnSpc>
            </a:pPr>
            <a:r>
              <a:rPr lang="en-US" sz="2399">
                <a:solidFill>
                  <a:srgbClr val="2746F8"/>
                </a:solidFill>
                <a:latin typeface="Poppins 1"/>
                <a:ea typeface="Poppins 1"/>
                <a:cs typeface="Poppins 1"/>
                <a:sym typeface="Poppins 1"/>
              </a:rPr>
              <a:t>Colorectal Cancer Screening </a:t>
            </a:r>
          </a:p>
        </p:txBody>
      </p:sp>
      <p:sp>
        <p:nvSpPr>
          <p:cNvPr id="5" name="TextBox 5"/>
          <p:cNvSpPr txBox="1"/>
          <p:nvPr/>
        </p:nvSpPr>
        <p:spPr>
          <a:xfrm>
            <a:off x="262890" y="1830639"/>
            <a:ext cx="8692772" cy="4846638"/>
          </a:xfrm>
          <a:prstGeom prst="rect">
            <a:avLst/>
          </a:prstGeom>
        </p:spPr>
        <p:txBody>
          <a:bodyPr lIns="0" tIns="0" rIns="0" bIns="0" rtlCol="0" anchor="t">
            <a:spAutoFit/>
          </a:bodyPr>
          <a:lstStyle/>
          <a:p>
            <a:pPr algn="l">
              <a:lnSpc>
                <a:spcPts val="2249"/>
              </a:lnSpc>
            </a:pPr>
            <a:r>
              <a:rPr lang="en-US" sz="1799" u="sng">
                <a:solidFill>
                  <a:srgbClr val="000000"/>
                </a:solidFill>
                <a:latin typeface="Poppins 1"/>
                <a:ea typeface="Poppins 1"/>
                <a:cs typeface="Poppins 1"/>
                <a:sym typeface="Poppins 1"/>
              </a:rPr>
              <a:t>Our Ask: Will you support $1 million in state funding solely dedicated to colorectal cancer screenings and prevention across Illinois?</a:t>
            </a:r>
          </a:p>
          <a:p>
            <a:pPr algn="l">
              <a:lnSpc>
                <a:spcPts val="2249"/>
              </a:lnSpc>
            </a:pPr>
            <a:endParaRPr lang="en-US" sz="1799" u="sng">
              <a:solidFill>
                <a:srgbClr val="000000"/>
              </a:solidFill>
              <a:latin typeface="Poppins 1"/>
              <a:ea typeface="Poppins 1"/>
              <a:cs typeface="Poppins 1"/>
              <a:sym typeface="Poppins 1"/>
            </a:endParaRPr>
          </a:p>
          <a:p>
            <a:pPr algn="l">
              <a:lnSpc>
                <a:spcPts val="2124"/>
              </a:lnSpc>
            </a:pPr>
            <a:r>
              <a:rPr lang="en-US" sz="1699" u="sng">
                <a:solidFill>
                  <a:srgbClr val="000000"/>
                </a:solidFill>
                <a:latin typeface="Source Sans Pro 1"/>
                <a:ea typeface="Source Sans Pro 1"/>
                <a:cs typeface="Source Sans Pro 1"/>
                <a:sym typeface="Source Sans Pro 1"/>
              </a:rPr>
              <a:t>Why?</a:t>
            </a:r>
          </a:p>
          <a:p>
            <a:pPr algn="l">
              <a:lnSpc>
                <a:spcPts val="2124"/>
              </a:lnSpc>
            </a:pPr>
            <a:r>
              <a:rPr lang="en-US" sz="1699">
                <a:solidFill>
                  <a:srgbClr val="000000"/>
                </a:solidFill>
                <a:latin typeface="Source Sans Pro 1"/>
                <a:ea typeface="Source Sans Pro 1"/>
                <a:cs typeface="Source Sans Pro 1"/>
                <a:sym typeface="Source Sans Pro 1"/>
              </a:rPr>
              <a:t>Colorectal cancer (CRC) is the third leading cause of cancer-related deaths in men and in women in the United States, and the second most common cause of cancer deaths when men and women are combined.</a:t>
            </a:r>
          </a:p>
          <a:p>
            <a:pPr marL="367027" lvl="1" indent="-183514" algn="l">
              <a:lnSpc>
                <a:spcPts val="2124"/>
              </a:lnSpc>
              <a:buFont typeface="Arial"/>
              <a:buChar char="•"/>
            </a:pPr>
            <a:r>
              <a:rPr lang="en-US" sz="1699">
                <a:solidFill>
                  <a:srgbClr val="000000"/>
                </a:solidFill>
                <a:latin typeface="Source Sans Pro 1"/>
                <a:ea typeface="Source Sans Pro 1"/>
                <a:cs typeface="Source Sans Pro 1"/>
                <a:sym typeface="Source Sans Pro 1"/>
              </a:rPr>
              <a:t>Screening and early detection saves lives. When diagnosed early, the 5-year survival rate is about 90%. This rate drops to 13% when discovered in later stages. </a:t>
            </a:r>
          </a:p>
          <a:p>
            <a:pPr marL="367027" lvl="1" indent="-183514" algn="l">
              <a:lnSpc>
                <a:spcPts val="2124"/>
              </a:lnSpc>
              <a:buFont typeface="Arial"/>
              <a:buChar char="•"/>
            </a:pPr>
            <a:r>
              <a:rPr lang="en-US" sz="1699">
                <a:solidFill>
                  <a:srgbClr val="000000"/>
                </a:solidFill>
                <a:latin typeface="Source Sans Pro 1"/>
                <a:ea typeface="Source Sans Pro 1"/>
                <a:cs typeface="Source Sans Pro 1"/>
                <a:sym typeface="Source Sans Pro 1"/>
              </a:rPr>
              <a:t>In 2025, approximately 6,110 people in Illinois will be diagnosed with colorectal cancer and 2,020 will die from this disease.</a:t>
            </a:r>
          </a:p>
          <a:p>
            <a:pPr algn="l">
              <a:lnSpc>
                <a:spcPts val="2124"/>
              </a:lnSpc>
            </a:pPr>
            <a:endParaRPr lang="en-US" sz="1699">
              <a:solidFill>
                <a:srgbClr val="000000"/>
              </a:solidFill>
              <a:latin typeface="Source Sans Pro 1"/>
              <a:ea typeface="Source Sans Pro 1"/>
              <a:cs typeface="Source Sans Pro 1"/>
              <a:sym typeface="Source Sans Pro 1"/>
            </a:endParaRPr>
          </a:p>
          <a:p>
            <a:pPr algn="l">
              <a:lnSpc>
                <a:spcPts val="2124"/>
              </a:lnSpc>
            </a:pPr>
            <a:r>
              <a:rPr lang="en-US" sz="1699">
                <a:solidFill>
                  <a:srgbClr val="000000"/>
                </a:solidFill>
                <a:latin typeface="Source Sans Pro 1"/>
                <a:ea typeface="Source Sans Pro 1"/>
                <a:cs typeface="Source Sans Pro 1"/>
                <a:sym typeface="Source Sans Pro 1"/>
              </a:rPr>
              <a:t>Funding Impact:</a:t>
            </a:r>
          </a:p>
          <a:p>
            <a:pPr marL="367027" lvl="1" indent="-183514" algn="l">
              <a:lnSpc>
                <a:spcPts val="2124"/>
              </a:lnSpc>
              <a:buFont typeface="Arial"/>
              <a:buChar char="•"/>
            </a:pPr>
            <a:r>
              <a:rPr lang="en-US" sz="1699" u="sng">
                <a:solidFill>
                  <a:srgbClr val="000000"/>
                </a:solidFill>
                <a:latin typeface="Source Sans Pro 1"/>
                <a:ea typeface="Source Sans Pro 1"/>
                <a:cs typeface="Source Sans Pro 1"/>
                <a:sym typeface="Source Sans Pro 1"/>
              </a:rPr>
              <a:t>Screen and address healthcare disparities statewide </a:t>
            </a:r>
          </a:p>
          <a:p>
            <a:pPr marL="367027" lvl="1" indent="-183514" algn="l">
              <a:lnSpc>
                <a:spcPts val="2124"/>
              </a:lnSpc>
              <a:buFont typeface="Arial"/>
              <a:buChar char="•"/>
            </a:pPr>
            <a:r>
              <a:rPr lang="en-US" sz="1699" u="sng">
                <a:solidFill>
                  <a:srgbClr val="000000"/>
                </a:solidFill>
                <a:latin typeface="Source Sans Pro 1"/>
                <a:ea typeface="Source Sans Pro 1"/>
                <a:cs typeface="Source Sans Pro 1"/>
                <a:sym typeface="Source Sans Pro 1"/>
              </a:rPr>
              <a:t>Encourage and educate people 45+ to get screened and know their risk factors</a:t>
            </a:r>
          </a:p>
          <a:p>
            <a:pPr marL="367027" lvl="1" indent="-183514" algn="l">
              <a:lnSpc>
                <a:spcPts val="2124"/>
              </a:lnSpc>
              <a:buFont typeface="Arial"/>
              <a:buChar char="•"/>
            </a:pPr>
            <a:r>
              <a:rPr lang="en-US" sz="1699" u="sng">
                <a:solidFill>
                  <a:srgbClr val="000000"/>
                </a:solidFill>
                <a:latin typeface="Source Sans Pro 1"/>
                <a:ea typeface="Source Sans Pro 1"/>
                <a:cs typeface="Source Sans Pro 1"/>
                <a:sym typeface="Source Sans Pro 1"/>
              </a:rPr>
              <a:t>Improve access to care in minority and rural communities</a:t>
            </a:r>
          </a:p>
          <a:p>
            <a:pPr algn="l">
              <a:lnSpc>
                <a:spcPts val="2124"/>
              </a:lnSpc>
            </a:pPr>
            <a:endParaRPr lang="en-US" sz="1699" u="sng">
              <a:solidFill>
                <a:srgbClr val="000000"/>
              </a:solidFill>
              <a:latin typeface="Source Sans Pro 1"/>
              <a:ea typeface="Source Sans Pro 1"/>
              <a:cs typeface="Source Sans Pro 1"/>
              <a:sym typeface="Source Sans Pro 1"/>
            </a:endParaRPr>
          </a:p>
          <a:p>
            <a:pPr algn="l">
              <a:lnSpc>
                <a:spcPts val="2124"/>
              </a:lnSpc>
            </a:pPr>
            <a:endParaRPr lang="en-US" sz="1699" u="sng">
              <a:solidFill>
                <a:srgbClr val="000000"/>
              </a:solidFill>
              <a:latin typeface="Source Sans Pro 1"/>
              <a:ea typeface="Source Sans Pro 1"/>
              <a:cs typeface="Source Sans Pro 1"/>
              <a:sym typeface="Source Sans Pro 1"/>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989" y="-181508"/>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Issue Overview </a:t>
            </a:r>
          </a:p>
        </p:txBody>
      </p:sp>
      <p:sp>
        <p:nvSpPr>
          <p:cNvPr id="3" name="TextBox 3"/>
          <p:cNvSpPr txBox="1"/>
          <p:nvPr/>
        </p:nvSpPr>
        <p:spPr>
          <a:xfrm>
            <a:off x="128948" y="460756"/>
            <a:ext cx="267884" cy="683514"/>
          </a:xfrm>
          <a:prstGeom prst="rect">
            <a:avLst/>
          </a:prstGeom>
        </p:spPr>
        <p:txBody>
          <a:bodyPr lIns="0" tIns="0" rIns="0" bIns="0" rtlCol="0" anchor="t">
            <a:spAutoFit/>
          </a:bodyPr>
          <a:lstStyle/>
          <a:p>
            <a:pPr algn="ctr">
              <a:lnSpc>
                <a:spcPts val="5793"/>
              </a:lnSpc>
            </a:pPr>
            <a:r>
              <a:rPr lang="en-US" sz="3000">
                <a:solidFill>
                  <a:srgbClr val="FF0000"/>
                </a:solidFill>
                <a:latin typeface="Poppins 4"/>
                <a:ea typeface="Poppins 4"/>
                <a:cs typeface="Poppins 4"/>
                <a:sym typeface="Poppins 4"/>
              </a:rPr>
              <a:t>2</a:t>
            </a:r>
          </a:p>
        </p:txBody>
      </p:sp>
      <p:sp>
        <p:nvSpPr>
          <p:cNvPr id="4" name="TextBox 4"/>
          <p:cNvSpPr txBox="1"/>
          <p:nvPr/>
        </p:nvSpPr>
        <p:spPr>
          <a:xfrm>
            <a:off x="535342" y="710120"/>
            <a:ext cx="8138057" cy="384810"/>
          </a:xfrm>
          <a:prstGeom prst="rect">
            <a:avLst/>
          </a:prstGeom>
        </p:spPr>
        <p:txBody>
          <a:bodyPr lIns="0" tIns="0" rIns="0" bIns="0" rtlCol="0" anchor="t">
            <a:spAutoFit/>
          </a:bodyPr>
          <a:lstStyle/>
          <a:p>
            <a:pPr algn="l">
              <a:lnSpc>
                <a:spcPts val="2999"/>
              </a:lnSpc>
            </a:pPr>
            <a:r>
              <a:rPr lang="en-US" sz="2399">
                <a:solidFill>
                  <a:srgbClr val="2746F8"/>
                </a:solidFill>
                <a:latin typeface="Poppins 1"/>
                <a:ea typeface="Poppins 1"/>
                <a:cs typeface="Poppins 1"/>
                <a:sym typeface="Poppins 1"/>
              </a:rPr>
              <a:t>Tobacco</a:t>
            </a:r>
          </a:p>
        </p:txBody>
      </p:sp>
      <p:sp>
        <p:nvSpPr>
          <p:cNvPr id="5" name="TextBox 5"/>
          <p:cNvSpPr txBox="1"/>
          <p:nvPr/>
        </p:nvSpPr>
        <p:spPr>
          <a:xfrm>
            <a:off x="302091" y="2091906"/>
            <a:ext cx="8604561" cy="4576763"/>
          </a:xfrm>
          <a:prstGeom prst="rect">
            <a:avLst/>
          </a:prstGeom>
        </p:spPr>
        <p:txBody>
          <a:bodyPr lIns="0" tIns="0" rIns="0" bIns="0" rtlCol="0" anchor="t">
            <a:spAutoFit/>
          </a:bodyPr>
          <a:lstStyle/>
          <a:p>
            <a:pPr algn="l">
              <a:lnSpc>
                <a:spcPts val="2294"/>
              </a:lnSpc>
            </a:pPr>
            <a:r>
              <a:rPr lang="en-US" sz="1699" u="sng">
                <a:solidFill>
                  <a:srgbClr val="000000"/>
                </a:solidFill>
                <a:latin typeface="Source Sans Pro 2"/>
                <a:ea typeface="Source Sans Pro 2"/>
                <a:cs typeface="Source Sans Pro 2"/>
                <a:sym typeface="Source Sans Pro 2"/>
              </a:rPr>
              <a:t>Why?</a:t>
            </a:r>
          </a:p>
          <a:p>
            <a:pPr marL="367027" lvl="1" indent="-183514" algn="l">
              <a:lnSpc>
                <a:spcPts val="2294"/>
              </a:lnSpc>
              <a:buFont typeface="Arial"/>
              <a:buChar char="•"/>
            </a:pPr>
            <a:r>
              <a:rPr lang="en-US" sz="1699">
                <a:solidFill>
                  <a:srgbClr val="000000"/>
                </a:solidFill>
                <a:latin typeface="Source Sans Pro 2"/>
                <a:ea typeface="Source Sans Pro 2"/>
                <a:cs typeface="Source Sans Pro 2"/>
                <a:sym typeface="Source Sans Pro 2"/>
              </a:rPr>
              <a:t>It is important that the tax on all tobacco products be equivalent to the tax on cigarettes, otherwise if taxed at a lower rate, these products become an appealing alternative for price sensitive consumers, including youth. Other tobacco products include, but are not limited to, moist snuff, nasal snuff, loose-leaf and plug chewing tobacco, snus, dissolvable tobacco products, cigars, pipe tobacco, role-your-own tobacco, hookah, e-cigarettes, and nicotine pouches. </a:t>
            </a:r>
          </a:p>
          <a:p>
            <a:pPr algn="l">
              <a:lnSpc>
                <a:spcPts val="2294"/>
              </a:lnSpc>
            </a:pPr>
            <a:endParaRPr lang="en-US" sz="1699">
              <a:solidFill>
                <a:srgbClr val="000000"/>
              </a:solidFill>
              <a:latin typeface="Source Sans Pro 2"/>
              <a:ea typeface="Source Sans Pro 2"/>
              <a:cs typeface="Source Sans Pro 2"/>
              <a:sym typeface="Source Sans Pro 2"/>
            </a:endParaRPr>
          </a:p>
          <a:p>
            <a:pPr algn="l">
              <a:lnSpc>
                <a:spcPts val="2294"/>
              </a:lnSpc>
            </a:pPr>
            <a:r>
              <a:rPr lang="en-US" sz="1699" u="sng">
                <a:solidFill>
                  <a:srgbClr val="000000"/>
                </a:solidFill>
                <a:latin typeface="Source Sans Pro 2"/>
                <a:ea typeface="Source Sans Pro 2"/>
                <a:cs typeface="Source Sans Pro 2"/>
                <a:sym typeface="Source Sans Pro 2"/>
              </a:rPr>
              <a:t>Why?</a:t>
            </a:r>
          </a:p>
          <a:p>
            <a:pPr marL="367027" lvl="1" indent="-183514" algn="l">
              <a:lnSpc>
                <a:spcPts val="2294"/>
              </a:lnSpc>
              <a:buFont typeface="Arial"/>
              <a:buChar char="•"/>
            </a:pPr>
            <a:r>
              <a:rPr lang="en-US" sz="1699" u="sng">
                <a:solidFill>
                  <a:srgbClr val="000000"/>
                </a:solidFill>
                <a:latin typeface="Source Sans Pro 2"/>
                <a:ea typeface="Source Sans Pro 2"/>
                <a:cs typeface="Source Sans Pro 2"/>
                <a:sym typeface="Source Sans Pro 2"/>
              </a:rPr>
              <a:t>18,300 Illinoisans die each year due to smoking related diseases.</a:t>
            </a:r>
          </a:p>
          <a:p>
            <a:pPr marL="367027" lvl="1" indent="-183514" algn="l">
              <a:lnSpc>
                <a:spcPts val="2294"/>
              </a:lnSpc>
              <a:buFont typeface="Arial"/>
              <a:buChar char="•"/>
            </a:pPr>
            <a:r>
              <a:rPr lang="en-US" sz="1699">
                <a:solidFill>
                  <a:srgbClr val="000000"/>
                </a:solidFill>
                <a:latin typeface="Source Sans Pro 2"/>
                <a:ea typeface="Source Sans Pro 2"/>
                <a:cs typeface="Source Sans Pro 2"/>
                <a:sym typeface="Source Sans Pro 2"/>
              </a:rPr>
              <a:t>17.1% of high school students use tobacco products, including 3.6% who smoke cigarettes and 16.6% who use e-cigarettes.</a:t>
            </a:r>
          </a:p>
          <a:p>
            <a:pPr marL="367027" lvl="1" indent="-183514" algn="l">
              <a:lnSpc>
                <a:spcPts val="2294"/>
              </a:lnSpc>
              <a:buFont typeface="Arial"/>
              <a:buChar char="•"/>
            </a:pPr>
            <a:r>
              <a:rPr lang="en-US" sz="1699">
                <a:solidFill>
                  <a:srgbClr val="000000"/>
                </a:solidFill>
                <a:latin typeface="Source Sans Pro 2"/>
                <a:ea typeface="Source Sans Pro 2"/>
                <a:cs typeface="Source Sans Pro 2"/>
                <a:sym typeface="Source Sans Pro 2"/>
              </a:rPr>
              <a:t>Increasing taxes on all non-cigarette tobacco products to an equivalent rate can generate new revenue, prevent kids from starting to use these products, and ensure that more people who use tobacco quit instead of switching to cheaper products. </a:t>
            </a:r>
          </a:p>
          <a:p>
            <a:pPr algn="l">
              <a:lnSpc>
                <a:spcPts val="2429"/>
              </a:lnSpc>
            </a:pPr>
            <a:endParaRPr lang="en-US" sz="1699">
              <a:solidFill>
                <a:srgbClr val="000000"/>
              </a:solidFill>
              <a:latin typeface="Source Sans Pro 2"/>
              <a:ea typeface="Source Sans Pro 2"/>
              <a:cs typeface="Source Sans Pro 2"/>
              <a:sym typeface="Source Sans Pro 2"/>
            </a:endParaRPr>
          </a:p>
        </p:txBody>
      </p:sp>
      <p:sp>
        <p:nvSpPr>
          <p:cNvPr id="6" name="TextBox 6"/>
          <p:cNvSpPr txBox="1"/>
          <p:nvPr/>
        </p:nvSpPr>
        <p:spPr>
          <a:xfrm>
            <a:off x="302091" y="1172845"/>
            <a:ext cx="8293195" cy="569595"/>
          </a:xfrm>
          <a:prstGeom prst="rect">
            <a:avLst/>
          </a:prstGeom>
        </p:spPr>
        <p:txBody>
          <a:bodyPr lIns="0" tIns="0" rIns="0" bIns="0" rtlCol="0" anchor="t">
            <a:spAutoFit/>
          </a:bodyPr>
          <a:lstStyle/>
          <a:p>
            <a:pPr algn="l">
              <a:lnSpc>
                <a:spcPts val="2249"/>
              </a:lnSpc>
            </a:pPr>
            <a:r>
              <a:rPr lang="en-US" sz="1799" u="sng">
                <a:solidFill>
                  <a:srgbClr val="000000"/>
                </a:solidFill>
                <a:latin typeface="Poppins 1"/>
                <a:ea typeface="Poppins 1"/>
                <a:cs typeface="Poppins 1"/>
                <a:sym typeface="Poppins 1"/>
              </a:rPr>
              <a:t>Our Ask:</a:t>
            </a:r>
            <a:r>
              <a:rPr lang="en-US" sz="1799">
                <a:solidFill>
                  <a:srgbClr val="000000"/>
                </a:solidFill>
                <a:latin typeface="Poppins 1"/>
                <a:ea typeface="Poppins 1"/>
                <a:cs typeface="Poppins 1"/>
                <a:sym typeface="Poppins 1"/>
              </a:rPr>
              <a:t>  Will you support taxing all tobacco product at an equal rate to cigarettes by cosponsoring SB 2338/HB 3606?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890" y="1091467"/>
            <a:ext cx="8195310" cy="4426902"/>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There are three key parts to a legislative meeting: the hook, the line and the sinker.</a:t>
            </a:r>
          </a:p>
          <a:p>
            <a:pPr algn="l">
              <a:lnSpc>
                <a:spcPts val="2749"/>
              </a:lnSpc>
            </a:pPr>
            <a:endParaRPr lang="en-US" sz="2199">
              <a:solidFill>
                <a:srgbClr val="2746F8"/>
              </a:solidFill>
              <a:latin typeface="Poppins 1"/>
              <a:ea typeface="Poppins 1"/>
              <a:cs typeface="Poppins 1"/>
              <a:sym typeface="Poppins 1"/>
            </a:endParaRPr>
          </a:p>
          <a:p>
            <a:pPr algn="l">
              <a:lnSpc>
                <a:spcPts val="2250"/>
              </a:lnSpc>
            </a:pPr>
            <a:r>
              <a:rPr lang="en-US" sz="1800">
                <a:solidFill>
                  <a:srgbClr val="000000"/>
                </a:solidFill>
                <a:latin typeface="Source Sans Pro 1"/>
                <a:ea typeface="Source Sans Pro 1"/>
                <a:cs typeface="Source Sans Pro 1"/>
                <a:sym typeface="Source Sans Pro 1"/>
              </a:rPr>
              <a:t>The hook, line and sinker strategy will help ensure you conduct effective and successful meetings with your lawmakers and/or their staff. In the meetings, you will have multiple lines and sinkers to match up with each of the asks of the day.</a:t>
            </a:r>
          </a:p>
          <a:p>
            <a:pPr algn="l">
              <a:lnSpc>
                <a:spcPts val="2250"/>
              </a:lnSpc>
            </a:pPr>
            <a:endParaRPr lang="en-US" sz="1800">
              <a:solidFill>
                <a:srgbClr val="000000"/>
              </a:solidFill>
              <a:latin typeface="Source Sans Pro 1"/>
              <a:ea typeface="Source Sans Pro 1"/>
              <a:cs typeface="Source Sans Pro 1"/>
              <a:sym typeface="Source Sans Pro 1"/>
            </a:endParaRPr>
          </a:p>
          <a:p>
            <a:pPr algn="l">
              <a:lnSpc>
                <a:spcPts val="2250"/>
              </a:lnSpc>
            </a:pPr>
            <a:r>
              <a:rPr lang="en-US" sz="1800">
                <a:solidFill>
                  <a:srgbClr val="012169"/>
                </a:solidFill>
                <a:latin typeface="Source Sans Pro 1"/>
                <a:ea typeface="Source Sans Pro 1"/>
                <a:cs typeface="Source Sans Pro 1"/>
                <a:sym typeface="Source Sans Pro 1"/>
              </a:rPr>
              <a:t>Determine as a group who will take which part of the meeting. Your group will have time to connect over lunch and on the bus to the statehouse. Use this time to finalize you plan and practice your meeting again.</a:t>
            </a:r>
          </a:p>
          <a:p>
            <a:pPr algn="l">
              <a:lnSpc>
                <a:spcPts val="2250"/>
              </a:lnSpc>
            </a:pPr>
            <a:endParaRPr lang="en-US" sz="1800">
              <a:solidFill>
                <a:srgbClr val="012169"/>
              </a:solidFill>
              <a:latin typeface="Source Sans Pro 1"/>
              <a:ea typeface="Source Sans Pro 1"/>
              <a:cs typeface="Source Sans Pro 1"/>
              <a:sym typeface="Source Sans Pro 1"/>
            </a:endParaRPr>
          </a:p>
          <a:p>
            <a:pPr algn="l">
              <a:lnSpc>
                <a:spcPts val="2250"/>
              </a:lnSpc>
            </a:pPr>
            <a:r>
              <a:rPr lang="en-US" sz="1800">
                <a:solidFill>
                  <a:srgbClr val="FF0000"/>
                </a:solidFill>
                <a:latin typeface="Source Sans Pro 1"/>
                <a:ea typeface="Source Sans Pro 1"/>
                <a:cs typeface="Source Sans Pro 1"/>
                <a:sym typeface="Source Sans Pro 1"/>
              </a:rPr>
              <a:t>Reminder - You will also have time during the morning presentation to practice!</a:t>
            </a:r>
          </a:p>
          <a:p>
            <a:pPr algn="l">
              <a:lnSpc>
                <a:spcPts val="2250"/>
              </a:lnSpc>
            </a:pPr>
            <a:endParaRPr lang="en-US" sz="1800">
              <a:solidFill>
                <a:srgbClr val="FF0000"/>
              </a:solidFill>
              <a:latin typeface="Source Sans Pro 1"/>
              <a:ea typeface="Source Sans Pro 1"/>
              <a:cs typeface="Source Sans Pro 1"/>
              <a:sym typeface="Source Sans Pro 1"/>
            </a:endParaRPr>
          </a:p>
          <a:p>
            <a:pPr algn="l">
              <a:lnSpc>
                <a:spcPts val="2250"/>
              </a:lnSpc>
            </a:pPr>
            <a:endParaRPr lang="en-US" sz="1800">
              <a:solidFill>
                <a:srgbClr val="FF0000"/>
              </a:solidFill>
              <a:latin typeface="Source Sans Pro 1"/>
              <a:ea typeface="Source Sans Pro 1"/>
              <a:cs typeface="Source Sans Pro 1"/>
              <a:sym typeface="Source Sans Pro 1"/>
            </a:endParaRPr>
          </a:p>
          <a:p>
            <a:pPr algn="l">
              <a:lnSpc>
                <a:spcPts val="1875"/>
              </a:lnSpc>
              <a:spcBef>
                <a:spcPct val="0"/>
              </a:spcBef>
            </a:pPr>
            <a:endParaRPr lang="en-US" sz="1800">
              <a:solidFill>
                <a:srgbClr val="FF0000"/>
              </a:solidFill>
              <a:latin typeface="Source Sans Pro 1"/>
              <a:ea typeface="Source Sans Pro 1"/>
              <a:cs typeface="Source Sans Pro 1"/>
              <a:sym typeface="Source Sans Pro 1"/>
            </a:endParaRPr>
          </a:p>
        </p:txBody>
      </p:sp>
      <p:sp>
        <p:nvSpPr>
          <p:cNvPr id="3" name="Freeform 3"/>
          <p:cNvSpPr/>
          <p:nvPr/>
        </p:nvSpPr>
        <p:spPr>
          <a:xfrm>
            <a:off x="305038" y="5458665"/>
            <a:ext cx="761523" cy="690909"/>
          </a:xfrm>
          <a:custGeom>
            <a:avLst/>
            <a:gdLst/>
            <a:ahLst/>
            <a:cxnLst/>
            <a:rect l="l" t="t" r="r" b="b"/>
            <a:pathLst>
              <a:path w="761523" h="690909">
                <a:moveTo>
                  <a:pt x="0" y="0"/>
                </a:moveTo>
                <a:lnTo>
                  <a:pt x="761524" y="0"/>
                </a:lnTo>
                <a:lnTo>
                  <a:pt x="761524" y="690909"/>
                </a:lnTo>
                <a:lnTo>
                  <a:pt x="0" y="6909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62890" y="-18328"/>
            <a:ext cx="8468412" cy="867311"/>
          </a:xfrm>
          <a:prstGeom prst="rect">
            <a:avLst/>
          </a:prstGeom>
        </p:spPr>
        <p:txBody>
          <a:bodyPr lIns="0" tIns="0" rIns="0" bIns="0" rtlCol="0" anchor="t">
            <a:spAutoFit/>
          </a:bodyPr>
          <a:lstStyle/>
          <a:p>
            <a:pPr algn="l">
              <a:lnSpc>
                <a:spcPts val="7390"/>
              </a:lnSpc>
            </a:pPr>
            <a:r>
              <a:rPr lang="en-US" sz="3599" spc="3">
                <a:solidFill>
                  <a:srgbClr val="FF0000"/>
                </a:solidFill>
                <a:latin typeface="Poppins 1"/>
                <a:ea typeface="Poppins 1"/>
                <a:cs typeface="Poppins 1"/>
                <a:sym typeface="Poppins 1"/>
              </a:rPr>
              <a:t>Making the Ask- Hook, Line &amp; Sinker</a:t>
            </a:r>
          </a:p>
        </p:txBody>
      </p:sp>
      <p:grpSp>
        <p:nvGrpSpPr>
          <p:cNvPr id="5" name="Group 5"/>
          <p:cNvGrpSpPr/>
          <p:nvPr/>
        </p:nvGrpSpPr>
        <p:grpSpPr>
          <a:xfrm>
            <a:off x="7104683" y="4902939"/>
            <a:ext cx="1818489" cy="1862079"/>
            <a:chOff x="0" y="0"/>
            <a:chExt cx="844813" cy="865063"/>
          </a:xfrm>
        </p:grpSpPr>
        <p:sp>
          <p:nvSpPr>
            <p:cNvPr id="6" name="Freeform 6"/>
            <p:cNvSpPr/>
            <p:nvPr/>
          </p:nvSpPr>
          <p:spPr>
            <a:xfrm>
              <a:off x="0" y="0"/>
              <a:ext cx="844813" cy="865063"/>
            </a:xfrm>
            <a:custGeom>
              <a:avLst/>
              <a:gdLst/>
              <a:ahLst/>
              <a:cxnLst/>
              <a:rect l="l" t="t" r="r" b="b"/>
              <a:pathLst>
                <a:path w="844813" h="865063">
                  <a:moveTo>
                    <a:pt x="422407" y="0"/>
                  </a:moveTo>
                  <a:lnTo>
                    <a:pt x="844813" y="203200"/>
                  </a:lnTo>
                  <a:lnTo>
                    <a:pt x="844813" y="661863"/>
                  </a:lnTo>
                  <a:lnTo>
                    <a:pt x="422407" y="865063"/>
                  </a:lnTo>
                  <a:lnTo>
                    <a:pt x="0" y="661863"/>
                  </a:lnTo>
                  <a:lnTo>
                    <a:pt x="0" y="203200"/>
                  </a:lnTo>
                  <a:lnTo>
                    <a:pt x="422407" y="0"/>
                  </a:lnTo>
                  <a:close/>
                </a:path>
              </a:pathLst>
            </a:custGeom>
            <a:solidFill>
              <a:srgbClr val="2746F8"/>
            </a:solidFill>
          </p:spPr>
          <p:txBody>
            <a:bodyPr/>
            <a:lstStyle/>
            <a:p>
              <a:endParaRPr lang="en-US"/>
            </a:p>
          </p:txBody>
        </p:sp>
        <p:sp>
          <p:nvSpPr>
            <p:cNvPr id="7" name="TextBox 7"/>
            <p:cNvSpPr txBox="1"/>
            <p:nvPr/>
          </p:nvSpPr>
          <p:spPr>
            <a:xfrm>
              <a:off x="0" y="92075"/>
              <a:ext cx="844813" cy="633288"/>
            </a:xfrm>
            <a:prstGeom prst="rect">
              <a:avLst/>
            </a:prstGeom>
          </p:spPr>
          <p:txBody>
            <a:bodyPr lIns="50800" tIns="50800" rIns="50800" bIns="50800" rtlCol="0" anchor="ctr"/>
            <a:lstStyle/>
            <a:p>
              <a:pPr algn="ctr">
                <a:lnSpc>
                  <a:spcPts val="2519"/>
                </a:lnSpc>
              </a:pPr>
              <a:r>
                <a:rPr lang="en-US" sz="1799" b="1" i="1">
                  <a:solidFill>
                    <a:srgbClr val="B2F2FF"/>
                  </a:solidFill>
                  <a:latin typeface="Source Sans Pro 1 Bold Italics"/>
                  <a:ea typeface="Source Sans Pro 1 Bold Italics"/>
                  <a:cs typeface="Source Sans Pro 1 Bold Italics"/>
                  <a:sym typeface="Source Sans Pro 1 Bold Italics"/>
                </a:rPr>
                <a:t>TIP</a:t>
              </a:r>
            </a:p>
            <a:p>
              <a:pPr algn="ctr">
                <a:lnSpc>
                  <a:spcPts val="1679"/>
                </a:lnSpc>
              </a:pPr>
              <a:r>
                <a:rPr lang="en-US" sz="1200" b="1">
                  <a:solidFill>
                    <a:srgbClr val="FFFFFF"/>
                  </a:solidFill>
                  <a:latin typeface="Source Sans Pro 1 Bold"/>
                  <a:ea typeface="Source Sans Pro 1 Bold"/>
                  <a:cs typeface="Source Sans Pro 1 Bold"/>
                  <a:sym typeface="Source Sans Pro 1 Bold"/>
                </a:rPr>
                <a:t>A little small talk is good, but stay on message. You'll never know where the time went!</a:t>
              </a:r>
            </a:p>
          </p:txBody>
        </p:sp>
      </p:grpSp>
      <p:sp>
        <p:nvSpPr>
          <p:cNvPr id="8" name="TextBox 8"/>
          <p:cNvSpPr txBox="1"/>
          <p:nvPr/>
        </p:nvSpPr>
        <p:spPr>
          <a:xfrm>
            <a:off x="1263063" y="5439615"/>
            <a:ext cx="5645118" cy="819150"/>
          </a:xfrm>
          <a:prstGeom prst="rect">
            <a:avLst/>
          </a:prstGeom>
        </p:spPr>
        <p:txBody>
          <a:bodyPr lIns="0" tIns="0" rIns="0" bIns="0" rtlCol="0" anchor="t">
            <a:spAutoFit/>
          </a:bodyPr>
          <a:lstStyle/>
          <a:p>
            <a:pPr algn="l">
              <a:lnSpc>
                <a:spcPts val="2160"/>
              </a:lnSpc>
              <a:spcBef>
                <a:spcPct val="0"/>
              </a:spcBef>
            </a:pPr>
            <a:r>
              <a:rPr lang="en-US" sz="1800">
                <a:solidFill>
                  <a:srgbClr val="E52D27"/>
                </a:solidFill>
                <a:latin typeface="Poppins 1"/>
                <a:ea typeface="Poppins 1"/>
                <a:cs typeface="Poppins 1"/>
                <a:sym typeface="Poppins 1"/>
              </a:rPr>
              <a:t>Use the Hook, line and sinker worksheet  in the attachments to help organize your story for meetings.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828" y="376238"/>
            <a:ext cx="8702345" cy="581025"/>
          </a:xfrm>
          <a:prstGeom prst="rect">
            <a:avLst/>
          </a:prstGeom>
        </p:spPr>
        <p:txBody>
          <a:bodyPr lIns="0" tIns="0" rIns="0" bIns="0" rtlCol="0" anchor="t">
            <a:spAutoFit/>
          </a:bodyPr>
          <a:lstStyle/>
          <a:p>
            <a:pPr algn="l">
              <a:lnSpc>
                <a:spcPts val="4320"/>
              </a:lnSpc>
            </a:pPr>
            <a:r>
              <a:rPr lang="en-US" sz="3600">
                <a:solidFill>
                  <a:srgbClr val="FF0000"/>
                </a:solidFill>
                <a:latin typeface="Poppins 1"/>
                <a:ea typeface="Poppins 1"/>
                <a:cs typeface="Poppins 1"/>
                <a:sym typeface="Poppins 1"/>
              </a:rPr>
              <a:t>The Hook - Starting the Meeting </a:t>
            </a:r>
          </a:p>
        </p:txBody>
      </p:sp>
      <p:sp>
        <p:nvSpPr>
          <p:cNvPr id="3" name="TextBox 3"/>
          <p:cNvSpPr txBox="1"/>
          <p:nvPr/>
        </p:nvSpPr>
        <p:spPr>
          <a:xfrm>
            <a:off x="220828" y="909638"/>
            <a:ext cx="8702345" cy="2624943"/>
          </a:xfrm>
          <a:prstGeom prst="rect">
            <a:avLst/>
          </a:prstGeom>
        </p:spPr>
        <p:txBody>
          <a:bodyPr lIns="0" tIns="0" rIns="0" bIns="0" rtlCol="0" anchor="t">
            <a:spAutoFit/>
          </a:bodyPr>
          <a:lstStyle/>
          <a:p>
            <a:pPr algn="l">
              <a:lnSpc>
                <a:spcPts val="2519"/>
              </a:lnSpc>
            </a:pPr>
            <a:endParaRPr/>
          </a:p>
          <a:p>
            <a:pPr algn="l">
              <a:lnSpc>
                <a:spcPts val="3079"/>
              </a:lnSpc>
            </a:pPr>
            <a:r>
              <a:rPr lang="en-US" sz="2199">
                <a:solidFill>
                  <a:srgbClr val="2746F8"/>
                </a:solidFill>
                <a:latin typeface="Poppins 2"/>
                <a:ea typeface="Poppins 2"/>
                <a:cs typeface="Poppins 2"/>
                <a:sym typeface="Poppins 2"/>
              </a:rPr>
              <a:t>We recommend the person from your group starting the meeting be a constituent of the district. </a:t>
            </a:r>
          </a:p>
          <a:p>
            <a:pPr algn="l">
              <a:lnSpc>
                <a:spcPts val="2519"/>
              </a:lnSpc>
            </a:pPr>
            <a:endParaRPr lang="en-US" sz="2199">
              <a:solidFill>
                <a:srgbClr val="2746F8"/>
              </a:solidFill>
              <a:latin typeface="Poppins 2"/>
              <a:ea typeface="Poppins 2"/>
              <a:cs typeface="Poppins 2"/>
              <a:sym typeface="Poppins 2"/>
            </a:endParaRPr>
          </a:p>
          <a:p>
            <a:pPr algn="l">
              <a:lnSpc>
                <a:spcPts val="2519"/>
              </a:lnSpc>
            </a:pPr>
            <a:r>
              <a:rPr lang="en-US" sz="1799" i="1">
                <a:solidFill>
                  <a:srgbClr val="000000"/>
                </a:solidFill>
                <a:latin typeface="Source Sans Pro 2"/>
                <a:ea typeface="Source Sans Pro 2"/>
                <a:cs typeface="Source Sans Pro 2"/>
                <a:sym typeface="Source Sans Pro 2"/>
              </a:rPr>
              <a:t>Introduce yourself and share why you are participating in Cancer Action Day. Decision makers want to hear from their local community, so sharing your name, hometown and other relevant information will help capture their attention. </a:t>
            </a:r>
          </a:p>
          <a:p>
            <a:pPr algn="l">
              <a:lnSpc>
                <a:spcPts val="2116"/>
              </a:lnSpc>
            </a:pPr>
            <a:endParaRPr lang="en-US" sz="1799" i="1">
              <a:solidFill>
                <a:srgbClr val="000000"/>
              </a:solidFill>
              <a:latin typeface="Source Sans Pro 2"/>
              <a:ea typeface="Source Sans Pro 2"/>
              <a:cs typeface="Source Sans Pro 2"/>
              <a:sym typeface="Source Sans Pro 2"/>
            </a:endParaRPr>
          </a:p>
        </p:txBody>
      </p:sp>
      <p:sp>
        <p:nvSpPr>
          <p:cNvPr id="4" name="TextBox 4"/>
          <p:cNvSpPr txBox="1"/>
          <p:nvPr/>
        </p:nvSpPr>
        <p:spPr>
          <a:xfrm>
            <a:off x="220828" y="3582205"/>
            <a:ext cx="8702345" cy="2202180"/>
          </a:xfrm>
          <a:prstGeom prst="rect">
            <a:avLst/>
          </a:prstGeom>
        </p:spPr>
        <p:txBody>
          <a:bodyPr lIns="0" tIns="0" rIns="0" bIns="0" rtlCol="0" anchor="t">
            <a:spAutoFit/>
          </a:bodyPr>
          <a:lstStyle/>
          <a:p>
            <a:pPr algn="l">
              <a:lnSpc>
                <a:spcPts val="2520"/>
              </a:lnSpc>
            </a:pPr>
            <a:r>
              <a:rPr lang="en-US" sz="1800">
                <a:solidFill>
                  <a:srgbClr val="FF0000"/>
                </a:solidFill>
                <a:latin typeface="Source Sans Pro 1"/>
                <a:ea typeface="Source Sans Pro 1"/>
                <a:cs typeface="Source Sans Pro 1"/>
                <a:sym typeface="Source Sans Pro 1"/>
              </a:rPr>
              <a:t>Example: </a:t>
            </a:r>
          </a:p>
          <a:p>
            <a:pPr algn="l">
              <a:lnSpc>
                <a:spcPts val="2520"/>
              </a:lnSpc>
            </a:pPr>
            <a:r>
              <a:rPr lang="en-US" sz="1800" i="1">
                <a:solidFill>
                  <a:srgbClr val="000000"/>
                </a:solidFill>
                <a:latin typeface="Source Sans Pro 1 Italics"/>
                <a:ea typeface="Source Sans Pro 1 Italics"/>
                <a:cs typeface="Source Sans Pro 1 Italics"/>
                <a:sym typeface="Source Sans Pro 1 Italics"/>
              </a:rPr>
              <a:t>My name is _______ and I am a volunteer with the American Cancer Society Cancer Action Network (</a:t>
            </a:r>
            <a:r>
              <a:rPr lang="en-US" sz="1800" b="1" i="1">
                <a:solidFill>
                  <a:srgbClr val="000000"/>
                </a:solidFill>
                <a:latin typeface="Source Sans Pro 1 Bold Italics"/>
                <a:ea typeface="Source Sans Pro 1 Bold Italics"/>
                <a:cs typeface="Source Sans Pro 1 Bold Italics"/>
                <a:sym typeface="Source Sans Pro 1 Bold Italics"/>
              </a:rPr>
              <a:t>if applicable</a:t>
            </a:r>
            <a:r>
              <a:rPr lang="en-US" sz="1800" i="1">
                <a:solidFill>
                  <a:srgbClr val="000000"/>
                </a:solidFill>
                <a:latin typeface="Source Sans Pro 1 Italics"/>
                <a:ea typeface="Source Sans Pro 1 Italics"/>
                <a:cs typeface="Source Sans Pro 1 Italics"/>
                <a:sym typeface="Source Sans Pro 1 Italics"/>
              </a:rPr>
              <a:t>: and I am also a constituent in your district). With me are constituents and advocates from around your district to talk about their cancer stories. Thanks so much for taking the time to meet with us today. During this meeting we would like to talk to you about some important issues impacting the fight against cancer in Illinois.</a:t>
            </a:r>
          </a:p>
          <a:p>
            <a:pPr algn="l">
              <a:lnSpc>
                <a:spcPts val="2520"/>
              </a:lnSpc>
            </a:pPr>
            <a:endParaRPr lang="en-US" sz="1800" i="1">
              <a:solidFill>
                <a:srgbClr val="000000"/>
              </a:solidFill>
              <a:latin typeface="Source Sans Pro 1 Italics"/>
              <a:ea typeface="Source Sans Pro 1 Italics"/>
              <a:cs typeface="Source Sans Pro 1 Italics"/>
              <a:sym typeface="Source Sans Pro 1 Itali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828" y="376238"/>
            <a:ext cx="8702345" cy="581025"/>
          </a:xfrm>
          <a:prstGeom prst="rect">
            <a:avLst/>
          </a:prstGeom>
        </p:spPr>
        <p:txBody>
          <a:bodyPr lIns="0" tIns="0" rIns="0" bIns="0" rtlCol="0" anchor="t">
            <a:spAutoFit/>
          </a:bodyPr>
          <a:lstStyle/>
          <a:p>
            <a:pPr algn="l">
              <a:lnSpc>
                <a:spcPts val="4320"/>
              </a:lnSpc>
            </a:pPr>
            <a:r>
              <a:rPr lang="en-US" sz="3600">
                <a:solidFill>
                  <a:srgbClr val="FF0000"/>
                </a:solidFill>
                <a:latin typeface="Poppins 1"/>
                <a:ea typeface="Poppins 1"/>
                <a:cs typeface="Poppins 1"/>
                <a:sym typeface="Poppins 1"/>
              </a:rPr>
              <a:t>The Line, “your story” - Our Issues</a:t>
            </a:r>
          </a:p>
        </p:txBody>
      </p:sp>
      <p:sp>
        <p:nvSpPr>
          <p:cNvPr id="3" name="TextBox 3"/>
          <p:cNvSpPr txBox="1"/>
          <p:nvPr/>
        </p:nvSpPr>
        <p:spPr>
          <a:xfrm>
            <a:off x="220828" y="1148830"/>
            <a:ext cx="8702345" cy="8270563"/>
          </a:xfrm>
          <a:prstGeom prst="rect">
            <a:avLst/>
          </a:prstGeom>
        </p:spPr>
        <p:txBody>
          <a:bodyPr lIns="0" tIns="0" rIns="0" bIns="0" rtlCol="0" anchor="t">
            <a:spAutoFit/>
          </a:bodyPr>
          <a:lstStyle/>
          <a:p>
            <a:pPr algn="l">
              <a:lnSpc>
                <a:spcPts val="3079"/>
              </a:lnSpc>
            </a:pPr>
            <a:r>
              <a:rPr lang="en-US" sz="2199">
                <a:solidFill>
                  <a:srgbClr val="2746F8"/>
                </a:solidFill>
                <a:latin typeface="Poppins 2"/>
                <a:ea typeface="Poppins 2"/>
                <a:cs typeface="Poppins 2"/>
                <a:sym typeface="Poppins 2"/>
              </a:rPr>
              <a:t>Determine who from your group will make each line and sinker for our legislative asks </a:t>
            </a:r>
          </a:p>
          <a:p>
            <a:pPr algn="l">
              <a:lnSpc>
                <a:spcPts val="1260"/>
              </a:lnSpc>
            </a:pPr>
            <a:endParaRPr lang="en-US" sz="2199">
              <a:solidFill>
                <a:srgbClr val="2746F8"/>
              </a:solidFill>
              <a:latin typeface="Poppins 2"/>
              <a:ea typeface="Poppins 2"/>
              <a:cs typeface="Poppins 2"/>
              <a:sym typeface="Poppins 2"/>
            </a:endParaRPr>
          </a:p>
          <a:p>
            <a:pPr algn="l">
              <a:lnSpc>
                <a:spcPts val="2520"/>
              </a:lnSpc>
            </a:pPr>
            <a:r>
              <a:rPr lang="en-US" sz="1800" i="1">
                <a:solidFill>
                  <a:srgbClr val="000000"/>
                </a:solidFill>
                <a:latin typeface="Source Sans Pro 2"/>
                <a:ea typeface="Source Sans Pro 2"/>
                <a:cs typeface="Source Sans Pro 2"/>
                <a:sym typeface="Source Sans Pro 2"/>
              </a:rPr>
              <a:t>Be informative, thorough and concise. Lawmakers appreciate real-life examples that put a human face on the issue. Discuss the facts and how the legislation will directly affect you, your friends and your family. Personal stories truly make an impact and achieve results.</a:t>
            </a:r>
          </a:p>
          <a:p>
            <a:pPr algn="l">
              <a:lnSpc>
                <a:spcPts val="1120"/>
              </a:lnSpc>
            </a:pPr>
            <a:endParaRPr lang="en-US" sz="1800" i="1">
              <a:solidFill>
                <a:srgbClr val="000000"/>
              </a:solidFill>
              <a:latin typeface="Source Sans Pro 2"/>
              <a:ea typeface="Source Sans Pro 2"/>
              <a:cs typeface="Source Sans Pro 2"/>
              <a:sym typeface="Source Sans Pro 2"/>
            </a:endParaRPr>
          </a:p>
          <a:p>
            <a:pPr algn="l">
              <a:lnSpc>
                <a:spcPts val="2520"/>
              </a:lnSpc>
            </a:pPr>
            <a:r>
              <a:rPr lang="en-US" sz="1800">
                <a:solidFill>
                  <a:srgbClr val="000000"/>
                </a:solidFill>
                <a:latin typeface="Source Sans Pro 2"/>
                <a:ea typeface="Source Sans Pro 2"/>
                <a:cs typeface="Source Sans Pro 2"/>
                <a:sym typeface="Source Sans Pro 2"/>
              </a:rPr>
              <a:t>If someone in your group doesn’t have a story that directly aligns to the asks, don’t worry! You can say: “Let me tell you about my friend/relative/coworker/a patient...”</a:t>
            </a:r>
          </a:p>
          <a:p>
            <a:pPr algn="l">
              <a:lnSpc>
                <a:spcPts val="1120"/>
              </a:lnSpc>
            </a:pPr>
            <a:endParaRPr lang="en-US" sz="1800">
              <a:solidFill>
                <a:srgbClr val="000000"/>
              </a:solidFill>
              <a:latin typeface="Source Sans Pro 2"/>
              <a:ea typeface="Source Sans Pro 2"/>
              <a:cs typeface="Source Sans Pro 2"/>
              <a:sym typeface="Source Sans Pro 2"/>
            </a:endParaRPr>
          </a:p>
          <a:p>
            <a:pPr algn="l">
              <a:lnSpc>
                <a:spcPts val="2520"/>
              </a:lnSpc>
            </a:pPr>
            <a:r>
              <a:rPr lang="en-US" sz="1800">
                <a:solidFill>
                  <a:srgbClr val="FF0000"/>
                </a:solidFill>
                <a:latin typeface="Source Sans Pro 2"/>
                <a:ea typeface="Source Sans Pro 2"/>
                <a:cs typeface="Source Sans Pro 2"/>
                <a:sym typeface="Source Sans Pro 2"/>
              </a:rPr>
              <a:t>Example: </a:t>
            </a:r>
          </a:p>
          <a:p>
            <a:pPr algn="l">
              <a:lnSpc>
                <a:spcPts val="1960"/>
              </a:lnSpc>
            </a:pPr>
            <a:r>
              <a:rPr lang="en-US" sz="1400">
                <a:solidFill>
                  <a:srgbClr val="000000"/>
                </a:solidFill>
                <a:latin typeface="Source Sans Pro 2"/>
                <a:ea typeface="Source Sans Pro 2"/>
                <a:cs typeface="Source Sans Pro 2"/>
                <a:sym typeface="Source Sans Pro 2"/>
              </a:rPr>
              <a:t>“Did you know that 17% of high school students in Illinois use tobacco products, and smoking costs the state $6.38 billion annually in health care costs​, including $2.04 billion in Medicaid costs​ alone? Significantly increasing tobacco taxes and investing in tobacco prevention and cessation programs is one of the most effective ways to prevent youth from starting to use tobacco and encourage those already addicted to quit.  This is important to me because I have two children in junior high and high school and they tell me they already have multiple classmates who use tobacco products like vapes, which is quite alarming.”</a:t>
            </a:r>
          </a:p>
          <a:p>
            <a:pPr algn="l">
              <a:lnSpc>
                <a:spcPts val="980"/>
              </a:lnSpc>
            </a:pPr>
            <a:endParaRPr lang="en-US" sz="1400">
              <a:solidFill>
                <a:srgbClr val="000000"/>
              </a:solidFill>
              <a:latin typeface="Source Sans Pro 2"/>
              <a:ea typeface="Source Sans Pro 2"/>
              <a:cs typeface="Source Sans Pro 2"/>
              <a:sym typeface="Source Sans Pro 2"/>
            </a:endParaRPr>
          </a:p>
          <a:p>
            <a:pPr algn="l">
              <a:lnSpc>
                <a:spcPts val="1960"/>
              </a:lnSpc>
            </a:pPr>
            <a:r>
              <a:rPr lang="en-US" sz="1400">
                <a:solidFill>
                  <a:srgbClr val="000000"/>
                </a:solidFill>
                <a:latin typeface="Source Sans Pro 2"/>
                <a:ea typeface="Source Sans Pro 2"/>
                <a:cs typeface="Source Sans Pro 2"/>
                <a:sym typeface="Source Sans Pro 2"/>
              </a:rPr>
              <a:t>“Colorectal cancer is caught early, the survival rate is around 90%. And yet, it is the second leading cause of cancer death for men and women combined, and more than 2,020 people in the state will die from it this year alone. The bottom line is screening and early detection saves lives.”</a:t>
            </a:r>
          </a:p>
          <a:p>
            <a:pPr algn="l">
              <a:lnSpc>
                <a:spcPts val="2536"/>
              </a:lnSpc>
            </a:pPr>
            <a:endParaRPr lang="en-US" sz="1400">
              <a:solidFill>
                <a:srgbClr val="000000"/>
              </a:solidFill>
              <a:latin typeface="Source Sans Pro 2"/>
              <a:ea typeface="Source Sans Pro 2"/>
              <a:cs typeface="Source Sans Pro 2"/>
              <a:sym typeface="Source Sans Pro 2"/>
            </a:endParaRPr>
          </a:p>
          <a:p>
            <a:pPr algn="l">
              <a:lnSpc>
                <a:spcPts val="2536"/>
              </a:lnSpc>
            </a:pPr>
            <a:endParaRPr lang="en-US" sz="1400">
              <a:solidFill>
                <a:srgbClr val="000000"/>
              </a:solidFill>
              <a:latin typeface="Source Sans Pro 2"/>
              <a:ea typeface="Source Sans Pro 2"/>
              <a:cs typeface="Source Sans Pro 2"/>
              <a:sym typeface="Source Sans Pro 2"/>
            </a:endParaRPr>
          </a:p>
          <a:p>
            <a:pPr algn="l">
              <a:lnSpc>
                <a:spcPts val="253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a:p>
            <a:pPr algn="l">
              <a:lnSpc>
                <a:spcPts val="2116"/>
              </a:lnSpc>
            </a:pPr>
            <a:endParaRPr lang="en-US" sz="1400">
              <a:solidFill>
                <a:srgbClr val="000000"/>
              </a:solidFill>
              <a:latin typeface="Source Sans Pro 2"/>
              <a:ea typeface="Source Sans Pro 2"/>
              <a:cs typeface="Source Sans Pro 2"/>
              <a:sym typeface="Source Sans Pro 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828" y="1182281"/>
            <a:ext cx="8702345" cy="4934438"/>
          </a:xfrm>
          <a:prstGeom prst="rect">
            <a:avLst/>
          </a:prstGeom>
        </p:spPr>
        <p:txBody>
          <a:bodyPr lIns="0" tIns="0" rIns="0" bIns="0" rtlCol="0" anchor="t">
            <a:spAutoFit/>
          </a:bodyPr>
          <a:lstStyle/>
          <a:p>
            <a:pPr algn="l">
              <a:lnSpc>
                <a:spcPts val="3079"/>
              </a:lnSpc>
            </a:pPr>
            <a:endParaRPr/>
          </a:p>
          <a:p>
            <a:pPr algn="l">
              <a:lnSpc>
                <a:spcPts val="3079"/>
              </a:lnSpc>
            </a:pPr>
            <a:r>
              <a:rPr lang="en-US" sz="2199">
                <a:solidFill>
                  <a:srgbClr val="2746F8"/>
                </a:solidFill>
                <a:latin typeface="Poppins 2"/>
                <a:ea typeface="Poppins 2"/>
                <a:cs typeface="Poppins 2"/>
                <a:sym typeface="Poppins 2"/>
              </a:rPr>
              <a:t>This is where we make the big ask and ask their position on the issue! </a:t>
            </a:r>
          </a:p>
          <a:p>
            <a:pPr algn="l">
              <a:lnSpc>
                <a:spcPts val="3079"/>
              </a:lnSpc>
            </a:pPr>
            <a:endParaRPr lang="en-US" sz="2199">
              <a:solidFill>
                <a:srgbClr val="2746F8"/>
              </a:solidFill>
              <a:latin typeface="Poppins 2"/>
              <a:ea typeface="Poppins 2"/>
              <a:cs typeface="Poppins 2"/>
              <a:sym typeface="Poppins 2"/>
            </a:endParaRPr>
          </a:p>
          <a:p>
            <a:pPr algn="l">
              <a:lnSpc>
                <a:spcPts val="2520"/>
              </a:lnSpc>
            </a:pPr>
            <a:r>
              <a:rPr lang="en-US" sz="1800">
                <a:solidFill>
                  <a:srgbClr val="000000"/>
                </a:solidFill>
                <a:latin typeface="Source Sans Pro 1"/>
                <a:ea typeface="Source Sans Pro 1"/>
                <a:cs typeface="Source Sans Pro 1"/>
                <a:sym typeface="Source Sans Pro 1"/>
              </a:rPr>
              <a:t>Say it with confidence and certainty. Be polite, direct and specific. Wait for their response. Whether they are in support or not, listen to their answer and learn what matters most to them about these issues. It is important to get a clear answer to provide on your report back form.</a:t>
            </a:r>
          </a:p>
          <a:p>
            <a:pPr algn="l">
              <a:lnSpc>
                <a:spcPts val="2520"/>
              </a:lnSpc>
            </a:pPr>
            <a:endParaRPr lang="en-US" sz="1800">
              <a:solidFill>
                <a:srgbClr val="000000"/>
              </a:solidFill>
              <a:latin typeface="Source Sans Pro 1"/>
              <a:ea typeface="Source Sans Pro 1"/>
              <a:cs typeface="Source Sans Pro 1"/>
              <a:sym typeface="Source Sans Pro 1"/>
            </a:endParaRPr>
          </a:p>
          <a:p>
            <a:pPr algn="l">
              <a:lnSpc>
                <a:spcPts val="2520"/>
              </a:lnSpc>
            </a:pPr>
            <a:r>
              <a:rPr lang="en-US" sz="1800" i="1">
                <a:solidFill>
                  <a:srgbClr val="FF0000"/>
                </a:solidFill>
                <a:latin typeface="Source Sans Pro 2"/>
                <a:ea typeface="Source Sans Pro 2"/>
                <a:cs typeface="Source Sans Pro 2"/>
                <a:sym typeface="Source Sans Pro 2"/>
              </a:rPr>
              <a:t>Example: </a:t>
            </a:r>
            <a:r>
              <a:rPr lang="en-US" sz="1800" i="1">
                <a:solidFill>
                  <a:srgbClr val="000000"/>
                </a:solidFill>
                <a:latin typeface="Source Sans Pro 2"/>
                <a:ea typeface="Source Sans Pro 2"/>
                <a:cs typeface="Source Sans Pro 2"/>
                <a:sym typeface="Source Sans Pro 2"/>
              </a:rPr>
              <a:t> "</a:t>
            </a:r>
            <a:r>
              <a:rPr lang="en-US" sz="1800" i="1">
                <a:solidFill>
                  <a:srgbClr val="2746F8"/>
                </a:solidFill>
                <a:latin typeface="Source Sans Pro 2"/>
                <a:ea typeface="Source Sans Pro 2"/>
                <a:cs typeface="Source Sans Pro 2"/>
                <a:sym typeface="Source Sans Pro 2"/>
              </a:rPr>
              <a:t>Will you/Can we count on [lawmaker’s name]</a:t>
            </a:r>
            <a:r>
              <a:rPr lang="en-US" sz="1800" i="1">
                <a:solidFill>
                  <a:srgbClr val="000000"/>
                </a:solidFill>
                <a:latin typeface="Source Sans Pro 2"/>
                <a:ea typeface="Source Sans Pro 2"/>
                <a:cs typeface="Source Sans Pro 2"/>
                <a:sym typeface="Source Sans Pro 2"/>
              </a:rPr>
              <a:t> support dedicated funding for colorectal cancer? Can we count on you to co-sponsor SB 2338 or HB 3606?"</a:t>
            </a:r>
          </a:p>
          <a:p>
            <a:pPr algn="l">
              <a:lnSpc>
                <a:spcPts val="2520"/>
              </a:lnSpc>
            </a:pPr>
            <a:endParaRPr lang="en-US" sz="1800" i="1">
              <a:solidFill>
                <a:srgbClr val="000000"/>
              </a:solidFill>
              <a:latin typeface="Source Sans Pro 2"/>
              <a:ea typeface="Source Sans Pro 2"/>
              <a:cs typeface="Source Sans Pro 2"/>
              <a:sym typeface="Source Sans Pro 2"/>
            </a:endParaRPr>
          </a:p>
          <a:p>
            <a:pPr algn="l">
              <a:lnSpc>
                <a:spcPts val="2520"/>
              </a:lnSpc>
            </a:pPr>
            <a:endParaRPr lang="en-US" sz="1800" i="1">
              <a:solidFill>
                <a:srgbClr val="000000"/>
              </a:solidFill>
              <a:latin typeface="Source Sans Pro 2"/>
              <a:ea typeface="Source Sans Pro 2"/>
              <a:cs typeface="Source Sans Pro 2"/>
              <a:sym typeface="Source Sans Pro 2"/>
            </a:endParaRPr>
          </a:p>
          <a:p>
            <a:pPr algn="l">
              <a:lnSpc>
                <a:spcPts val="2116"/>
              </a:lnSpc>
            </a:pPr>
            <a:endParaRPr lang="en-US" sz="1800" i="1">
              <a:solidFill>
                <a:srgbClr val="000000"/>
              </a:solidFill>
              <a:latin typeface="Source Sans Pro 2"/>
              <a:ea typeface="Source Sans Pro 2"/>
              <a:cs typeface="Source Sans Pro 2"/>
              <a:sym typeface="Source Sans Pro 2"/>
            </a:endParaRPr>
          </a:p>
          <a:p>
            <a:pPr algn="l">
              <a:lnSpc>
                <a:spcPts val="2116"/>
              </a:lnSpc>
            </a:pPr>
            <a:endParaRPr lang="en-US" sz="1800" i="1">
              <a:solidFill>
                <a:srgbClr val="000000"/>
              </a:solidFill>
              <a:latin typeface="Source Sans Pro 2"/>
              <a:ea typeface="Source Sans Pro 2"/>
              <a:cs typeface="Source Sans Pro 2"/>
              <a:sym typeface="Source Sans Pro 2"/>
            </a:endParaRPr>
          </a:p>
        </p:txBody>
      </p:sp>
      <p:sp>
        <p:nvSpPr>
          <p:cNvPr id="3" name="TextBox 3"/>
          <p:cNvSpPr txBox="1"/>
          <p:nvPr/>
        </p:nvSpPr>
        <p:spPr>
          <a:xfrm>
            <a:off x="220828" y="376238"/>
            <a:ext cx="8702345" cy="581025"/>
          </a:xfrm>
          <a:prstGeom prst="rect">
            <a:avLst/>
          </a:prstGeom>
        </p:spPr>
        <p:txBody>
          <a:bodyPr lIns="0" tIns="0" rIns="0" bIns="0" rtlCol="0" anchor="t">
            <a:spAutoFit/>
          </a:bodyPr>
          <a:lstStyle/>
          <a:p>
            <a:pPr algn="l">
              <a:lnSpc>
                <a:spcPts val="4320"/>
              </a:lnSpc>
            </a:pPr>
            <a:r>
              <a:rPr lang="en-US" sz="3600">
                <a:solidFill>
                  <a:srgbClr val="FF0000"/>
                </a:solidFill>
                <a:latin typeface="Poppins 1"/>
                <a:ea typeface="Poppins 1"/>
                <a:cs typeface="Poppins 1"/>
                <a:sym typeface="Poppins 1"/>
              </a:rPr>
              <a:t>The Sinker - Make the ask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7936" y="0"/>
            <a:ext cx="9139237" cy="6858000"/>
          </a:xfrm>
          <a:custGeom>
            <a:avLst/>
            <a:gdLst/>
            <a:ahLst/>
            <a:cxnLst/>
            <a:rect l="l" t="t" r="r" b="b"/>
            <a:pathLst>
              <a:path w="9139237" h="6858000">
                <a:moveTo>
                  <a:pt x="0" y="0"/>
                </a:moveTo>
                <a:lnTo>
                  <a:pt x="9139237" y="0"/>
                </a:lnTo>
                <a:lnTo>
                  <a:pt x="9139237" y="6858000"/>
                </a:lnTo>
                <a:lnTo>
                  <a:pt x="0" y="6858000"/>
                </a:lnTo>
                <a:lnTo>
                  <a:pt x="0" y="0"/>
                </a:lnTo>
                <a:close/>
              </a:path>
            </a:pathLst>
          </a:custGeom>
          <a:blipFill>
            <a:blip r:embed="rId2">
              <a:extLst>
                <a:ext uri="{96DAC541-7B7A-43D3-8B79-37D633B846F1}">
                  <asvg:svgBlip xmlns:asvg="http://schemas.microsoft.com/office/drawing/2016/SVG/main" r:embed="rId3"/>
                </a:ext>
              </a:extLst>
            </a:blip>
            <a:stretch>
              <a:fillRect l="-29997"/>
            </a:stretch>
          </a:blipFill>
        </p:spPr>
        <p:txBody>
          <a:bodyPr/>
          <a:lstStyle/>
          <a:p>
            <a:endParaRPr lang="en-US"/>
          </a:p>
        </p:txBody>
      </p:sp>
      <p:sp>
        <p:nvSpPr>
          <p:cNvPr id="3" name="TextBox 3"/>
          <p:cNvSpPr txBox="1"/>
          <p:nvPr/>
        </p:nvSpPr>
        <p:spPr>
          <a:xfrm>
            <a:off x="6634953" y="5709933"/>
            <a:ext cx="2176567" cy="390525"/>
          </a:xfrm>
          <a:prstGeom prst="rect">
            <a:avLst/>
          </a:prstGeom>
        </p:spPr>
        <p:txBody>
          <a:bodyPr lIns="0" tIns="0" rIns="0" bIns="0" rtlCol="0" anchor="t">
            <a:spAutoFit/>
          </a:bodyPr>
          <a:lstStyle/>
          <a:p>
            <a:pPr algn="l">
              <a:lnSpc>
                <a:spcPts val="2940"/>
              </a:lnSpc>
            </a:pPr>
            <a:r>
              <a:rPr lang="en-US" sz="2100" b="1">
                <a:solidFill>
                  <a:srgbClr val="FFFFFF"/>
                </a:solidFill>
                <a:latin typeface="Poppins 1"/>
                <a:ea typeface="Poppins 1"/>
                <a:cs typeface="Poppins 1"/>
                <a:sym typeface="Poppins 1"/>
              </a:rPr>
              <a:t>Month Day Year</a:t>
            </a:r>
          </a:p>
        </p:txBody>
      </p:sp>
      <p:sp>
        <p:nvSpPr>
          <p:cNvPr id="4" name="Freeform 4"/>
          <p:cNvSpPr/>
          <p:nvPr/>
        </p:nvSpPr>
        <p:spPr>
          <a:xfrm rot="-10800000">
            <a:off x="5190370" y="5400962"/>
            <a:ext cx="3971874" cy="965438"/>
          </a:xfrm>
          <a:custGeom>
            <a:avLst/>
            <a:gdLst/>
            <a:ahLst/>
            <a:cxnLst/>
            <a:rect l="l" t="t" r="r" b="b"/>
            <a:pathLst>
              <a:path w="3971874" h="965438">
                <a:moveTo>
                  <a:pt x="0" y="0"/>
                </a:moveTo>
                <a:lnTo>
                  <a:pt x="3971873" y="0"/>
                </a:lnTo>
                <a:lnTo>
                  <a:pt x="3971873" y="965437"/>
                </a:lnTo>
                <a:lnTo>
                  <a:pt x="0" y="965437"/>
                </a:lnTo>
                <a:lnTo>
                  <a:pt x="0" y="0"/>
                </a:lnTo>
                <a:close/>
              </a:path>
            </a:pathLst>
          </a:custGeom>
          <a:blipFill>
            <a:blip r:embed="rId4">
              <a:extLst>
                <a:ext uri="{96DAC541-7B7A-43D3-8B79-37D633B846F1}">
                  <asvg:svgBlip xmlns:asvg="http://schemas.microsoft.com/office/drawing/2016/SVG/main" r:embed="rId5"/>
                </a:ext>
              </a:extLst>
            </a:blip>
            <a:stretch>
              <a:fillRect l="-70148"/>
            </a:stretch>
          </a:blipFill>
        </p:spPr>
        <p:txBody>
          <a:bodyPr/>
          <a:lstStyle/>
          <a:p>
            <a:endParaRPr lang="en-US"/>
          </a:p>
        </p:txBody>
      </p:sp>
      <p:sp>
        <p:nvSpPr>
          <p:cNvPr id="5" name="Freeform 5"/>
          <p:cNvSpPr/>
          <p:nvPr/>
        </p:nvSpPr>
        <p:spPr>
          <a:xfrm>
            <a:off x="7270193" y="3822365"/>
            <a:ext cx="1427115" cy="1261050"/>
          </a:xfrm>
          <a:custGeom>
            <a:avLst/>
            <a:gdLst/>
            <a:ahLst/>
            <a:cxnLst/>
            <a:rect l="l" t="t" r="r" b="b"/>
            <a:pathLst>
              <a:path w="1427115" h="1261050">
                <a:moveTo>
                  <a:pt x="0" y="0"/>
                </a:moveTo>
                <a:lnTo>
                  <a:pt x="1427115" y="0"/>
                </a:lnTo>
                <a:lnTo>
                  <a:pt x="1427115" y="1261050"/>
                </a:lnTo>
                <a:lnTo>
                  <a:pt x="0" y="12610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 name="Group 6"/>
          <p:cNvGrpSpPr>
            <a:grpSpLocks noChangeAspect="1"/>
          </p:cNvGrpSpPr>
          <p:nvPr/>
        </p:nvGrpSpPr>
        <p:grpSpPr>
          <a:xfrm>
            <a:off x="326571" y="407181"/>
            <a:ext cx="1854459" cy="1854459"/>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11612322" y="13716000"/>
                  </a:moveTo>
                  <a:lnTo>
                    <a:pt x="2103678" y="13716000"/>
                  </a:lnTo>
                  <a:lnTo>
                    <a:pt x="0" y="11612322"/>
                  </a:lnTo>
                  <a:lnTo>
                    <a:pt x="0" y="2103678"/>
                  </a:lnTo>
                  <a:lnTo>
                    <a:pt x="2103678" y="0"/>
                  </a:lnTo>
                  <a:lnTo>
                    <a:pt x="11612322" y="0"/>
                  </a:lnTo>
                  <a:lnTo>
                    <a:pt x="13716000" y="2103678"/>
                  </a:lnTo>
                  <a:lnTo>
                    <a:pt x="13716000" y="11612322"/>
                  </a:lnTo>
                  <a:close/>
                </a:path>
              </a:pathLst>
            </a:custGeom>
            <a:blipFill>
              <a:blip r:embed="rId8"/>
              <a:stretch>
                <a:fillRect l="-25136" r="-25136"/>
              </a:stretch>
            </a:blipFill>
          </p:spPr>
          <p:txBody>
            <a:bodyPr/>
            <a:lstStyle/>
            <a:p>
              <a:endParaRPr lang="en-US"/>
            </a:p>
          </p:txBody>
        </p:sp>
      </p:grpSp>
      <p:grpSp>
        <p:nvGrpSpPr>
          <p:cNvPr id="8" name="Group 8"/>
          <p:cNvGrpSpPr>
            <a:grpSpLocks noChangeAspect="1"/>
          </p:cNvGrpSpPr>
          <p:nvPr/>
        </p:nvGrpSpPr>
        <p:grpSpPr>
          <a:xfrm>
            <a:off x="326571" y="3546503"/>
            <a:ext cx="1854459" cy="1854459"/>
            <a:chOff x="0" y="0"/>
            <a:chExt cx="13716000" cy="13716000"/>
          </a:xfrm>
        </p:grpSpPr>
        <p:sp>
          <p:nvSpPr>
            <p:cNvPr id="9" name="Freeform 9"/>
            <p:cNvSpPr/>
            <p:nvPr/>
          </p:nvSpPr>
          <p:spPr>
            <a:xfrm>
              <a:off x="0" y="0"/>
              <a:ext cx="13716000" cy="13716000"/>
            </a:xfrm>
            <a:custGeom>
              <a:avLst/>
              <a:gdLst/>
              <a:ahLst/>
              <a:cxnLst/>
              <a:rect l="l" t="t" r="r" b="b"/>
              <a:pathLst>
                <a:path w="13716000" h="13716000">
                  <a:moveTo>
                    <a:pt x="11612322" y="13716000"/>
                  </a:moveTo>
                  <a:lnTo>
                    <a:pt x="2103678" y="13716000"/>
                  </a:lnTo>
                  <a:lnTo>
                    <a:pt x="0" y="11612322"/>
                  </a:lnTo>
                  <a:lnTo>
                    <a:pt x="0" y="2103678"/>
                  </a:lnTo>
                  <a:lnTo>
                    <a:pt x="2103678" y="0"/>
                  </a:lnTo>
                  <a:lnTo>
                    <a:pt x="11612322" y="0"/>
                  </a:lnTo>
                  <a:lnTo>
                    <a:pt x="13716000" y="2103678"/>
                  </a:lnTo>
                  <a:lnTo>
                    <a:pt x="13716000" y="11612322"/>
                  </a:lnTo>
                  <a:close/>
                </a:path>
              </a:pathLst>
            </a:custGeom>
            <a:blipFill>
              <a:blip r:embed="rId9"/>
              <a:stretch>
                <a:fillRect t="-23732" b="-23732"/>
              </a:stretch>
            </a:blipFill>
          </p:spPr>
          <p:txBody>
            <a:bodyPr/>
            <a:lstStyle/>
            <a:p>
              <a:endParaRPr lang="en-US"/>
            </a:p>
          </p:txBody>
        </p:sp>
      </p:grpSp>
      <p:grpSp>
        <p:nvGrpSpPr>
          <p:cNvPr id="10" name="Group 10"/>
          <p:cNvGrpSpPr>
            <a:grpSpLocks noChangeAspect="1"/>
          </p:cNvGrpSpPr>
          <p:nvPr/>
        </p:nvGrpSpPr>
        <p:grpSpPr>
          <a:xfrm>
            <a:off x="2894349" y="3546503"/>
            <a:ext cx="1854459" cy="1854459"/>
            <a:chOff x="0" y="0"/>
            <a:chExt cx="13716000" cy="13716000"/>
          </a:xfrm>
        </p:grpSpPr>
        <p:sp>
          <p:nvSpPr>
            <p:cNvPr id="11" name="Freeform 11"/>
            <p:cNvSpPr/>
            <p:nvPr/>
          </p:nvSpPr>
          <p:spPr>
            <a:xfrm>
              <a:off x="0" y="0"/>
              <a:ext cx="13716000" cy="13716000"/>
            </a:xfrm>
            <a:custGeom>
              <a:avLst/>
              <a:gdLst/>
              <a:ahLst/>
              <a:cxnLst/>
              <a:rect l="l" t="t" r="r" b="b"/>
              <a:pathLst>
                <a:path w="13716000" h="13716000">
                  <a:moveTo>
                    <a:pt x="11612322" y="13716000"/>
                  </a:moveTo>
                  <a:lnTo>
                    <a:pt x="2103678" y="13716000"/>
                  </a:lnTo>
                  <a:lnTo>
                    <a:pt x="0" y="11612322"/>
                  </a:lnTo>
                  <a:lnTo>
                    <a:pt x="0" y="2103678"/>
                  </a:lnTo>
                  <a:lnTo>
                    <a:pt x="2103678" y="0"/>
                  </a:lnTo>
                  <a:lnTo>
                    <a:pt x="11612322" y="0"/>
                  </a:lnTo>
                  <a:lnTo>
                    <a:pt x="13716000" y="2103678"/>
                  </a:lnTo>
                  <a:lnTo>
                    <a:pt x="13716000" y="11612322"/>
                  </a:lnTo>
                  <a:close/>
                </a:path>
              </a:pathLst>
            </a:custGeom>
            <a:blipFill>
              <a:blip r:embed="rId10"/>
              <a:stretch>
                <a:fillRect t="-5597" b="-82758"/>
              </a:stretch>
            </a:blipFill>
          </p:spPr>
          <p:txBody>
            <a:bodyPr/>
            <a:lstStyle/>
            <a:p>
              <a:endParaRPr lang="en-US"/>
            </a:p>
          </p:txBody>
        </p:sp>
      </p:grpSp>
      <p:grpSp>
        <p:nvGrpSpPr>
          <p:cNvPr id="12" name="Group 12"/>
          <p:cNvGrpSpPr>
            <a:grpSpLocks noChangeAspect="1"/>
          </p:cNvGrpSpPr>
          <p:nvPr/>
        </p:nvGrpSpPr>
        <p:grpSpPr>
          <a:xfrm>
            <a:off x="2894349" y="407181"/>
            <a:ext cx="1854459" cy="1854459"/>
            <a:chOff x="0" y="0"/>
            <a:chExt cx="13716000" cy="13716000"/>
          </a:xfrm>
        </p:grpSpPr>
        <p:sp>
          <p:nvSpPr>
            <p:cNvPr id="13" name="Freeform 13"/>
            <p:cNvSpPr/>
            <p:nvPr/>
          </p:nvSpPr>
          <p:spPr>
            <a:xfrm>
              <a:off x="0" y="0"/>
              <a:ext cx="13716000" cy="13716000"/>
            </a:xfrm>
            <a:custGeom>
              <a:avLst/>
              <a:gdLst/>
              <a:ahLst/>
              <a:cxnLst/>
              <a:rect l="l" t="t" r="r" b="b"/>
              <a:pathLst>
                <a:path w="13716000" h="13716000">
                  <a:moveTo>
                    <a:pt x="11612322" y="13716000"/>
                  </a:moveTo>
                  <a:lnTo>
                    <a:pt x="2103678" y="13716000"/>
                  </a:lnTo>
                  <a:lnTo>
                    <a:pt x="0" y="11612322"/>
                  </a:lnTo>
                  <a:lnTo>
                    <a:pt x="0" y="2103678"/>
                  </a:lnTo>
                  <a:lnTo>
                    <a:pt x="2103678" y="0"/>
                  </a:lnTo>
                  <a:lnTo>
                    <a:pt x="11612322" y="0"/>
                  </a:lnTo>
                  <a:lnTo>
                    <a:pt x="13716000" y="2103678"/>
                  </a:lnTo>
                  <a:lnTo>
                    <a:pt x="13716000" y="11612322"/>
                  </a:lnTo>
                  <a:close/>
                </a:path>
              </a:pathLst>
            </a:custGeom>
            <a:blipFill>
              <a:blip r:embed="rId11"/>
              <a:stretch>
                <a:fillRect b="-732"/>
              </a:stretch>
            </a:blipFill>
          </p:spPr>
          <p:txBody>
            <a:bodyPr/>
            <a:lstStyle/>
            <a:p>
              <a:endParaRPr lang="en-US"/>
            </a:p>
          </p:txBody>
        </p:sp>
      </p:grpSp>
      <p:sp>
        <p:nvSpPr>
          <p:cNvPr id="14" name="TextBox 14"/>
          <p:cNvSpPr txBox="1"/>
          <p:nvPr/>
        </p:nvSpPr>
        <p:spPr>
          <a:xfrm>
            <a:off x="5473342" y="5595441"/>
            <a:ext cx="3397596" cy="576478"/>
          </a:xfrm>
          <a:prstGeom prst="rect">
            <a:avLst/>
          </a:prstGeom>
        </p:spPr>
        <p:txBody>
          <a:bodyPr lIns="0" tIns="0" rIns="0" bIns="0" rtlCol="0" anchor="t">
            <a:spAutoFit/>
          </a:bodyPr>
          <a:lstStyle/>
          <a:p>
            <a:pPr algn="r">
              <a:lnSpc>
                <a:spcPts val="4145"/>
              </a:lnSpc>
            </a:pPr>
            <a:r>
              <a:rPr lang="en-US" sz="3800">
                <a:solidFill>
                  <a:srgbClr val="FFFFFF"/>
                </a:solidFill>
                <a:latin typeface="Poppins 1"/>
                <a:ea typeface="Poppins 1"/>
                <a:cs typeface="Poppins 1"/>
                <a:sym typeface="Poppins 1"/>
              </a:rPr>
              <a:t>WHO WE ARE</a:t>
            </a:r>
          </a:p>
        </p:txBody>
      </p:sp>
      <p:sp>
        <p:nvSpPr>
          <p:cNvPr id="15" name="TextBox 15"/>
          <p:cNvSpPr txBox="1"/>
          <p:nvPr/>
        </p:nvSpPr>
        <p:spPr>
          <a:xfrm>
            <a:off x="169491" y="2327942"/>
            <a:ext cx="2168619" cy="899795"/>
          </a:xfrm>
          <a:prstGeom prst="rect">
            <a:avLst/>
          </a:prstGeom>
        </p:spPr>
        <p:txBody>
          <a:bodyPr lIns="0" tIns="0" rIns="0" bIns="0" rtlCol="0" anchor="t">
            <a:spAutoFit/>
          </a:bodyPr>
          <a:lstStyle/>
          <a:p>
            <a:pPr algn="ctr">
              <a:lnSpc>
                <a:spcPts val="2379"/>
              </a:lnSpc>
            </a:pPr>
            <a:r>
              <a:rPr lang="en-US" sz="1699">
                <a:solidFill>
                  <a:srgbClr val="FFFFFF"/>
                </a:solidFill>
                <a:latin typeface="Poppins 2"/>
                <a:ea typeface="Poppins 2"/>
                <a:cs typeface="Poppins 2"/>
                <a:sym typeface="Poppins 2"/>
              </a:rPr>
              <a:t>All Lopshire</a:t>
            </a:r>
          </a:p>
          <a:p>
            <a:pPr algn="ctr">
              <a:lnSpc>
                <a:spcPts val="2379"/>
              </a:lnSpc>
            </a:pPr>
            <a:r>
              <a:rPr lang="en-US" sz="1699">
                <a:solidFill>
                  <a:srgbClr val="FFFFFF"/>
                </a:solidFill>
                <a:latin typeface="Poppins 2"/>
                <a:ea typeface="Poppins 2"/>
                <a:cs typeface="Poppins 2"/>
                <a:sym typeface="Poppins 2"/>
              </a:rPr>
              <a:t>Illinois Government Relations Director </a:t>
            </a:r>
          </a:p>
        </p:txBody>
      </p:sp>
      <p:sp>
        <p:nvSpPr>
          <p:cNvPr id="16" name="TextBox 16"/>
          <p:cNvSpPr txBox="1"/>
          <p:nvPr/>
        </p:nvSpPr>
        <p:spPr>
          <a:xfrm>
            <a:off x="-96283" y="5521214"/>
            <a:ext cx="2700166" cy="880745"/>
          </a:xfrm>
          <a:prstGeom prst="rect">
            <a:avLst/>
          </a:prstGeom>
        </p:spPr>
        <p:txBody>
          <a:bodyPr lIns="0" tIns="0" rIns="0" bIns="0" rtlCol="0" anchor="t">
            <a:spAutoFit/>
          </a:bodyPr>
          <a:lstStyle/>
          <a:p>
            <a:pPr algn="ctr">
              <a:lnSpc>
                <a:spcPts val="2520"/>
              </a:lnSpc>
            </a:pPr>
            <a:r>
              <a:rPr lang="en-US" sz="1800" b="1">
                <a:solidFill>
                  <a:srgbClr val="FFFFFF"/>
                </a:solidFill>
                <a:latin typeface="Poppins 2 Bold"/>
                <a:ea typeface="Poppins 2 Bold"/>
                <a:cs typeface="Poppins 2 Bold"/>
                <a:sym typeface="Poppins 2 Bold"/>
              </a:rPr>
              <a:t>Maggie Powell</a:t>
            </a:r>
          </a:p>
          <a:p>
            <a:pPr algn="ctr">
              <a:lnSpc>
                <a:spcPts val="2239"/>
              </a:lnSpc>
            </a:pPr>
            <a:r>
              <a:rPr lang="en-US" sz="1599">
                <a:solidFill>
                  <a:srgbClr val="B2F2FF"/>
                </a:solidFill>
                <a:latin typeface="Poppins 2"/>
                <a:ea typeface="Poppins 2"/>
                <a:cs typeface="Poppins 2"/>
                <a:sym typeface="Poppins 2"/>
              </a:rPr>
              <a:t>State Lead </a:t>
            </a:r>
          </a:p>
          <a:p>
            <a:pPr algn="ctr">
              <a:lnSpc>
                <a:spcPts val="2239"/>
              </a:lnSpc>
            </a:pPr>
            <a:r>
              <a:rPr lang="en-US" sz="1599">
                <a:solidFill>
                  <a:srgbClr val="B2F2FF"/>
                </a:solidFill>
                <a:latin typeface="Poppins 2"/>
                <a:ea typeface="Poppins 2"/>
                <a:cs typeface="Poppins 2"/>
                <a:sym typeface="Poppins 2"/>
              </a:rPr>
              <a:t>Ambassador</a:t>
            </a:r>
          </a:p>
        </p:txBody>
      </p:sp>
      <p:sp>
        <p:nvSpPr>
          <p:cNvPr id="17" name="TextBox 17"/>
          <p:cNvSpPr txBox="1"/>
          <p:nvPr/>
        </p:nvSpPr>
        <p:spPr>
          <a:xfrm>
            <a:off x="2471496" y="5521214"/>
            <a:ext cx="2700166" cy="880745"/>
          </a:xfrm>
          <a:prstGeom prst="rect">
            <a:avLst/>
          </a:prstGeom>
        </p:spPr>
        <p:txBody>
          <a:bodyPr lIns="0" tIns="0" rIns="0" bIns="0" rtlCol="0" anchor="t">
            <a:spAutoFit/>
          </a:bodyPr>
          <a:lstStyle/>
          <a:p>
            <a:pPr algn="ctr">
              <a:lnSpc>
                <a:spcPts val="2520"/>
              </a:lnSpc>
            </a:pPr>
            <a:r>
              <a:rPr lang="en-US" sz="1800" b="1">
                <a:solidFill>
                  <a:srgbClr val="FFFFFF"/>
                </a:solidFill>
                <a:latin typeface="Poppins 2 Bold"/>
                <a:ea typeface="Poppins 2 Bold"/>
                <a:cs typeface="Poppins 2 Bold"/>
                <a:sym typeface="Poppins 2 Bold"/>
              </a:rPr>
              <a:t>Polly Sulcer</a:t>
            </a:r>
          </a:p>
          <a:p>
            <a:pPr algn="ctr">
              <a:lnSpc>
                <a:spcPts val="2239"/>
              </a:lnSpc>
            </a:pPr>
            <a:r>
              <a:rPr lang="en-US" sz="1599">
                <a:solidFill>
                  <a:srgbClr val="B2F2FF"/>
                </a:solidFill>
                <a:latin typeface="Poppins 2"/>
                <a:ea typeface="Poppins 2"/>
                <a:cs typeface="Poppins 2"/>
                <a:sym typeface="Poppins 2"/>
              </a:rPr>
              <a:t>Vice State Lead </a:t>
            </a:r>
          </a:p>
          <a:p>
            <a:pPr algn="ctr">
              <a:lnSpc>
                <a:spcPts val="2239"/>
              </a:lnSpc>
            </a:pPr>
            <a:r>
              <a:rPr lang="en-US" sz="1599">
                <a:solidFill>
                  <a:srgbClr val="B2F2FF"/>
                </a:solidFill>
                <a:latin typeface="Poppins 2"/>
                <a:ea typeface="Poppins 2"/>
                <a:cs typeface="Poppins 2"/>
                <a:sym typeface="Poppins 2"/>
              </a:rPr>
              <a:t>Ambassador</a:t>
            </a:r>
          </a:p>
        </p:txBody>
      </p:sp>
      <p:sp>
        <p:nvSpPr>
          <p:cNvPr id="18" name="TextBox 18"/>
          <p:cNvSpPr txBox="1"/>
          <p:nvPr/>
        </p:nvSpPr>
        <p:spPr>
          <a:xfrm>
            <a:off x="2737269" y="2327942"/>
            <a:ext cx="2736073" cy="880745"/>
          </a:xfrm>
          <a:prstGeom prst="rect">
            <a:avLst/>
          </a:prstGeom>
        </p:spPr>
        <p:txBody>
          <a:bodyPr lIns="0" tIns="0" rIns="0" bIns="0" rtlCol="0" anchor="t">
            <a:spAutoFit/>
          </a:bodyPr>
          <a:lstStyle/>
          <a:p>
            <a:pPr algn="ctr">
              <a:lnSpc>
                <a:spcPts val="2519"/>
              </a:lnSpc>
            </a:pPr>
            <a:r>
              <a:rPr lang="en-US" sz="1799" b="1">
                <a:solidFill>
                  <a:srgbClr val="FFFFFF"/>
                </a:solidFill>
                <a:latin typeface="Poppins 2 Bold"/>
                <a:ea typeface="Poppins 2 Bold"/>
                <a:cs typeface="Poppins 2 Bold"/>
                <a:sym typeface="Poppins 2 Bold"/>
              </a:rPr>
              <a:t>Lauren MacLaren</a:t>
            </a:r>
          </a:p>
          <a:p>
            <a:pPr algn="ctr">
              <a:lnSpc>
                <a:spcPts val="2239"/>
              </a:lnSpc>
            </a:pPr>
            <a:r>
              <a:rPr lang="en-US" sz="1599">
                <a:solidFill>
                  <a:srgbClr val="B2F2FF"/>
                </a:solidFill>
                <a:latin typeface="Poppins 2"/>
                <a:ea typeface="Poppins 2"/>
                <a:cs typeface="Poppins 2"/>
                <a:sym typeface="Poppins 2"/>
              </a:rPr>
              <a:t>Director of Grassroots Organizing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828" y="1159643"/>
            <a:ext cx="8702345" cy="3687445"/>
          </a:xfrm>
          <a:prstGeom prst="rect">
            <a:avLst/>
          </a:prstGeom>
        </p:spPr>
        <p:txBody>
          <a:bodyPr lIns="0" tIns="0" rIns="0" bIns="0" rtlCol="0" anchor="t">
            <a:spAutoFit/>
          </a:bodyPr>
          <a:lstStyle/>
          <a:p>
            <a:pPr algn="l">
              <a:lnSpc>
                <a:spcPts val="3079"/>
              </a:lnSpc>
            </a:pPr>
            <a:r>
              <a:rPr lang="en-US" sz="2199">
                <a:solidFill>
                  <a:srgbClr val="2746F8"/>
                </a:solidFill>
                <a:latin typeface="Poppins 2"/>
                <a:ea typeface="Poppins 2"/>
                <a:cs typeface="Poppins 2"/>
                <a:sym typeface="Poppins 2"/>
              </a:rPr>
              <a:t>Remember, we want to hear a </a:t>
            </a:r>
            <a:r>
              <a:rPr lang="en-US" sz="2199" b="1">
                <a:solidFill>
                  <a:srgbClr val="2746F8"/>
                </a:solidFill>
                <a:latin typeface="Poppins 2 Bold"/>
                <a:ea typeface="Poppins 2 Bold"/>
                <a:cs typeface="Poppins 2 Bold"/>
                <a:sym typeface="Poppins 2 Bold"/>
              </a:rPr>
              <a:t>YES</a:t>
            </a:r>
            <a:r>
              <a:rPr lang="en-US" sz="2199">
                <a:solidFill>
                  <a:srgbClr val="2746F8"/>
                </a:solidFill>
                <a:latin typeface="Poppins 2"/>
                <a:ea typeface="Poppins 2"/>
                <a:cs typeface="Poppins 2"/>
                <a:sym typeface="Poppins 2"/>
              </a:rPr>
              <a:t> or </a:t>
            </a:r>
            <a:r>
              <a:rPr lang="en-US" sz="2199" b="1">
                <a:solidFill>
                  <a:srgbClr val="2746F8"/>
                </a:solidFill>
                <a:latin typeface="Poppins 2 Bold"/>
                <a:ea typeface="Poppins 2 Bold"/>
                <a:cs typeface="Poppins 2 Bold"/>
                <a:sym typeface="Poppins 2 Bold"/>
              </a:rPr>
              <a:t>NO</a:t>
            </a:r>
            <a:r>
              <a:rPr lang="en-US" sz="2199">
                <a:solidFill>
                  <a:srgbClr val="2746F8"/>
                </a:solidFill>
                <a:latin typeface="Poppins 2"/>
                <a:ea typeface="Poppins 2"/>
                <a:cs typeface="Poppins 2"/>
                <a:sym typeface="Poppins 2"/>
              </a:rPr>
              <a:t> answer. </a:t>
            </a:r>
          </a:p>
          <a:p>
            <a:pPr algn="l">
              <a:lnSpc>
                <a:spcPts val="2520"/>
              </a:lnSpc>
            </a:pPr>
            <a:endParaRPr lang="en-US" sz="2199">
              <a:solidFill>
                <a:srgbClr val="2746F8"/>
              </a:solidFill>
              <a:latin typeface="Poppins 2"/>
              <a:ea typeface="Poppins 2"/>
              <a:cs typeface="Poppins 2"/>
              <a:sym typeface="Poppins 2"/>
            </a:endParaRPr>
          </a:p>
          <a:p>
            <a:pPr marL="388620" lvl="1" indent="-194310" algn="l">
              <a:lnSpc>
                <a:spcPts val="2520"/>
              </a:lnSpc>
              <a:buFont typeface="Arial"/>
              <a:buChar char="•"/>
            </a:pPr>
            <a:r>
              <a:rPr lang="en-US" sz="1800">
                <a:solidFill>
                  <a:srgbClr val="000000"/>
                </a:solidFill>
                <a:latin typeface="Source Sans Pro 1"/>
                <a:ea typeface="Source Sans Pro 1"/>
                <a:cs typeface="Source Sans Pro 1"/>
                <a:sym typeface="Source Sans Pro 1"/>
              </a:rPr>
              <a:t>If your lawmaker answers yes to the ask that is great! Thank them for their support. </a:t>
            </a:r>
          </a:p>
          <a:p>
            <a:pPr marL="388620" lvl="1" indent="-194310" algn="l">
              <a:lnSpc>
                <a:spcPts val="2520"/>
              </a:lnSpc>
              <a:buFont typeface="Arial"/>
              <a:buChar char="•"/>
            </a:pPr>
            <a:r>
              <a:rPr lang="en-US" sz="1800">
                <a:solidFill>
                  <a:srgbClr val="000000"/>
                </a:solidFill>
                <a:latin typeface="Source Sans Pro 1"/>
                <a:ea typeface="Source Sans Pro 1"/>
                <a:cs typeface="Source Sans Pro 1"/>
                <a:sym typeface="Source Sans Pro 1"/>
              </a:rPr>
              <a:t>If your lawmaker answers no, ask why and if there is further information you can provide after the meeting. </a:t>
            </a:r>
          </a:p>
          <a:p>
            <a:pPr marL="777240" lvl="2" indent="-259080" algn="l">
              <a:lnSpc>
                <a:spcPts val="2520"/>
              </a:lnSpc>
              <a:buFont typeface="Arial"/>
              <a:buChar char="⚬"/>
            </a:pPr>
            <a:r>
              <a:rPr lang="en-US" sz="1800">
                <a:solidFill>
                  <a:srgbClr val="000000"/>
                </a:solidFill>
                <a:latin typeface="Source Sans Pro 1"/>
                <a:ea typeface="Source Sans Pro 1"/>
                <a:cs typeface="Source Sans Pro 1"/>
                <a:sym typeface="Source Sans Pro 1"/>
              </a:rPr>
              <a:t>Include their concerns on your report back form. </a:t>
            </a:r>
          </a:p>
          <a:p>
            <a:pPr marL="388620" lvl="1" indent="-194310" algn="l">
              <a:lnSpc>
                <a:spcPts val="2520"/>
              </a:lnSpc>
              <a:buFont typeface="Arial"/>
              <a:buChar char="•"/>
            </a:pPr>
            <a:r>
              <a:rPr lang="en-US" sz="1800">
                <a:solidFill>
                  <a:srgbClr val="000000"/>
                </a:solidFill>
                <a:latin typeface="Source Sans Pro 1"/>
                <a:ea typeface="Source Sans Pro 1"/>
                <a:cs typeface="Source Sans Pro 1"/>
                <a:sym typeface="Source Sans Pro 1"/>
              </a:rPr>
              <a:t>If your member doesn’t give a direct yes or no answer, ask for clarification. </a:t>
            </a:r>
          </a:p>
          <a:p>
            <a:pPr marL="388620" lvl="1" indent="-194310" algn="l">
              <a:lnSpc>
                <a:spcPts val="2520"/>
              </a:lnSpc>
              <a:buFont typeface="Arial"/>
              <a:buChar char="•"/>
            </a:pPr>
            <a:r>
              <a:rPr lang="en-US" sz="1800">
                <a:solidFill>
                  <a:srgbClr val="000000"/>
                </a:solidFill>
                <a:latin typeface="Source Sans Pro 1"/>
                <a:ea typeface="Source Sans Pro 1"/>
                <a:cs typeface="Source Sans Pro 1"/>
                <a:sym typeface="Source Sans Pro 1"/>
              </a:rPr>
              <a:t>After you receive the answer, move on to the next ask (link and sinker). </a:t>
            </a:r>
          </a:p>
          <a:p>
            <a:pPr algn="l">
              <a:lnSpc>
                <a:spcPts val="2520"/>
              </a:lnSpc>
            </a:pPr>
            <a:endParaRPr lang="en-US" sz="1800">
              <a:solidFill>
                <a:srgbClr val="000000"/>
              </a:solidFill>
              <a:latin typeface="Source Sans Pro 1"/>
              <a:ea typeface="Source Sans Pro 1"/>
              <a:cs typeface="Source Sans Pro 1"/>
              <a:sym typeface="Source Sans Pro 1"/>
            </a:endParaRPr>
          </a:p>
          <a:p>
            <a:pPr algn="l">
              <a:lnSpc>
                <a:spcPts val="3079"/>
              </a:lnSpc>
            </a:pPr>
            <a:r>
              <a:rPr lang="en-US" sz="2199">
                <a:solidFill>
                  <a:srgbClr val="2746F8"/>
                </a:solidFill>
                <a:latin typeface="Poppins 2"/>
                <a:ea typeface="Poppins 2"/>
                <a:cs typeface="Poppins 2"/>
                <a:sym typeface="Poppins 2"/>
              </a:rPr>
              <a:t>After the first line and sinker, move on to the next until all legislative asks have been made and answered.</a:t>
            </a:r>
          </a:p>
        </p:txBody>
      </p:sp>
      <p:sp>
        <p:nvSpPr>
          <p:cNvPr id="3" name="TextBox 3"/>
          <p:cNvSpPr txBox="1"/>
          <p:nvPr/>
        </p:nvSpPr>
        <p:spPr>
          <a:xfrm>
            <a:off x="220828" y="376238"/>
            <a:ext cx="8702345" cy="581025"/>
          </a:xfrm>
          <a:prstGeom prst="rect">
            <a:avLst/>
          </a:prstGeom>
        </p:spPr>
        <p:txBody>
          <a:bodyPr lIns="0" tIns="0" rIns="0" bIns="0" rtlCol="0" anchor="t">
            <a:spAutoFit/>
          </a:bodyPr>
          <a:lstStyle/>
          <a:p>
            <a:pPr algn="l">
              <a:lnSpc>
                <a:spcPts val="4320"/>
              </a:lnSpc>
            </a:pPr>
            <a:r>
              <a:rPr lang="en-US" sz="3600">
                <a:solidFill>
                  <a:srgbClr val="FF0000"/>
                </a:solidFill>
                <a:latin typeface="Poppins 1"/>
                <a:ea typeface="Poppins 1"/>
                <a:cs typeface="Poppins 1"/>
                <a:sym typeface="Poppins 1"/>
              </a:rPr>
              <a:t>Sinker Continued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6482" y="307657"/>
            <a:ext cx="4683125" cy="651510"/>
          </a:xfrm>
          <a:prstGeom prst="rect">
            <a:avLst/>
          </a:prstGeom>
        </p:spPr>
        <p:txBody>
          <a:bodyPr lIns="0" tIns="0" rIns="0" bIns="0" rtlCol="0" anchor="t">
            <a:spAutoFit/>
          </a:bodyPr>
          <a:lstStyle/>
          <a:p>
            <a:pPr algn="ctr">
              <a:lnSpc>
                <a:spcPts val="5040"/>
              </a:lnSpc>
              <a:spcBef>
                <a:spcPct val="0"/>
              </a:spcBef>
            </a:pPr>
            <a:r>
              <a:rPr lang="en-US" sz="3600" spc="3">
                <a:solidFill>
                  <a:srgbClr val="FF0000"/>
                </a:solidFill>
                <a:latin typeface="Poppins 1"/>
                <a:ea typeface="Poppins 1"/>
                <a:cs typeface="Poppins 1"/>
                <a:sym typeface="Poppins 1"/>
              </a:rPr>
              <a:t>Closing the Meeting</a:t>
            </a:r>
          </a:p>
        </p:txBody>
      </p:sp>
      <p:sp>
        <p:nvSpPr>
          <p:cNvPr id="3" name="TextBox 3"/>
          <p:cNvSpPr txBox="1"/>
          <p:nvPr/>
        </p:nvSpPr>
        <p:spPr>
          <a:xfrm>
            <a:off x="226482" y="1211055"/>
            <a:ext cx="8691036" cy="1730375"/>
          </a:xfrm>
          <a:prstGeom prst="rect">
            <a:avLst/>
          </a:prstGeom>
        </p:spPr>
        <p:txBody>
          <a:bodyPr lIns="0" tIns="0" rIns="0" bIns="0" rtlCol="0" anchor="t">
            <a:spAutoFit/>
          </a:bodyPr>
          <a:lstStyle/>
          <a:p>
            <a:pPr algn="l">
              <a:lnSpc>
                <a:spcPts val="3079"/>
              </a:lnSpc>
            </a:pPr>
            <a:r>
              <a:rPr lang="en-US" sz="2199">
                <a:solidFill>
                  <a:srgbClr val="2746F8"/>
                </a:solidFill>
                <a:latin typeface="Poppins 2"/>
                <a:ea typeface="Poppins 2"/>
                <a:cs typeface="Poppins 2"/>
                <a:sym typeface="Poppins 2"/>
              </a:rPr>
              <a:t>Determine who from your group will close the meeting and thank the lawmaker/their staff. </a:t>
            </a:r>
          </a:p>
          <a:p>
            <a:pPr algn="l">
              <a:lnSpc>
                <a:spcPts val="2520"/>
              </a:lnSpc>
            </a:pPr>
            <a:endParaRPr lang="en-US" sz="2199">
              <a:solidFill>
                <a:srgbClr val="2746F8"/>
              </a:solidFill>
              <a:latin typeface="Poppins 2"/>
              <a:ea typeface="Poppins 2"/>
              <a:cs typeface="Poppins 2"/>
              <a:sym typeface="Poppins 2"/>
            </a:endParaRPr>
          </a:p>
          <a:p>
            <a:pPr algn="l">
              <a:lnSpc>
                <a:spcPts val="2520"/>
              </a:lnSpc>
            </a:pPr>
            <a:r>
              <a:rPr lang="en-US" sz="1800">
                <a:solidFill>
                  <a:srgbClr val="000000"/>
                </a:solidFill>
                <a:latin typeface="Source Sans Pro 1"/>
                <a:ea typeface="Source Sans Pro 1"/>
                <a:cs typeface="Source Sans Pro 1"/>
                <a:sym typeface="Source Sans Pro 1"/>
              </a:rPr>
              <a:t>This is the time to present the lawmaker/their staff with the leave behind folder provided to your group for each meeting.</a:t>
            </a:r>
          </a:p>
        </p:txBody>
      </p:sp>
      <p:sp>
        <p:nvSpPr>
          <p:cNvPr id="4" name="Freeform 4"/>
          <p:cNvSpPr/>
          <p:nvPr/>
        </p:nvSpPr>
        <p:spPr>
          <a:xfrm>
            <a:off x="226482" y="3433472"/>
            <a:ext cx="854195" cy="672679"/>
          </a:xfrm>
          <a:custGeom>
            <a:avLst/>
            <a:gdLst/>
            <a:ahLst/>
            <a:cxnLst/>
            <a:rect l="l" t="t" r="r" b="b"/>
            <a:pathLst>
              <a:path w="854195" h="672679">
                <a:moveTo>
                  <a:pt x="0" y="0"/>
                </a:moveTo>
                <a:lnTo>
                  <a:pt x="854195" y="0"/>
                </a:lnTo>
                <a:lnTo>
                  <a:pt x="854195" y="672679"/>
                </a:lnTo>
                <a:lnTo>
                  <a:pt x="0" y="672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224532" y="3662579"/>
            <a:ext cx="8321949" cy="316230"/>
          </a:xfrm>
          <a:prstGeom prst="rect">
            <a:avLst/>
          </a:prstGeom>
        </p:spPr>
        <p:txBody>
          <a:bodyPr lIns="0" tIns="0" rIns="0" bIns="0" rtlCol="0" anchor="t">
            <a:spAutoFit/>
          </a:bodyPr>
          <a:lstStyle/>
          <a:p>
            <a:pPr algn="l">
              <a:lnSpc>
                <a:spcPts val="2520"/>
              </a:lnSpc>
            </a:pPr>
            <a:r>
              <a:rPr lang="en-US" sz="1800">
                <a:solidFill>
                  <a:srgbClr val="FF0000"/>
                </a:solidFill>
                <a:latin typeface="Source Sans Pro 1"/>
                <a:ea typeface="Source Sans Pro 1"/>
                <a:cs typeface="Source Sans Pro 1"/>
                <a:sym typeface="Source Sans Pro 1"/>
              </a:rPr>
              <a:t>Ask for a photo before you leave!</a:t>
            </a:r>
          </a:p>
        </p:txBody>
      </p:sp>
      <p:sp>
        <p:nvSpPr>
          <p:cNvPr id="6" name="TextBox 6"/>
          <p:cNvSpPr txBox="1"/>
          <p:nvPr/>
        </p:nvSpPr>
        <p:spPr>
          <a:xfrm>
            <a:off x="226482" y="4591926"/>
            <a:ext cx="8691036" cy="1343025"/>
          </a:xfrm>
          <a:prstGeom prst="rect">
            <a:avLst/>
          </a:prstGeom>
        </p:spPr>
        <p:txBody>
          <a:bodyPr lIns="0" tIns="0" rIns="0" bIns="0" rtlCol="0" anchor="t">
            <a:spAutoFit/>
          </a:bodyPr>
          <a:lstStyle/>
          <a:p>
            <a:pPr algn="l">
              <a:lnSpc>
                <a:spcPts val="2160"/>
              </a:lnSpc>
              <a:spcBef>
                <a:spcPct val="0"/>
              </a:spcBef>
            </a:pPr>
            <a:r>
              <a:rPr lang="en-US" sz="1800">
                <a:solidFill>
                  <a:srgbClr val="FF0000"/>
                </a:solidFill>
                <a:latin typeface="Source Sans Pro 1"/>
                <a:ea typeface="Source Sans Pro 1"/>
                <a:cs typeface="Source Sans Pro 1"/>
                <a:sym typeface="Source Sans Pro 1"/>
              </a:rPr>
              <a:t>Example:</a:t>
            </a:r>
            <a:r>
              <a:rPr lang="en-US" sz="1800">
                <a:solidFill>
                  <a:srgbClr val="2746F8"/>
                </a:solidFill>
                <a:latin typeface="Source Sans Pro 1"/>
                <a:ea typeface="Source Sans Pro 1"/>
                <a:cs typeface="Source Sans Pro 1"/>
                <a:sym typeface="Source Sans Pro 1"/>
              </a:rPr>
              <a:t> </a:t>
            </a:r>
            <a:r>
              <a:rPr lang="en-US" sz="1800">
                <a:solidFill>
                  <a:srgbClr val="000000"/>
                </a:solidFill>
                <a:latin typeface="Source Sans Pro 1"/>
                <a:ea typeface="Source Sans Pro 1"/>
                <a:cs typeface="Source Sans Pro 1"/>
                <a:sym typeface="Source Sans Pro 1"/>
              </a:rPr>
              <a:t>"Thank you for taking the time to meet with us today! </a:t>
            </a:r>
            <a:r>
              <a:rPr lang="en-US" sz="1800">
                <a:solidFill>
                  <a:srgbClr val="2746F8"/>
                </a:solidFill>
                <a:latin typeface="Source Sans Pro 1"/>
                <a:ea typeface="Source Sans Pro 1"/>
                <a:cs typeface="Source Sans Pro 1"/>
                <a:sym typeface="Source Sans Pro 1"/>
              </a:rPr>
              <a:t>We appreciate your consideration and support of our asks/hope the [lawmaker name] will support our asks</a:t>
            </a:r>
            <a:r>
              <a:rPr lang="en-US" sz="1800">
                <a:solidFill>
                  <a:srgbClr val="000000"/>
                </a:solidFill>
                <a:latin typeface="Source Sans Pro 1"/>
                <a:ea typeface="Source Sans Pro 1"/>
                <a:cs typeface="Source Sans Pro 1"/>
                <a:sym typeface="Source Sans Pro 1"/>
              </a:rPr>
              <a:t>. Here is a folder with fact sheets and other detailed information on all the issues we discussed. </a:t>
            </a:r>
            <a:r>
              <a:rPr lang="en-US" sz="1800">
                <a:solidFill>
                  <a:srgbClr val="2746F8"/>
                </a:solidFill>
                <a:latin typeface="Source Sans Pro 1"/>
                <a:ea typeface="Source Sans Pro 1"/>
                <a:cs typeface="Source Sans Pro 1"/>
                <a:sym typeface="Source Sans Pro 1"/>
              </a:rPr>
              <a:t>We will make sure our Government Relations Director, Ally Lopshire, follows up to answer your questions. </a:t>
            </a:r>
            <a:r>
              <a:rPr lang="en-US" sz="1800">
                <a:solidFill>
                  <a:srgbClr val="000000"/>
                </a:solidFill>
                <a:latin typeface="Source Sans Pro 1"/>
                <a:ea typeface="Source Sans Pro 1"/>
                <a:cs typeface="Source Sans Pro 1"/>
                <a:sym typeface="Source Sans Pro 1"/>
              </a:rPr>
              <a:t>Do you mind if we took a photo together?”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809" y="5720397"/>
            <a:ext cx="428590" cy="428590"/>
          </a:xfrm>
          <a:custGeom>
            <a:avLst/>
            <a:gdLst/>
            <a:ahLst/>
            <a:cxnLst/>
            <a:rect l="l" t="t" r="r" b="b"/>
            <a:pathLst>
              <a:path w="428590" h="428590">
                <a:moveTo>
                  <a:pt x="0" y="0"/>
                </a:moveTo>
                <a:lnTo>
                  <a:pt x="428589" y="0"/>
                </a:lnTo>
                <a:lnTo>
                  <a:pt x="428589" y="428590"/>
                </a:lnTo>
                <a:lnTo>
                  <a:pt x="0" y="428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094047" y="5758445"/>
            <a:ext cx="437029" cy="437029"/>
          </a:xfrm>
          <a:custGeom>
            <a:avLst/>
            <a:gdLst/>
            <a:ahLst/>
            <a:cxnLst/>
            <a:rect l="l" t="t" r="r" b="b"/>
            <a:pathLst>
              <a:path w="437029" h="437029">
                <a:moveTo>
                  <a:pt x="0" y="0"/>
                </a:moveTo>
                <a:lnTo>
                  <a:pt x="437029" y="0"/>
                </a:lnTo>
                <a:lnTo>
                  <a:pt x="437029" y="437029"/>
                </a:lnTo>
                <a:lnTo>
                  <a:pt x="0" y="437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96668"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After Your Meetings - Next Steps</a:t>
            </a:r>
          </a:p>
        </p:txBody>
      </p:sp>
      <p:sp>
        <p:nvSpPr>
          <p:cNvPr id="5" name="TextBox 5"/>
          <p:cNvSpPr txBox="1"/>
          <p:nvPr/>
        </p:nvSpPr>
        <p:spPr>
          <a:xfrm>
            <a:off x="168939" y="1197545"/>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1</a:t>
            </a:r>
          </a:p>
        </p:txBody>
      </p:sp>
      <p:sp>
        <p:nvSpPr>
          <p:cNvPr id="6" name="TextBox 6"/>
          <p:cNvSpPr txBox="1"/>
          <p:nvPr/>
        </p:nvSpPr>
        <p:spPr>
          <a:xfrm>
            <a:off x="511103" y="1460562"/>
            <a:ext cx="8553541"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Thank You Notes</a:t>
            </a:r>
          </a:p>
        </p:txBody>
      </p:sp>
      <p:sp>
        <p:nvSpPr>
          <p:cNvPr id="7" name="TextBox 7"/>
          <p:cNvSpPr txBox="1"/>
          <p:nvPr/>
        </p:nvSpPr>
        <p:spPr>
          <a:xfrm>
            <a:off x="424678" y="1875980"/>
            <a:ext cx="8290138" cy="57912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Take a minute to write a thank you card. Thank you cards and sample messages will be provided! Please leave these in the appropriate basket at check-in.</a:t>
            </a:r>
          </a:p>
        </p:txBody>
      </p:sp>
      <p:sp>
        <p:nvSpPr>
          <p:cNvPr id="8" name="TextBox 8"/>
          <p:cNvSpPr txBox="1"/>
          <p:nvPr/>
        </p:nvSpPr>
        <p:spPr>
          <a:xfrm>
            <a:off x="424678" y="2910414"/>
            <a:ext cx="8429741" cy="1150601"/>
          </a:xfrm>
          <a:prstGeom prst="rect">
            <a:avLst/>
          </a:prstGeom>
        </p:spPr>
        <p:txBody>
          <a:bodyPr lIns="0" tIns="0" rIns="0" bIns="0" rtlCol="0" anchor="t">
            <a:spAutoFit/>
          </a:bodyPr>
          <a:lstStyle/>
          <a:p>
            <a:pPr algn="l">
              <a:lnSpc>
                <a:spcPts val="2249"/>
              </a:lnSpc>
            </a:pPr>
            <a:r>
              <a:rPr lang="en-US" sz="1799">
                <a:solidFill>
                  <a:srgbClr val="000000"/>
                </a:solidFill>
                <a:latin typeface="Source Sans Pro 2"/>
                <a:ea typeface="Source Sans Pro 2"/>
                <a:cs typeface="Source Sans Pro 2"/>
                <a:sym typeface="Source Sans Pro 2"/>
              </a:rPr>
              <a:t>After each meeting, please make sure at least one person from your group inputs your lawmaker and/or their staff’s feedback and questions into the report back form using the provided QR code or hard copy version of the form. Please leave your feedback from at the registration table. </a:t>
            </a:r>
          </a:p>
        </p:txBody>
      </p:sp>
      <p:sp>
        <p:nvSpPr>
          <p:cNvPr id="9" name="TextBox 9"/>
          <p:cNvSpPr txBox="1"/>
          <p:nvPr/>
        </p:nvSpPr>
        <p:spPr>
          <a:xfrm>
            <a:off x="511103" y="2571940"/>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Report Back</a:t>
            </a:r>
          </a:p>
        </p:txBody>
      </p:sp>
      <p:sp>
        <p:nvSpPr>
          <p:cNvPr id="10" name="TextBox 10"/>
          <p:cNvSpPr txBox="1"/>
          <p:nvPr/>
        </p:nvSpPr>
        <p:spPr>
          <a:xfrm>
            <a:off x="168798" y="2371915"/>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2</a:t>
            </a:r>
          </a:p>
        </p:txBody>
      </p:sp>
      <p:sp>
        <p:nvSpPr>
          <p:cNvPr id="11" name="TextBox 11"/>
          <p:cNvSpPr txBox="1"/>
          <p:nvPr/>
        </p:nvSpPr>
        <p:spPr>
          <a:xfrm>
            <a:off x="168939" y="3930205"/>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3</a:t>
            </a:r>
          </a:p>
        </p:txBody>
      </p:sp>
      <p:sp>
        <p:nvSpPr>
          <p:cNvPr id="12" name="TextBox 12"/>
          <p:cNvSpPr txBox="1"/>
          <p:nvPr/>
        </p:nvSpPr>
        <p:spPr>
          <a:xfrm>
            <a:off x="452861" y="4193222"/>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Share Photos/Post to Social Media</a:t>
            </a:r>
          </a:p>
        </p:txBody>
      </p:sp>
      <p:sp>
        <p:nvSpPr>
          <p:cNvPr id="13" name="TextBox 13"/>
          <p:cNvSpPr txBox="1"/>
          <p:nvPr/>
        </p:nvSpPr>
        <p:spPr>
          <a:xfrm>
            <a:off x="452861" y="4617402"/>
            <a:ext cx="8401558" cy="8648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Post to social media using the hashtag #ILCancerActionDay25. Be sure to tag us and your lawmakers! We have lots of samples for you to use pre-, day-of and post-event. Make sure you are following us:</a:t>
            </a:r>
          </a:p>
        </p:txBody>
      </p:sp>
      <p:sp>
        <p:nvSpPr>
          <p:cNvPr id="14" name="TextBox 14"/>
          <p:cNvSpPr txBox="1"/>
          <p:nvPr/>
        </p:nvSpPr>
        <p:spPr>
          <a:xfrm>
            <a:off x="862890" y="5787804"/>
            <a:ext cx="2089547" cy="407670"/>
          </a:xfrm>
          <a:prstGeom prst="rect">
            <a:avLst/>
          </a:prstGeom>
        </p:spPr>
        <p:txBody>
          <a:bodyPr lIns="0" tIns="0" rIns="0" bIns="0" rtlCol="0" anchor="t">
            <a:spAutoFit/>
          </a:bodyPr>
          <a:lstStyle/>
          <a:p>
            <a:pPr algn="ctr">
              <a:lnSpc>
                <a:spcPts val="1679"/>
              </a:lnSpc>
            </a:pPr>
            <a:r>
              <a:rPr lang="en-US" sz="1200" b="1" u="sng">
                <a:solidFill>
                  <a:srgbClr val="2746F8"/>
                </a:solidFill>
                <a:latin typeface="Source Sans Pro 1 Bold"/>
                <a:ea typeface="Source Sans Pro 1 Bold"/>
                <a:cs typeface="Source Sans Pro 1 Bold"/>
                <a:sym typeface="Source Sans Pro 1 Bold"/>
                <a:hlinkClick r:id="rId6" tooltip="https://www.facebook.com/ACSCANOH"/>
              </a:rPr>
              <a:t>www.facebook.com/ACSCAN</a:t>
            </a:r>
            <a:r>
              <a:rPr lang="en-US" sz="1200">
                <a:solidFill>
                  <a:srgbClr val="2746F8"/>
                </a:solidFill>
                <a:latin typeface="Source Sans Pro 1"/>
                <a:ea typeface="Source Sans Pro 1"/>
                <a:cs typeface="Source Sans Pro 1"/>
                <a:sym typeface="Source Sans Pro 1"/>
              </a:rPr>
              <a:t>IL</a:t>
            </a:r>
            <a:r>
              <a:rPr lang="en-US" sz="1200" b="1" u="sng">
                <a:solidFill>
                  <a:srgbClr val="2746F8"/>
                </a:solidFill>
                <a:latin typeface="Source Sans Pro 1 Bold"/>
                <a:ea typeface="Source Sans Pro 1 Bold"/>
                <a:cs typeface="Source Sans Pro 1 Bold"/>
                <a:sym typeface="Source Sans Pro 1 Bold"/>
                <a:hlinkClick r:id="rId6" tooltip="https://www.facebook.com/ACSCANOH"/>
              </a:rPr>
              <a:t> </a:t>
            </a:r>
          </a:p>
          <a:p>
            <a:pPr algn="ctr">
              <a:lnSpc>
                <a:spcPts val="1679"/>
              </a:lnSpc>
            </a:pPr>
            <a:r>
              <a:rPr lang="en-US" sz="1200" b="1">
                <a:solidFill>
                  <a:srgbClr val="FF0000"/>
                </a:solidFill>
                <a:latin typeface="Source Sans Pro 1 Bold"/>
                <a:ea typeface="Source Sans Pro 1 Bold"/>
                <a:cs typeface="Source Sans Pro 1 Bold"/>
                <a:sym typeface="Source Sans Pro 1 Bold"/>
              </a:rPr>
              <a:t>@acscanil</a:t>
            </a:r>
          </a:p>
        </p:txBody>
      </p:sp>
      <p:sp>
        <p:nvSpPr>
          <p:cNvPr id="15" name="TextBox 15"/>
          <p:cNvSpPr txBox="1"/>
          <p:nvPr/>
        </p:nvSpPr>
        <p:spPr>
          <a:xfrm>
            <a:off x="3732116" y="5787804"/>
            <a:ext cx="1870859" cy="407670"/>
          </a:xfrm>
          <a:prstGeom prst="rect">
            <a:avLst/>
          </a:prstGeom>
        </p:spPr>
        <p:txBody>
          <a:bodyPr lIns="0" tIns="0" rIns="0" bIns="0" rtlCol="0" anchor="t">
            <a:spAutoFit/>
          </a:bodyPr>
          <a:lstStyle/>
          <a:p>
            <a:pPr algn="ctr">
              <a:lnSpc>
                <a:spcPts val="1679"/>
              </a:lnSpc>
            </a:pPr>
            <a:r>
              <a:rPr lang="en-US" sz="1200" b="1">
                <a:solidFill>
                  <a:srgbClr val="2746F8"/>
                </a:solidFill>
                <a:latin typeface="Source Sans Pro 1 Bold"/>
                <a:ea typeface="Source Sans Pro 1 Bold"/>
                <a:cs typeface="Source Sans Pro 1 Bold"/>
                <a:sym typeface="Source Sans Pro 1 Bold"/>
              </a:rPr>
              <a:t>https://x.com/ACSCANIL</a:t>
            </a:r>
          </a:p>
          <a:p>
            <a:pPr algn="ctr">
              <a:lnSpc>
                <a:spcPts val="1679"/>
              </a:lnSpc>
            </a:pPr>
            <a:r>
              <a:rPr lang="en-US" sz="1200" b="1">
                <a:solidFill>
                  <a:srgbClr val="FF0000"/>
                </a:solidFill>
                <a:latin typeface="Source Sans Pro 1 Bold"/>
                <a:ea typeface="Source Sans Pro 1 Bold"/>
                <a:cs typeface="Source Sans Pro 1 Bold"/>
                <a:sym typeface="Source Sans Pro 1 Bold"/>
              </a:rPr>
              <a:t>@@ACSCANIL</a:t>
            </a:r>
          </a:p>
        </p:txBody>
      </p:sp>
      <p:sp>
        <p:nvSpPr>
          <p:cNvPr id="16" name="TextBox 16"/>
          <p:cNvSpPr txBox="1"/>
          <p:nvPr/>
        </p:nvSpPr>
        <p:spPr>
          <a:xfrm>
            <a:off x="6149815" y="6396672"/>
            <a:ext cx="2704604" cy="314325"/>
          </a:xfrm>
          <a:prstGeom prst="rect">
            <a:avLst/>
          </a:prstGeom>
        </p:spPr>
        <p:txBody>
          <a:bodyPr lIns="0" tIns="0" rIns="0" bIns="0" rtlCol="0" anchor="t">
            <a:spAutoFit/>
          </a:bodyPr>
          <a:lstStyle/>
          <a:p>
            <a:pPr algn="ctr">
              <a:lnSpc>
                <a:spcPts val="2346"/>
              </a:lnSpc>
              <a:spcBef>
                <a:spcPct val="0"/>
              </a:spcBef>
            </a:pPr>
            <a:r>
              <a:rPr lang="en-US" sz="1955" b="1">
                <a:solidFill>
                  <a:srgbClr val="E52D27"/>
                </a:solidFill>
                <a:latin typeface="Arimo Bold"/>
                <a:ea typeface="Arimo Bold"/>
                <a:cs typeface="Arimo Bold"/>
                <a:sym typeface="Arimo Bold"/>
              </a:rPr>
              <a:t>#ILCancerActionDay25</a:t>
            </a:r>
          </a:p>
        </p:txBody>
      </p:sp>
      <p:sp>
        <p:nvSpPr>
          <p:cNvPr id="17" name="TextBox 17"/>
          <p:cNvSpPr txBox="1"/>
          <p:nvPr/>
        </p:nvSpPr>
        <p:spPr>
          <a:xfrm>
            <a:off x="6267984" y="6101397"/>
            <a:ext cx="2586435" cy="314325"/>
          </a:xfrm>
          <a:prstGeom prst="rect">
            <a:avLst/>
          </a:prstGeom>
        </p:spPr>
        <p:txBody>
          <a:bodyPr lIns="0" tIns="0" rIns="0" bIns="0" rtlCol="0" anchor="t">
            <a:spAutoFit/>
          </a:bodyPr>
          <a:lstStyle/>
          <a:p>
            <a:pPr algn="ctr">
              <a:lnSpc>
                <a:spcPts val="2351"/>
              </a:lnSpc>
              <a:spcBef>
                <a:spcPct val="0"/>
              </a:spcBef>
            </a:pPr>
            <a:r>
              <a:rPr lang="en-US" sz="1959" b="1">
                <a:solidFill>
                  <a:srgbClr val="E52D27"/>
                </a:solidFill>
                <a:latin typeface="Arimo Bold"/>
                <a:ea typeface="Arimo Bold"/>
                <a:cs typeface="Arimo Bold"/>
                <a:sym typeface="Arimo Bold"/>
              </a:rPr>
              <a:t>#ILSuitsandSneakers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2419"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Pre-event social media</a:t>
            </a:r>
          </a:p>
        </p:txBody>
      </p:sp>
      <p:sp>
        <p:nvSpPr>
          <p:cNvPr id="3" name="TextBox 3"/>
          <p:cNvSpPr txBox="1"/>
          <p:nvPr/>
        </p:nvSpPr>
        <p:spPr>
          <a:xfrm>
            <a:off x="332419" y="1146931"/>
            <a:ext cx="8400229" cy="7004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Facebook, X, Instagram, Blue Sky, post where you have an account - tag a lawmaker if they have an account </a:t>
            </a:r>
          </a:p>
        </p:txBody>
      </p:sp>
      <p:sp>
        <p:nvSpPr>
          <p:cNvPr id="4" name="TextBox 4"/>
          <p:cNvSpPr txBox="1"/>
          <p:nvPr/>
        </p:nvSpPr>
        <p:spPr>
          <a:xfrm>
            <a:off x="292877" y="2047361"/>
            <a:ext cx="8558247" cy="4865370"/>
          </a:xfrm>
          <a:prstGeom prst="rect">
            <a:avLst/>
          </a:prstGeom>
        </p:spPr>
        <p:txBody>
          <a:bodyPr lIns="0" tIns="0" rIns="0" bIns="0" rtlCol="0" anchor="t">
            <a:spAutoFit/>
          </a:bodyPr>
          <a:lstStyle/>
          <a:p>
            <a:pPr algn="l">
              <a:lnSpc>
                <a:spcPts val="2250"/>
              </a:lnSpc>
            </a:pPr>
            <a:r>
              <a:rPr lang="en-US" sz="1800" b="1">
                <a:solidFill>
                  <a:srgbClr val="000000"/>
                </a:solidFill>
                <a:latin typeface="Source Sans Pro 1 Bold"/>
                <a:ea typeface="Source Sans Pro 1 Bold"/>
                <a:cs typeface="Source Sans Pro 1 Bold"/>
                <a:sym typeface="Source Sans Pro 1 Bold"/>
              </a:rPr>
              <a:t>Step one:</a:t>
            </a:r>
          </a:p>
          <a:p>
            <a:pPr algn="l">
              <a:lnSpc>
                <a:spcPts val="2250"/>
              </a:lnSpc>
            </a:pPr>
            <a:endParaRPr lang="en-US" sz="1800" b="1">
              <a:solidFill>
                <a:srgbClr val="000000"/>
              </a:solidFill>
              <a:latin typeface="Source Sans Pro 1 Bold"/>
              <a:ea typeface="Source Sans Pro 1 Bold"/>
              <a:cs typeface="Source Sans Pro 1 Bold"/>
              <a:sym typeface="Source Sans Pro 1 Bold"/>
            </a:endParaRPr>
          </a:p>
          <a:p>
            <a:pPr algn="l">
              <a:lnSpc>
                <a:spcPts val="2250"/>
              </a:lnSpc>
            </a:pPr>
            <a:r>
              <a:rPr lang="en-US" sz="1800">
                <a:solidFill>
                  <a:srgbClr val="000000"/>
                </a:solidFill>
                <a:latin typeface="Source Sans Pro 2"/>
                <a:ea typeface="Source Sans Pro 2"/>
                <a:cs typeface="Source Sans Pro 2"/>
                <a:sym typeface="Source Sans Pro 2"/>
              </a:rPr>
              <a:t>Take a picture of your sneaker or a selfie with your sneakers for an image.</a:t>
            </a:r>
          </a:p>
          <a:p>
            <a:pPr algn="l">
              <a:lnSpc>
                <a:spcPts val="2250"/>
              </a:lnSpc>
            </a:pPr>
            <a:r>
              <a:rPr lang="en-US" sz="1800">
                <a:solidFill>
                  <a:srgbClr val="000000"/>
                </a:solidFill>
                <a:latin typeface="Source Sans Pro 2"/>
                <a:ea typeface="Source Sans Pro 2"/>
                <a:cs typeface="Source Sans Pro 2"/>
                <a:sym typeface="Source Sans Pro 2"/>
              </a:rPr>
              <a:t> </a:t>
            </a:r>
          </a:p>
          <a:p>
            <a:pPr algn="l">
              <a:lnSpc>
                <a:spcPts val="2250"/>
              </a:lnSpc>
            </a:pPr>
            <a:r>
              <a:rPr lang="en-US" sz="1800" b="1">
                <a:solidFill>
                  <a:srgbClr val="000000"/>
                </a:solidFill>
                <a:latin typeface="Source Sans Pro 1 Bold"/>
                <a:ea typeface="Source Sans Pro 1 Bold"/>
                <a:cs typeface="Source Sans Pro 1 Bold"/>
                <a:sym typeface="Source Sans Pro 1 Bold"/>
              </a:rPr>
              <a:t>Step two: </a:t>
            </a:r>
          </a:p>
          <a:p>
            <a:pPr algn="l">
              <a:lnSpc>
                <a:spcPts val="2250"/>
              </a:lnSpc>
            </a:pPr>
            <a:r>
              <a:rPr lang="en-US" sz="1800">
                <a:solidFill>
                  <a:srgbClr val="000000"/>
                </a:solidFill>
                <a:latin typeface="Source Sans Pro 2"/>
                <a:ea typeface="Source Sans Pro 2"/>
                <a:cs typeface="Source Sans Pro 2"/>
                <a:sym typeface="Source Sans Pro 2"/>
              </a:rPr>
              <a:t>I am traveling to Springfield @lamwkaer for #ILCancerActionDay25 &amp; #ILSuitsandSneakers with @acscanil on May 7. I am looking forward to meeting with you to discuss advancing policies that can save more lives from cancer. </a:t>
            </a:r>
          </a:p>
          <a:p>
            <a:pPr algn="l">
              <a:lnSpc>
                <a:spcPts val="2250"/>
              </a:lnSpc>
            </a:pPr>
            <a:endParaRPr lang="en-US" sz="1800">
              <a:solidFill>
                <a:srgbClr val="000000"/>
              </a:solidFill>
              <a:latin typeface="Source Sans Pro 2"/>
              <a:ea typeface="Source Sans Pro 2"/>
              <a:cs typeface="Source Sans Pro 2"/>
              <a:sym typeface="Source Sans Pro 2"/>
            </a:endParaRPr>
          </a:p>
          <a:p>
            <a:pPr algn="l">
              <a:lnSpc>
                <a:spcPts val="2250"/>
              </a:lnSpc>
            </a:pPr>
            <a:r>
              <a:rPr lang="en-US" sz="1800">
                <a:solidFill>
                  <a:srgbClr val="000000"/>
                </a:solidFill>
                <a:latin typeface="Source Sans Pro 2"/>
                <a:ea typeface="Source Sans Pro 2"/>
                <a:cs typeface="Source Sans Pro 2"/>
                <a:sym typeface="Source Sans Pro 2"/>
              </a:rPr>
              <a:t>I look forward to meeting with @lawmaker and/or their staff during #ILCancerActionDay25 in Springfield on May 7. I am makin the trip with dozens of volunteers to discuss advancing policies that can save more lives from cancer. </a:t>
            </a:r>
          </a:p>
          <a:p>
            <a:pPr algn="l">
              <a:lnSpc>
                <a:spcPts val="2250"/>
              </a:lnSpc>
            </a:pPr>
            <a:endParaRPr lang="en-US" sz="1800">
              <a:solidFill>
                <a:srgbClr val="000000"/>
              </a:solidFill>
              <a:latin typeface="Source Sans Pro 2"/>
              <a:ea typeface="Source Sans Pro 2"/>
              <a:cs typeface="Source Sans Pro 2"/>
              <a:sym typeface="Source Sans Pro 2"/>
            </a:endParaRPr>
          </a:p>
          <a:p>
            <a:pPr algn="l">
              <a:lnSpc>
                <a:spcPts val="2250"/>
              </a:lnSpc>
            </a:pPr>
            <a:r>
              <a:rPr lang="en-US" sz="1800" b="1">
                <a:solidFill>
                  <a:srgbClr val="000000"/>
                </a:solidFill>
                <a:latin typeface="Source Sans Pro 1 Bold"/>
                <a:ea typeface="Source Sans Pro 1 Bold"/>
                <a:cs typeface="Source Sans Pro 1 Bold"/>
                <a:sym typeface="Source Sans Pro 1 Bold"/>
              </a:rPr>
              <a:t>Step 3: Tag us!!!</a:t>
            </a:r>
          </a:p>
          <a:p>
            <a:pPr algn="l">
              <a:lnSpc>
                <a:spcPts val="2250"/>
              </a:lnSpc>
            </a:pPr>
            <a:r>
              <a:rPr lang="en-US" sz="1800" u="sng">
                <a:solidFill>
                  <a:srgbClr val="FF0000"/>
                </a:solidFill>
                <a:latin typeface="Source Sans Pro 2"/>
                <a:ea typeface="Source Sans Pro 2"/>
                <a:cs typeface="Source Sans Pro 2"/>
                <a:sym typeface="Source Sans Pro 2"/>
                <a:hlinkClick r:id="rId2" tooltip="https://x.com/ACSCANIL"/>
              </a:rPr>
              <a:t>Twitter/X:  Tag @ACSCANIL</a:t>
            </a:r>
          </a:p>
          <a:p>
            <a:pPr algn="l">
              <a:lnSpc>
                <a:spcPts val="2250"/>
              </a:lnSpc>
            </a:pPr>
            <a:r>
              <a:rPr lang="en-US" sz="1800" u="sng">
                <a:solidFill>
                  <a:srgbClr val="FF0000"/>
                </a:solidFill>
                <a:latin typeface="Source Sans Pro 2"/>
                <a:ea typeface="Source Sans Pro 2"/>
                <a:cs typeface="Source Sans Pro 2"/>
                <a:sym typeface="Source Sans Pro 2"/>
                <a:hlinkClick r:id="rId3" tooltip="https://www.facebook.com/acscanil"/>
              </a:rPr>
              <a:t>Facebook: Tag @ACSCANIL</a:t>
            </a:r>
          </a:p>
          <a:p>
            <a:pPr algn="l">
              <a:lnSpc>
                <a:spcPts val="2250"/>
              </a:lnSpc>
            </a:pPr>
            <a:endParaRPr lang="en-US" sz="1800" u="sng">
              <a:solidFill>
                <a:srgbClr val="FF0000"/>
              </a:solidFill>
              <a:latin typeface="Source Sans Pro 2"/>
              <a:ea typeface="Source Sans Pro 2"/>
              <a:cs typeface="Source Sans Pro 2"/>
              <a:sym typeface="Source Sans Pro 2"/>
              <a:hlinkClick r:id="rId3" tooltip="https://www.facebook.com/acscanil"/>
            </a:endParaRPr>
          </a:p>
        </p:txBody>
      </p:sp>
      <p:sp>
        <p:nvSpPr>
          <p:cNvPr id="5" name="TextBox 5"/>
          <p:cNvSpPr txBox="1"/>
          <p:nvPr/>
        </p:nvSpPr>
        <p:spPr>
          <a:xfrm>
            <a:off x="6386154" y="6079260"/>
            <a:ext cx="2586435" cy="314325"/>
          </a:xfrm>
          <a:prstGeom prst="rect">
            <a:avLst/>
          </a:prstGeom>
        </p:spPr>
        <p:txBody>
          <a:bodyPr lIns="0" tIns="0" rIns="0" bIns="0" rtlCol="0" anchor="t">
            <a:spAutoFit/>
          </a:bodyPr>
          <a:lstStyle/>
          <a:p>
            <a:pPr algn="ctr">
              <a:lnSpc>
                <a:spcPts val="2351"/>
              </a:lnSpc>
              <a:spcBef>
                <a:spcPct val="0"/>
              </a:spcBef>
            </a:pPr>
            <a:r>
              <a:rPr lang="en-US" sz="1959" b="1">
                <a:solidFill>
                  <a:srgbClr val="E52D27"/>
                </a:solidFill>
                <a:latin typeface="Arimo Bold"/>
                <a:ea typeface="Arimo Bold"/>
                <a:cs typeface="Arimo Bold"/>
                <a:sym typeface="Arimo Bold"/>
              </a:rPr>
              <a:t>#ILSuitsandSneakers </a:t>
            </a:r>
          </a:p>
        </p:txBody>
      </p:sp>
      <p:sp>
        <p:nvSpPr>
          <p:cNvPr id="6" name="TextBox 6"/>
          <p:cNvSpPr txBox="1"/>
          <p:nvPr/>
        </p:nvSpPr>
        <p:spPr>
          <a:xfrm>
            <a:off x="6267984" y="6374535"/>
            <a:ext cx="2704604" cy="314325"/>
          </a:xfrm>
          <a:prstGeom prst="rect">
            <a:avLst/>
          </a:prstGeom>
        </p:spPr>
        <p:txBody>
          <a:bodyPr lIns="0" tIns="0" rIns="0" bIns="0" rtlCol="0" anchor="t">
            <a:spAutoFit/>
          </a:bodyPr>
          <a:lstStyle/>
          <a:p>
            <a:pPr algn="ctr">
              <a:lnSpc>
                <a:spcPts val="2346"/>
              </a:lnSpc>
              <a:spcBef>
                <a:spcPct val="0"/>
              </a:spcBef>
            </a:pPr>
            <a:r>
              <a:rPr lang="en-US" sz="1955" b="1">
                <a:solidFill>
                  <a:srgbClr val="E52D27"/>
                </a:solidFill>
                <a:latin typeface="Arimo Bold"/>
                <a:ea typeface="Arimo Bold"/>
                <a:cs typeface="Arimo Bold"/>
                <a:sym typeface="Arimo Bold"/>
              </a:rPr>
              <a:t>#ILCancerActionDay25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4537"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Don't Forget...</a:t>
            </a:r>
          </a:p>
        </p:txBody>
      </p:sp>
      <p:sp>
        <p:nvSpPr>
          <p:cNvPr id="3" name="TextBox 3"/>
          <p:cNvSpPr txBox="1"/>
          <p:nvPr/>
        </p:nvSpPr>
        <p:spPr>
          <a:xfrm>
            <a:off x="424537" y="1397243"/>
            <a:ext cx="8242211" cy="31007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Our Cancer Action Day volunteer group will include attendees of all political persuasions. </a:t>
            </a:r>
          </a:p>
          <a:p>
            <a:pPr algn="l">
              <a:lnSpc>
                <a:spcPts val="2749"/>
              </a:lnSpc>
            </a:pPr>
            <a:endParaRPr lang="en-US" sz="2199">
              <a:solidFill>
                <a:srgbClr val="2746F8"/>
              </a:solidFill>
              <a:latin typeface="Poppins 1"/>
              <a:ea typeface="Poppins 1"/>
              <a:cs typeface="Poppins 1"/>
              <a:sym typeface="Poppins 1"/>
            </a:endParaRPr>
          </a:p>
          <a:p>
            <a:pPr algn="l">
              <a:lnSpc>
                <a:spcPts val="2749"/>
              </a:lnSpc>
            </a:pPr>
            <a:r>
              <a:rPr lang="en-US" sz="2199">
                <a:solidFill>
                  <a:srgbClr val="2746F8"/>
                </a:solidFill>
                <a:latin typeface="Poppins 1"/>
                <a:ea typeface="Poppins 1"/>
                <a:cs typeface="Poppins 1"/>
                <a:sym typeface="Poppins 1"/>
              </a:rPr>
              <a:t>The American Cancer Society Cancer Action Network is a nonpartisan organization.</a:t>
            </a:r>
          </a:p>
          <a:p>
            <a:pPr algn="l">
              <a:lnSpc>
                <a:spcPts val="2749"/>
              </a:lnSpc>
            </a:pPr>
            <a:endParaRPr lang="en-US" sz="2199">
              <a:solidFill>
                <a:srgbClr val="2746F8"/>
              </a:solidFill>
              <a:latin typeface="Poppins 1"/>
              <a:ea typeface="Poppins 1"/>
              <a:cs typeface="Poppins 1"/>
              <a:sym typeface="Poppins 1"/>
            </a:endParaRPr>
          </a:p>
          <a:p>
            <a:pPr algn="l">
              <a:lnSpc>
                <a:spcPts val="2749"/>
              </a:lnSpc>
            </a:pPr>
            <a:r>
              <a:rPr lang="en-US" sz="2199">
                <a:solidFill>
                  <a:srgbClr val="FF0000"/>
                </a:solidFill>
                <a:latin typeface="Poppins 1"/>
                <a:ea typeface="Poppins 1"/>
                <a:cs typeface="Poppins 1"/>
                <a:sym typeface="Poppins 1"/>
              </a:rPr>
              <a:t>Please notify Lauren MacLaren immediately (Lauren.MacLaren@cancer.org 330-524-0285) if for some reason you cannot attend Cancer Action Day. </a:t>
            </a:r>
          </a:p>
        </p:txBody>
      </p:sp>
      <p:grpSp>
        <p:nvGrpSpPr>
          <p:cNvPr id="4" name="Group 4"/>
          <p:cNvGrpSpPr/>
          <p:nvPr/>
        </p:nvGrpSpPr>
        <p:grpSpPr>
          <a:xfrm>
            <a:off x="6794112" y="4514088"/>
            <a:ext cx="2138433" cy="2189692"/>
            <a:chOff x="0" y="0"/>
            <a:chExt cx="844813" cy="865063"/>
          </a:xfrm>
        </p:grpSpPr>
        <p:sp>
          <p:nvSpPr>
            <p:cNvPr id="5" name="Freeform 5"/>
            <p:cNvSpPr/>
            <p:nvPr/>
          </p:nvSpPr>
          <p:spPr>
            <a:xfrm>
              <a:off x="0" y="0"/>
              <a:ext cx="844813" cy="865063"/>
            </a:xfrm>
            <a:custGeom>
              <a:avLst/>
              <a:gdLst/>
              <a:ahLst/>
              <a:cxnLst/>
              <a:rect l="l" t="t" r="r" b="b"/>
              <a:pathLst>
                <a:path w="844813" h="865063">
                  <a:moveTo>
                    <a:pt x="422407" y="0"/>
                  </a:moveTo>
                  <a:lnTo>
                    <a:pt x="844813" y="203200"/>
                  </a:lnTo>
                  <a:lnTo>
                    <a:pt x="844813" y="661863"/>
                  </a:lnTo>
                  <a:lnTo>
                    <a:pt x="422407" y="865063"/>
                  </a:lnTo>
                  <a:lnTo>
                    <a:pt x="0" y="661863"/>
                  </a:lnTo>
                  <a:lnTo>
                    <a:pt x="0" y="203200"/>
                  </a:lnTo>
                  <a:lnTo>
                    <a:pt x="422407" y="0"/>
                  </a:lnTo>
                  <a:close/>
                </a:path>
              </a:pathLst>
            </a:custGeom>
            <a:solidFill>
              <a:srgbClr val="2746F8"/>
            </a:solidFill>
          </p:spPr>
          <p:txBody>
            <a:bodyPr/>
            <a:lstStyle/>
            <a:p>
              <a:endParaRPr lang="en-US"/>
            </a:p>
          </p:txBody>
        </p:sp>
        <p:sp>
          <p:nvSpPr>
            <p:cNvPr id="6" name="TextBox 6"/>
            <p:cNvSpPr txBox="1"/>
            <p:nvPr/>
          </p:nvSpPr>
          <p:spPr>
            <a:xfrm>
              <a:off x="0" y="92075"/>
              <a:ext cx="844813" cy="633288"/>
            </a:xfrm>
            <a:prstGeom prst="rect">
              <a:avLst/>
            </a:prstGeom>
          </p:spPr>
          <p:txBody>
            <a:bodyPr lIns="50800" tIns="50800" rIns="50800" bIns="50800" rtlCol="0" anchor="ctr"/>
            <a:lstStyle/>
            <a:p>
              <a:pPr algn="ctr">
                <a:lnSpc>
                  <a:spcPts val="2519"/>
                </a:lnSpc>
              </a:pPr>
              <a:r>
                <a:rPr lang="en-US" sz="1799" b="1" i="1">
                  <a:solidFill>
                    <a:srgbClr val="B2F2FF"/>
                  </a:solidFill>
                  <a:latin typeface="Source Sans Pro 1 Bold Italics"/>
                  <a:ea typeface="Source Sans Pro 1 Bold Italics"/>
                  <a:cs typeface="Source Sans Pro 1 Bold Italics"/>
                  <a:sym typeface="Source Sans Pro 1 Bold Italics"/>
                </a:rPr>
                <a:t>TIP</a:t>
              </a:r>
            </a:p>
            <a:p>
              <a:pPr algn="ctr">
                <a:lnSpc>
                  <a:spcPts val="1679"/>
                </a:lnSpc>
              </a:pPr>
              <a:r>
                <a:rPr lang="en-US" sz="1200" b="1">
                  <a:solidFill>
                    <a:srgbClr val="FFFFFF"/>
                  </a:solidFill>
                  <a:latin typeface="Source Sans Pro 1 Bold"/>
                  <a:ea typeface="Source Sans Pro 1 Bold"/>
                  <a:cs typeface="Source Sans Pro 1 Bold"/>
                  <a:sym typeface="Source Sans Pro 1 Bold"/>
                </a:rPr>
                <a:t>Remember, lawmakers are people</a:t>
              </a:r>
              <a:r>
                <a:rPr lang="en-US" sz="1200" b="1" i="1" u="sng">
                  <a:solidFill>
                    <a:srgbClr val="FFFFFF"/>
                  </a:solidFill>
                  <a:latin typeface="Source Sans Pro 1 Bold Italics"/>
                  <a:ea typeface="Source Sans Pro 1 Bold Italics"/>
                  <a:cs typeface="Source Sans Pro 1 Bold Italics"/>
                  <a:sym typeface="Source Sans Pro 1 Bold Italics"/>
                </a:rPr>
                <a:t> just like us! </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46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9144000" cy="6858000"/>
            <a:chOff x="0" y="0"/>
            <a:chExt cx="9144000" cy="6858000"/>
          </a:xfrm>
        </p:grpSpPr>
        <p:sp>
          <p:nvSpPr>
            <p:cNvPr id="3" name="Freeform 3"/>
            <p:cNvSpPr/>
            <p:nvPr/>
          </p:nvSpPr>
          <p:spPr>
            <a:xfrm>
              <a:off x="0" y="0"/>
              <a:ext cx="9144000" cy="6858000"/>
            </a:xfrm>
            <a:custGeom>
              <a:avLst/>
              <a:gdLst/>
              <a:ahLst/>
              <a:cxnLst/>
              <a:rect l="l" t="t" r="r" b="b"/>
              <a:pathLst>
                <a:path w="9144000" h="6858000">
                  <a:moveTo>
                    <a:pt x="9137650" y="6350"/>
                  </a:moveTo>
                  <a:lnTo>
                    <a:pt x="9137650" y="6851650"/>
                  </a:lnTo>
                  <a:lnTo>
                    <a:pt x="6350" y="6851650"/>
                  </a:lnTo>
                  <a:lnTo>
                    <a:pt x="6350" y="6350"/>
                  </a:lnTo>
                  <a:close/>
                  <a:moveTo>
                    <a:pt x="0" y="0"/>
                  </a:moveTo>
                  <a:lnTo>
                    <a:pt x="0" y="6858000"/>
                  </a:lnTo>
                  <a:lnTo>
                    <a:pt x="9144000" y="6858000"/>
                  </a:lnTo>
                  <a:lnTo>
                    <a:pt x="9144000" y="0"/>
                  </a:lnTo>
                  <a:close/>
                </a:path>
              </a:pathLst>
            </a:custGeom>
            <a:solidFill>
              <a:srgbClr val="2F528F"/>
            </a:solidFill>
          </p:spPr>
          <p:txBody>
            <a:bodyPr/>
            <a:lstStyle/>
            <a:p>
              <a:endParaRPr lang="en-US"/>
            </a:p>
          </p:txBody>
        </p:sp>
      </p:grpSp>
      <p:sp>
        <p:nvSpPr>
          <p:cNvPr id="4" name="TextBox 4"/>
          <p:cNvSpPr txBox="1"/>
          <p:nvPr/>
        </p:nvSpPr>
        <p:spPr>
          <a:xfrm>
            <a:off x="493776" y="2871788"/>
            <a:ext cx="7964424" cy="1057275"/>
          </a:xfrm>
          <a:prstGeom prst="rect">
            <a:avLst/>
          </a:prstGeom>
        </p:spPr>
        <p:txBody>
          <a:bodyPr lIns="0" tIns="0" rIns="0" bIns="0" rtlCol="0" anchor="t">
            <a:spAutoFit/>
          </a:bodyPr>
          <a:lstStyle/>
          <a:p>
            <a:pPr algn="l">
              <a:lnSpc>
                <a:spcPts val="7920"/>
              </a:lnSpc>
            </a:pPr>
            <a:r>
              <a:rPr lang="en-US" sz="6600" spc="19">
                <a:solidFill>
                  <a:srgbClr val="FFFFFF"/>
                </a:solidFill>
                <a:latin typeface="Poppins 1"/>
                <a:ea typeface="Poppins 1"/>
                <a:cs typeface="Poppins 1"/>
                <a:sym typeface="Poppins 1"/>
              </a:rPr>
              <a:t>THANK YOU!</a:t>
            </a:r>
          </a:p>
        </p:txBody>
      </p:sp>
      <p:sp>
        <p:nvSpPr>
          <p:cNvPr id="5" name="TextBox 5"/>
          <p:cNvSpPr txBox="1"/>
          <p:nvPr/>
        </p:nvSpPr>
        <p:spPr>
          <a:xfrm>
            <a:off x="243840" y="6541913"/>
            <a:ext cx="2718271" cy="132080"/>
          </a:xfrm>
          <a:prstGeom prst="rect">
            <a:avLst/>
          </a:prstGeom>
        </p:spPr>
        <p:txBody>
          <a:bodyPr lIns="0" tIns="0" rIns="0" bIns="0" rtlCol="0" anchor="t">
            <a:spAutoFit/>
          </a:bodyPr>
          <a:lstStyle/>
          <a:p>
            <a:pPr algn="l">
              <a:lnSpc>
                <a:spcPts val="1119"/>
              </a:lnSpc>
            </a:pPr>
            <a:r>
              <a:rPr lang="en-US" sz="799" spc="0">
                <a:solidFill>
                  <a:srgbClr val="FFFFFF"/>
                </a:solidFill>
                <a:latin typeface="Source Sans Pro 2"/>
                <a:ea typeface="Source Sans Pro 2"/>
                <a:cs typeface="Source Sans Pro 2"/>
                <a:sym typeface="Source Sans Pro 2"/>
              </a:rPr>
              <a:t>©2022, American Cancer Society Cancer Action Network, Inc.</a:t>
            </a:r>
          </a:p>
        </p:txBody>
      </p:sp>
      <p:sp>
        <p:nvSpPr>
          <p:cNvPr id="6" name="Freeform 6"/>
          <p:cNvSpPr/>
          <p:nvPr/>
        </p:nvSpPr>
        <p:spPr>
          <a:xfrm>
            <a:off x="7466205" y="330665"/>
            <a:ext cx="1360035" cy="1201776"/>
          </a:xfrm>
          <a:custGeom>
            <a:avLst/>
            <a:gdLst/>
            <a:ahLst/>
            <a:cxnLst/>
            <a:rect l="l" t="t" r="r" b="b"/>
            <a:pathLst>
              <a:path w="1360035" h="1201776">
                <a:moveTo>
                  <a:pt x="0" y="0"/>
                </a:moveTo>
                <a:lnTo>
                  <a:pt x="1360035" y="0"/>
                </a:lnTo>
                <a:lnTo>
                  <a:pt x="1360035" y="1201777"/>
                </a:lnTo>
                <a:lnTo>
                  <a:pt x="0" y="1201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6084" y="0"/>
            <a:ext cx="4997958" cy="6858000"/>
          </a:xfrm>
          <a:custGeom>
            <a:avLst/>
            <a:gdLst/>
            <a:ahLst/>
            <a:cxnLst/>
            <a:rect l="l" t="t" r="r" b="b"/>
            <a:pathLst>
              <a:path w="4997958" h="6858000">
                <a:moveTo>
                  <a:pt x="0" y="0"/>
                </a:moveTo>
                <a:lnTo>
                  <a:pt x="4997958" y="0"/>
                </a:lnTo>
                <a:lnTo>
                  <a:pt x="4997958" y="6858000"/>
                </a:lnTo>
                <a:lnTo>
                  <a:pt x="0" y="6858000"/>
                </a:lnTo>
                <a:lnTo>
                  <a:pt x="0" y="0"/>
                </a:lnTo>
                <a:close/>
              </a:path>
            </a:pathLst>
          </a:custGeom>
          <a:blipFill>
            <a:blip r:embed="rId2">
              <a:extLst>
                <a:ext uri="{96DAC541-7B7A-43D3-8B79-37D633B846F1}">
                  <asvg:svgBlip xmlns:asvg="http://schemas.microsoft.com/office/drawing/2016/SVG/main" r:embed="rId3"/>
                </a:ext>
              </a:extLst>
            </a:blip>
            <a:stretch>
              <a:fillRect l="-137712"/>
            </a:stretch>
          </a:blipFill>
        </p:spPr>
        <p:txBody>
          <a:bodyPr/>
          <a:lstStyle/>
          <a:p>
            <a:endParaRPr lang="en-US"/>
          </a:p>
        </p:txBody>
      </p:sp>
      <p:sp>
        <p:nvSpPr>
          <p:cNvPr id="3" name="Freeform 3"/>
          <p:cNvSpPr/>
          <p:nvPr/>
        </p:nvSpPr>
        <p:spPr>
          <a:xfrm>
            <a:off x="-63503" y="4778131"/>
            <a:ext cx="3295098" cy="1165260"/>
          </a:xfrm>
          <a:custGeom>
            <a:avLst/>
            <a:gdLst/>
            <a:ahLst/>
            <a:cxnLst/>
            <a:rect l="l" t="t" r="r" b="b"/>
            <a:pathLst>
              <a:path w="3295098" h="1165260">
                <a:moveTo>
                  <a:pt x="0" y="0"/>
                </a:moveTo>
                <a:lnTo>
                  <a:pt x="3295097" y="0"/>
                </a:lnTo>
                <a:lnTo>
                  <a:pt x="3295097" y="1165259"/>
                </a:lnTo>
                <a:lnTo>
                  <a:pt x="0" y="11652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325418" y="1789414"/>
            <a:ext cx="1945342" cy="2776362"/>
            <a:chOff x="0" y="0"/>
            <a:chExt cx="2593789" cy="3701815"/>
          </a:xfrm>
        </p:grpSpPr>
        <p:pic>
          <p:nvPicPr>
            <p:cNvPr id="5" name="Picture 5"/>
            <p:cNvPicPr>
              <a:picLocks noChangeAspect="1"/>
            </p:cNvPicPr>
            <p:nvPr/>
          </p:nvPicPr>
          <p:blipFill>
            <a:blip r:embed="rId6"/>
            <a:srcRect l="14965" r="14965"/>
            <a:stretch>
              <a:fillRect/>
            </a:stretch>
          </p:blipFill>
          <p:spPr>
            <a:xfrm>
              <a:off x="0" y="0"/>
              <a:ext cx="2593789" cy="3701815"/>
            </a:xfrm>
            <a:prstGeom prst="rect">
              <a:avLst/>
            </a:prstGeom>
          </p:spPr>
        </p:pic>
      </p:grpSp>
      <p:sp>
        <p:nvSpPr>
          <p:cNvPr id="6" name="Freeform 6"/>
          <p:cNvSpPr/>
          <p:nvPr/>
        </p:nvSpPr>
        <p:spPr>
          <a:xfrm>
            <a:off x="7404519" y="237326"/>
            <a:ext cx="1427115" cy="1261050"/>
          </a:xfrm>
          <a:custGeom>
            <a:avLst/>
            <a:gdLst/>
            <a:ahLst/>
            <a:cxnLst/>
            <a:rect l="l" t="t" r="r" b="b"/>
            <a:pathLst>
              <a:path w="1427115" h="1261050">
                <a:moveTo>
                  <a:pt x="0" y="0"/>
                </a:moveTo>
                <a:lnTo>
                  <a:pt x="1427115" y="0"/>
                </a:lnTo>
                <a:lnTo>
                  <a:pt x="1427115" y="1261051"/>
                </a:lnTo>
                <a:lnTo>
                  <a:pt x="0" y="12610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325418" y="5116011"/>
            <a:ext cx="5021052" cy="827589"/>
            <a:chOff x="0" y="0"/>
            <a:chExt cx="6694736" cy="1103452"/>
          </a:xfrm>
        </p:grpSpPr>
        <p:sp>
          <p:nvSpPr>
            <p:cNvPr id="8" name="TextBox 8"/>
            <p:cNvSpPr txBox="1"/>
            <p:nvPr/>
          </p:nvSpPr>
          <p:spPr>
            <a:xfrm>
              <a:off x="0" y="-38100"/>
              <a:ext cx="6694736" cy="800100"/>
            </a:xfrm>
            <a:prstGeom prst="rect">
              <a:avLst/>
            </a:prstGeom>
          </p:spPr>
          <p:txBody>
            <a:bodyPr lIns="0" tIns="0" rIns="0" bIns="0" rtlCol="0" anchor="t">
              <a:spAutoFit/>
            </a:bodyPr>
            <a:lstStyle/>
            <a:p>
              <a:pPr algn="l">
                <a:lnSpc>
                  <a:spcPts val="4560"/>
                </a:lnSpc>
              </a:pPr>
              <a:r>
                <a:rPr lang="en-US" sz="3800">
                  <a:solidFill>
                    <a:srgbClr val="FFFFFF"/>
                  </a:solidFill>
                  <a:latin typeface="Poppins 1"/>
                  <a:ea typeface="Poppins 1"/>
                  <a:cs typeface="Poppins 1"/>
                  <a:sym typeface="Poppins 1"/>
                </a:rPr>
                <a:t>AGENDA</a:t>
              </a:r>
            </a:p>
          </p:txBody>
        </p:sp>
        <p:sp>
          <p:nvSpPr>
            <p:cNvPr id="9" name="TextBox 9"/>
            <p:cNvSpPr txBox="1"/>
            <p:nvPr/>
          </p:nvSpPr>
          <p:spPr>
            <a:xfrm>
              <a:off x="0" y="564494"/>
              <a:ext cx="6458120" cy="538958"/>
            </a:xfrm>
            <a:prstGeom prst="rect">
              <a:avLst/>
            </a:prstGeom>
          </p:spPr>
          <p:txBody>
            <a:bodyPr lIns="0" tIns="0" rIns="0" bIns="0" rtlCol="0" anchor="t">
              <a:spAutoFit/>
            </a:bodyPr>
            <a:lstStyle/>
            <a:p>
              <a:pPr algn="l">
                <a:lnSpc>
                  <a:spcPts val="3193"/>
                </a:lnSpc>
              </a:pPr>
              <a:endParaRPr/>
            </a:p>
          </p:txBody>
        </p:sp>
      </p:grpSp>
      <p:sp>
        <p:nvSpPr>
          <p:cNvPr id="10" name="TextBox 10"/>
          <p:cNvSpPr txBox="1"/>
          <p:nvPr/>
        </p:nvSpPr>
        <p:spPr>
          <a:xfrm>
            <a:off x="3338921" y="2194566"/>
            <a:ext cx="5655849" cy="3977005"/>
          </a:xfrm>
          <a:prstGeom prst="rect">
            <a:avLst/>
          </a:prstGeom>
        </p:spPr>
        <p:txBody>
          <a:bodyPr lIns="0" tIns="0" rIns="0" bIns="0" rtlCol="0" anchor="t">
            <a:spAutoFit/>
          </a:bodyPr>
          <a:lstStyle/>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What to Expect</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Do's and Don'ts</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Frequently Asked Q&amp;A's </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Preparing for CAD </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Issue Overview/Our Asks</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Making the Asks/Meetings</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After Your Meetings</a:t>
            </a:r>
          </a:p>
          <a:p>
            <a:pPr marL="604523" lvl="1" indent="-302261" algn="l">
              <a:lnSpc>
                <a:spcPts val="3920"/>
              </a:lnSpc>
              <a:buFont typeface="Arial"/>
              <a:buChar char="•"/>
            </a:pPr>
            <a:r>
              <a:rPr lang="en-US" sz="2800" b="1">
                <a:solidFill>
                  <a:srgbClr val="2746F8"/>
                </a:solidFill>
                <a:latin typeface="Poppins 2 Bold"/>
                <a:ea typeface="Poppins 2 Bold"/>
                <a:cs typeface="Poppins 2 Bold"/>
                <a:sym typeface="Poppins 2 Bold"/>
              </a:rPr>
              <a:t>Pre-Event Social Media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4112" y="4565015"/>
            <a:ext cx="2138433" cy="2169128"/>
            <a:chOff x="0" y="0"/>
            <a:chExt cx="844813" cy="856940"/>
          </a:xfrm>
        </p:grpSpPr>
        <p:sp>
          <p:nvSpPr>
            <p:cNvPr id="3" name="Freeform 3"/>
            <p:cNvSpPr/>
            <p:nvPr/>
          </p:nvSpPr>
          <p:spPr>
            <a:xfrm>
              <a:off x="0" y="0"/>
              <a:ext cx="844813" cy="856940"/>
            </a:xfrm>
            <a:custGeom>
              <a:avLst/>
              <a:gdLst/>
              <a:ahLst/>
              <a:cxnLst/>
              <a:rect l="l" t="t" r="r" b="b"/>
              <a:pathLst>
                <a:path w="844813" h="856940">
                  <a:moveTo>
                    <a:pt x="422407" y="0"/>
                  </a:moveTo>
                  <a:lnTo>
                    <a:pt x="844813" y="203200"/>
                  </a:lnTo>
                  <a:lnTo>
                    <a:pt x="844813" y="653740"/>
                  </a:lnTo>
                  <a:lnTo>
                    <a:pt x="422407" y="856940"/>
                  </a:lnTo>
                  <a:lnTo>
                    <a:pt x="0" y="653740"/>
                  </a:lnTo>
                  <a:lnTo>
                    <a:pt x="0" y="203200"/>
                  </a:lnTo>
                  <a:lnTo>
                    <a:pt x="422407" y="0"/>
                  </a:lnTo>
                  <a:close/>
                </a:path>
              </a:pathLst>
            </a:custGeom>
            <a:solidFill>
              <a:srgbClr val="2746F8"/>
            </a:solidFill>
          </p:spPr>
          <p:txBody>
            <a:bodyPr/>
            <a:lstStyle/>
            <a:p>
              <a:endParaRPr lang="en-US"/>
            </a:p>
          </p:txBody>
        </p:sp>
        <p:sp>
          <p:nvSpPr>
            <p:cNvPr id="4" name="TextBox 4"/>
            <p:cNvSpPr txBox="1"/>
            <p:nvPr/>
          </p:nvSpPr>
          <p:spPr>
            <a:xfrm>
              <a:off x="0" y="92075"/>
              <a:ext cx="844813" cy="625165"/>
            </a:xfrm>
            <a:prstGeom prst="rect">
              <a:avLst/>
            </a:prstGeom>
          </p:spPr>
          <p:txBody>
            <a:bodyPr lIns="50800" tIns="50800" rIns="50800" bIns="50800" rtlCol="0" anchor="ctr"/>
            <a:lstStyle/>
            <a:p>
              <a:pPr algn="ctr">
                <a:lnSpc>
                  <a:spcPts val="2519"/>
                </a:lnSpc>
              </a:pPr>
              <a:r>
                <a:rPr lang="en-US" sz="1799" b="1" i="1">
                  <a:solidFill>
                    <a:srgbClr val="B2F2FF"/>
                  </a:solidFill>
                  <a:latin typeface="Source Sans Pro 1 Bold Italics"/>
                  <a:ea typeface="Source Sans Pro 1 Bold Italics"/>
                  <a:cs typeface="Source Sans Pro 1 Bold Italics"/>
                  <a:sym typeface="Source Sans Pro 1 Bold Italics"/>
                </a:rPr>
                <a:t>TIP</a:t>
              </a:r>
            </a:p>
            <a:p>
              <a:pPr algn="ctr">
                <a:lnSpc>
                  <a:spcPts val="1679"/>
                </a:lnSpc>
              </a:pPr>
              <a:r>
                <a:rPr lang="en-US" sz="1200" b="1">
                  <a:solidFill>
                    <a:srgbClr val="FFFFFF"/>
                  </a:solidFill>
                  <a:latin typeface="Source Sans Pro 1 Bold"/>
                  <a:ea typeface="Source Sans Pro 1 Bold"/>
                  <a:cs typeface="Source Sans Pro 1 Bold"/>
                  <a:sym typeface="Source Sans Pro 1 Bold"/>
                </a:rPr>
                <a:t>Don't be nervous! Cancer Action Day is a day for you to share your cancer story with your lawmakers.</a:t>
              </a:r>
            </a:p>
          </p:txBody>
        </p:sp>
      </p:grpSp>
      <p:grpSp>
        <p:nvGrpSpPr>
          <p:cNvPr id="5" name="Group 5"/>
          <p:cNvGrpSpPr/>
          <p:nvPr/>
        </p:nvGrpSpPr>
        <p:grpSpPr>
          <a:xfrm>
            <a:off x="8434197" y="-53812"/>
            <a:ext cx="498349" cy="49834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239"/>
                </a:lnSpc>
              </a:pPr>
              <a:endParaRPr/>
            </a:p>
          </p:txBody>
        </p:sp>
      </p:grpSp>
      <p:sp>
        <p:nvSpPr>
          <p:cNvPr id="8" name="TextBox 8"/>
          <p:cNvSpPr txBox="1"/>
          <p:nvPr/>
        </p:nvSpPr>
        <p:spPr>
          <a:xfrm>
            <a:off x="215989" y="187362"/>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What to Expect</a:t>
            </a:r>
          </a:p>
        </p:txBody>
      </p:sp>
      <p:sp>
        <p:nvSpPr>
          <p:cNvPr id="9" name="TextBox 9"/>
          <p:cNvSpPr txBox="1"/>
          <p:nvPr/>
        </p:nvSpPr>
        <p:spPr>
          <a:xfrm>
            <a:off x="168939" y="1197545"/>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1</a:t>
            </a:r>
          </a:p>
        </p:txBody>
      </p:sp>
      <p:sp>
        <p:nvSpPr>
          <p:cNvPr id="10" name="TextBox 10"/>
          <p:cNvSpPr txBox="1"/>
          <p:nvPr/>
        </p:nvSpPr>
        <p:spPr>
          <a:xfrm>
            <a:off x="173102" y="4692618"/>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3</a:t>
            </a:r>
          </a:p>
        </p:txBody>
      </p:sp>
      <p:sp>
        <p:nvSpPr>
          <p:cNvPr id="11" name="TextBox 11"/>
          <p:cNvSpPr txBox="1"/>
          <p:nvPr/>
        </p:nvSpPr>
        <p:spPr>
          <a:xfrm>
            <a:off x="168939" y="2972943"/>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2</a:t>
            </a:r>
          </a:p>
        </p:txBody>
      </p:sp>
      <p:sp>
        <p:nvSpPr>
          <p:cNvPr id="12" name="TextBox 12"/>
          <p:cNvSpPr txBox="1"/>
          <p:nvPr/>
        </p:nvSpPr>
        <p:spPr>
          <a:xfrm>
            <a:off x="472303" y="3240167"/>
            <a:ext cx="7391026"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Morning Kick-Off Presentation: 10:00 am - 11:00 am</a:t>
            </a:r>
          </a:p>
        </p:txBody>
      </p:sp>
      <p:sp>
        <p:nvSpPr>
          <p:cNvPr id="13" name="TextBox 13"/>
          <p:cNvSpPr txBox="1"/>
          <p:nvPr/>
        </p:nvSpPr>
        <p:spPr>
          <a:xfrm>
            <a:off x="472303" y="1460562"/>
            <a:ext cx="8553541"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Check-In: 9:30-10:00 AM </a:t>
            </a:r>
          </a:p>
        </p:txBody>
      </p:sp>
      <p:sp>
        <p:nvSpPr>
          <p:cNvPr id="14" name="TextBox 14"/>
          <p:cNvSpPr txBox="1"/>
          <p:nvPr/>
        </p:nvSpPr>
        <p:spPr>
          <a:xfrm>
            <a:off x="472303" y="1862010"/>
            <a:ext cx="8114342" cy="8648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Check-In will be from 9:30-10:00 AM at the </a:t>
            </a:r>
            <a:r>
              <a:rPr lang="en-US" sz="1800" u="sng">
                <a:solidFill>
                  <a:srgbClr val="000000"/>
                </a:solidFill>
                <a:latin typeface="Source Sans Pro 2"/>
                <a:ea typeface="Source Sans Pro 2"/>
                <a:cs typeface="Source Sans Pro 2"/>
                <a:sym typeface="Source Sans Pro 2"/>
                <a:hlinkClick r:id="rId2" tooltip="https://northfieldinn.com/conference-center/"/>
              </a:rPr>
              <a:t>Northfield Inn and Conference Center</a:t>
            </a:r>
            <a:r>
              <a:rPr lang="en-US" sz="1800">
                <a:solidFill>
                  <a:srgbClr val="000000"/>
                </a:solidFill>
                <a:latin typeface="Source Sans Pro 2"/>
                <a:ea typeface="Source Sans Pro 2"/>
                <a:cs typeface="Source Sans Pro 2"/>
                <a:sym typeface="Source Sans Pro 2"/>
              </a:rPr>
              <a:t>  (3280 Northfield Drive, Springfield 62702  ), where you will receive your t-shirt, name tag and folders of materials. </a:t>
            </a:r>
            <a:r>
              <a:rPr lang="en-US" sz="1800">
                <a:solidFill>
                  <a:srgbClr val="FF0000"/>
                </a:solidFill>
                <a:latin typeface="Source Sans Pro 2"/>
                <a:ea typeface="Source Sans Pro 2"/>
                <a:cs typeface="Source Sans Pro 2"/>
                <a:sym typeface="Source Sans Pro 2"/>
              </a:rPr>
              <a:t>Give yourself extra time to park and get settled in.</a:t>
            </a:r>
          </a:p>
        </p:txBody>
      </p:sp>
      <p:sp>
        <p:nvSpPr>
          <p:cNvPr id="15" name="TextBox 15"/>
          <p:cNvSpPr txBox="1"/>
          <p:nvPr/>
        </p:nvSpPr>
        <p:spPr>
          <a:xfrm>
            <a:off x="472303" y="3637407"/>
            <a:ext cx="8211068" cy="8648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Change in to your new t-shirt, find your table, meet and greet with your group. </a:t>
            </a:r>
            <a:r>
              <a:rPr lang="en-US" sz="1800">
                <a:solidFill>
                  <a:srgbClr val="FF0000"/>
                </a:solidFill>
                <a:latin typeface="Source Sans Pro 2"/>
                <a:ea typeface="Source Sans Pro 2"/>
                <a:cs typeface="Source Sans Pro 2"/>
                <a:sym typeface="Source Sans Pro 2"/>
              </a:rPr>
              <a:t>We will start our presentation at 10:00 AM sharp. </a:t>
            </a:r>
            <a:r>
              <a:rPr lang="en-US" sz="1800">
                <a:solidFill>
                  <a:srgbClr val="000000"/>
                </a:solidFill>
                <a:latin typeface="Source Sans Pro 2"/>
                <a:ea typeface="Source Sans Pro 2"/>
                <a:cs typeface="Source Sans Pro 2"/>
                <a:sym typeface="Source Sans Pro 2"/>
              </a:rPr>
              <a:t>There will be allotted time for your group to practice your asks before lawmaker meetings begin!</a:t>
            </a:r>
          </a:p>
        </p:txBody>
      </p:sp>
      <p:sp>
        <p:nvSpPr>
          <p:cNvPr id="16" name="TextBox 16"/>
          <p:cNvSpPr txBox="1"/>
          <p:nvPr/>
        </p:nvSpPr>
        <p:spPr>
          <a:xfrm>
            <a:off x="519493" y="4955636"/>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Lunch </a:t>
            </a:r>
          </a:p>
        </p:txBody>
      </p:sp>
      <p:sp>
        <p:nvSpPr>
          <p:cNvPr id="17" name="TextBox 17"/>
          <p:cNvSpPr txBox="1"/>
          <p:nvPr/>
        </p:nvSpPr>
        <p:spPr>
          <a:xfrm>
            <a:off x="519493" y="5357083"/>
            <a:ext cx="5565455" cy="2933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Boxed lunches will be available from 11:00 am - 11:45 am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6668" y="10827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What to Expect</a:t>
            </a:r>
          </a:p>
        </p:txBody>
      </p:sp>
      <p:sp>
        <p:nvSpPr>
          <p:cNvPr id="3" name="TextBox 3"/>
          <p:cNvSpPr txBox="1"/>
          <p:nvPr/>
        </p:nvSpPr>
        <p:spPr>
          <a:xfrm>
            <a:off x="296668" y="2484467"/>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5</a:t>
            </a:r>
          </a:p>
        </p:txBody>
      </p:sp>
      <p:sp>
        <p:nvSpPr>
          <p:cNvPr id="4" name="TextBox 4"/>
          <p:cNvSpPr txBox="1"/>
          <p:nvPr/>
        </p:nvSpPr>
        <p:spPr>
          <a:xfrm>
            <a:off x="685800" y="2747484"/>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Report Back</a:t>
            </a:r>
          </a:p>
        </p:txBody>
      </p:sp>
      <p:sp>
        <p:nvSpPr>
          <p:cNvPr id="5" name="TextBox 5"/>
          <p:cNvSpPr txBox="1"/>
          <p:nvPr/>
        </p:nvSpPr>
        <p:spPr>
          <a:xfrm>
            <a:off x="600172" y="3152614"/>
            <a:ext cx="8057976" cy="115062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After each meeting, please make sure at least one person from your group completes the report back form. We'll provide a QR code for you to easily access the report back form from your smart phone, or you can use the paper copy report back forms available at the hotel. </a:t>
            </a:r>
          </a:p>
        </p:txBody>
      </p:sp>
      <p:sp>
        <p:nvSpPr>
          <p:cNvPr id="6" name="TextBox 6"/>
          <p:cNvSpPr txBox="1"/>
          <p:nvPr/>
        </p:nvSpPr>
        <p:spPr>
          <a:xfrm>
            <a:off x="296668" y="4503327"/>
            <a:ext cx="255739" cy="683514"/>
          </a:xfrm>
          <a:prstGeom prst="rect">
            <a:avLst/>
          </a:prstGeom>
        </p:spPr>
        <p:txBody>
          <a:bodyPr lIns="0" tIns="0" rIns="0" bIns="0" rtlCol="0" anchor="t">
            <a:spAutoFit/>
          </a:bodyPr>
          <a:lstStyle/>
          <a:p>
            <a:pPr algn="ctr">
              <a:lnSpc>
                <a:spcPts val="5793"/>
              </a:lnSpc>
            </a:pPr>
            <a:r>
              <a:rPr lang="en-US" sz="3000">
                <a:solidFill>
                  <a:srgbClr val="FF0000"/>
                </a:solidFill>
                <a:latin typeface="Poppins 4"/>
                <a:ea typeface="Poppins 4"/>
                <a:cs typeface="Poppins 4"/>
                <a:sym typeface="Poppins 4"/>
              </a:rPr>
              <a:t>6</a:t>
            </a:r>
          </a:p>
        </p:txBody>
      </p:sp>
      <p:sp>
        <p:nvSpPr>
          <p:cNvPr id="7" name="TextBox 7"/>
          <p:cNvSpPr txBox="1"/>
          <p:nvPr/>
        </p:nvSpPr>
        <p:spPr>
          <a:xfrm>
            <a:off x="600172" y="4722334"/>
            <a:ext cx="5091872"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Celebrate</a:t>
            </a:r>
          </a:p>
        </p:txBody>
      </p:sp>
      <p:sp>
        <p:nvSpPr>
          <p:cNvPr id="8" name="TextBox 8"/>
          <p:cNvSpPr txBox="1"/>
          <p:nvPr/>
        </p:nvSpPr>
        <p:spPr>
          <a:xfrm>
            <a:off x="600172" y="5127464"/>
            <a:ext cx="8057976" cy="8648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Enjoy time with your fellow advocates! Take lots of photos, and celebrate the impact you just made. </a:t>
            </a:r>
            <a:r>
              <a:rPr lang="en-US" sz="1800">
                <a:solidFill>
                  <a:srgbClr val="FF0000"/>
                </a:solidFill>
                <a:latin typeface="Source Sans Pro 2"/>
                <a:ea typeface="Source Sans Pro 2"/>
                <a:cs typeface="Source Sans Pro 2"/>
                <a:sym typeface="Source Sans Pro 2"/>
              </a:rPr>
              <a:t>Don't forget to take a few minutes to write your lawmaker a thank you note and leave it with us to be delivered after our event.</a:t>
            </a:r>
          </a:p>
        </p:txBody>
      </p:sp>
      <p:sp>
        <p:nvSpPr>
          <p:cNvPr id="9" name="TextBox 9"/>
          <p:cNvSpPr txBox="1"/>
          <p:nvPr/>
        </p:nvSpPr>
        <p:spPr>
          <a:xfrm>
            <a:off x="296668" y="1150331"/>
            <a:ext cx="255739" cy="683515"/>
          </a:xfrm>
          <a:prstGeom prst="rect">
            <a:avLst/>
          </a:prstGeom>
        </p:spPr>
        <p:txBody>
          <a:bodyPr lIns="0" tIns="0" rIns="0" bIns="0" rtlCol="0" anchor="t">
            <a:spAutoFit/>
          </a:bodyPr>
          <a:lstStyle/>
          <a:p>
            <a:pPr algn="ctr">
              <a:lnSpc>
                <a:spcPts val="5792"/>
              </a:lnSpc>
            </a:pPr>
            <a:r>
              <a:rPr lang="en-US" sz="2999">
                <a:solidFill>
                  <a:srgbClr val="FF0000"/>
                </a:solidFill>
                <a:latin typeface="Poppins 4"/>
                <a:ea typeface="Poppins 4"/>
                <a:cs typeface="Poppins 4"/>
                <a:sym typeface="Poppins 4"/>
              </a:rPr>
              <a:t>4</a:t>
            </a:r>
          </a:p>
        </p:txBody>
      </p:sp>
      <p:sp>
        <p:nvSpPr>
          <p:cNvPr id="10" name="TextBox 10"/>
          <p:cNvSpPr txBox="1"/>
          <p:nvPr/>
        </p:nvSpPr>
        <p:spPr>
          <a:xfrm>
            <a:off x="685800" y="1248884"/>
            <a:ext cx="6094409" cy="357505"/>
          </a:xfrm>
          <a:prstGeom prst="rect">
            <a:avLst/>
          </a:prstGeom>
        </p:spPr>
        <p:txBody>
          <a:bodyPr lIns="0" tIns="0" rIns="0" bIns="0" rtlCol="0" anchor="t">
            <a:spAutoFit/>
          </a:bodyPr>
          <a:lstStyle/>
          <a:p>
            <a:pPr algn="l">
              <a:lnSpc>
                <a:spcPts val="2749"/>
              </a:lnSpc>
            </a:pPr>
            <a:r>
              <a:rPr lang="en-US" sz="2199">
                <a:solidFill>
                  <a:srgbClr val="2746F8"/>
                </a:solidFill>
                <a:latin typeface="Poppins 1"/>
                <a:ea typeface="Poppins 1"/>
                <a:cs typeface="Poppins 1"/>
                <a:sym typeface="Poppins 1"/>
              </a:rPr>
              <a:t>Lawmaker Meetings: 12:00 pm - 3:00 pm </a:t>
            </a:r>
          </a:p>
        </p:txBody>
      </p:sp>
      <p:sp>
        <p:nvSpPr>
          <p:cNvPr id="11" name="TextBox 11"/>
          <p:cNvSpPr txBox="1"/>
          <p:nvPr/>
        </p:nvSpPr>
        <p:spPr>
          <a:xfrm>
            <a:off x="685800" y="1749264"/>
            <a:ext cx="7772400" cy="8648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We'll head to the Statehouse by bus at 11:45 and meetings will start promptly at 12 pm/Noon. </a:t>
            </a:r>
          </a:p>
          <a:p>
            <a:pPr algn="l">
              <a:lnSpc>
                <a:spcPts val="2250"/>
              </a:lnSpc>
            </a:pPr>
            <a:endParaRPr lang="en-US" sz="1800">
              <a:solidFill>
                <a:srgbClr val="000000"/>
              </a:solidFill>
              <a:latin typeface="Source Sans Pro 2"/>
              <a:ea typeface="Source Sans Pro 2"/>
              <a:cs typeface="Source Sans Pro 2"/>
              <a:sym typeface="Source Sans Pro 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34919" y="3254763"/>
            <a:ext cx="5009081" cy="3243380"/>
          </a:xfrm>
          <a:custGeom>
            <a:avLst/>
            <a:gdLst/>
            <a:ahLst/>
            <a:cxnLst/>
            <a:rect l="l" t="t" r="r" b="b"/>
            <a:pathLst>
              <a:path w="5009081" h="3243380">
                <a:moveTo>
                  <a:pt x="0" y="0"/>
                </a:moveTo>
                <a:lnTo>
                  <a:pt x="5009081" y="0"/>
                </a:lnTo>
                <a:lnTo>
                  <a:pt x="5009081" y="3243380"/>
                </a:lnTo>
                <a:lnTo>
                  <a:pt x="0" y="3243380"/>
                </a:lnTo>
                <a:lnTo>
                  <a:pt x="0" y="0"/>
                </a:lnTo>
                <a:close/>
              </a:path>
            </a:pathLst>
          </a:custGeom>
          <a:blipFill>
            <a:blip r:embed="rId2"/>
            <a:stretch>
              <a:fillRect/>
            </a:stretch>
          </a:blipFill>
        </p:spPr>
        <p:txBody>
          <a:bodyPr/>
          <a:lstStyle/>
          <a:p>
            <a:endParaRPr lang="en-US"/>
          </a:p>
        </p:txBody>
      </p:sp>
      <p:grpSp>
        <p:nvGrpSpPr>
          <p:cNvPr id="3" name="Group 3"/>
          <p:cNvGrpSpPr>
            <a:grpSpLocks noChangeAspect="1"/>
          </p:cNvGrpSpPr>
          <p:nvPr/>
        </p:nvGrpSpPr>
        <p:grpSpPr>
          <a:xfrm>
            <a:off x="685800" y="3746623"/>
            <a:ext cx="2761292" cy="2761292"/>
            <a:chOff x="0" y="0"/>
            <a:chExt cx="9906000" cy="9906000"/>
          </a:xfrm>
        </p:grpSpPr>
        <p:sp>
          <p:nvSpPr>
            <p:cNvPr id="4" name="Freeform 4"/>
            <p:cNvSpPr/>
            <p:nvPr/>
          </p:nvSpPr>
          <p:spPr>
            <a:xfrm>
              <a:off x="0" y="0"/>
              <a:ext cx="4953000" cy="4953000"/>
            </a:xfrm>
            <a:custGeom>
              <a:avLst/>
              <a:gdLst/>
              <a:ahLst/>
              <a:cxnLst/>
              <a:rect l="l" t="t" r="r" b="b"/>
              <a:pathLst>
                <a:path w="4953000" h="4953000">
                  <a:moveTo>
                    <a:pt x="0" y="0"/>
                  </a:moveTo>
                  <a:lnTo>
                    <a:pt x="4953000" y="0"/>
                  </a:lnTo>
                  <a:lnTo>
                    <a:pt x="4953000" y="4953000"/>
                  </a:lnTo>
                  <a:lnTo>
                    <a:pt x="0" y="4953000"/>
                  </a:lnTo>
                  <a:close/>
                </a:path>
              </a:pathLst>
            </a:custGeom>
            <a:blipFill>
              <a:blip r:embed="rId3"/>
              <a:stretch>
                <a:fillRect t="-27413" b="-6081"/>
              </a:stretch>
            </a:blipFill>
          </p:spPr>
          <p:txBody>
            <a:bodyPr/>
            <a:lstStyle/>
            <a:p>
              <a:endParaRPr lang="en-US"/>
            </a:p>
          </p:txBody>
        </p:sp>
        <p:sp>
          <p:nvSpPr>
            <p:cNvPr id="5" name="Freeform 5"/>
            <p:cNvSpPr/>
            <p:nvPr/>
          </p:nvSpPr>
          <p:spPr>
            <a:xfrm>
              <a:off x="4953000" y="0"/>
              <a:ext cx="4953000" cy="4953000"/>
            </a:xfrm>
            <a:custGeom>
              <a:avLst/>
              <a:gdLst/>
              <a:ahLst/>
              <a:cxnLst/>
              <a:rect l="l" t="t" r="r" b="b"/>
              <a:pathLst>
                <a:path w="4953000" h="4953000">
                  <a:moveTo>
                    <a:pt x="0" y="0"/>
                  </a:moveTo>
                  <a:lnTo>
                    <a:pt x="4953000" y="0"/>
                  </a:lnTo>
                  <a:lnTo>
                    <a:pt x="4953000" y="4953000"/>
                  </a:lnTo>
                  <a:lnTo>
                    <a:pt x="0" y="4953000"/>
                  </a:lnTo>
                  <a:close/>
                </a:path>
              </a:pathLst>
            </a:custGeom>
            <a:solidFill>
              <a:srgbClr val="012169"/>
            </a:solidFill>
          </p:spPr>
          <p:txBody>
            <a:bodyPr/>
            <a:lstStyle/>
            <a:p>
              <a:endParaRPr lang="en-US"/>
            </a:p>
          </p:txBody>
        </p:sp>
        <p:sp>
          <p:nvSpPr>
            <p:cNvPr id="6" name="Freeform 6"/>
            <p:cNvSpPr/>
            <p:nvPr/>
          </p:nvSpPr>
          <p:spPr>
            <a:xfrm>
              <a:off x="0" y="4953000"/>
              <a:ext cx="4953000" cy="4953000"/>
            </a:xfrm>
            <a:custGeom>
              <a:avLst/>
              <a:gdLst/>
              <a:ahLst/>
              <a:cxnLst/>
              <a:rect l="l" t="t" r="r" b="b"/>
              <a:pathLst>
                <a:path w="4953000" h="4953000">
                  <a:moveTo>
                    <a:pt x="0" y="0"/>
                  </a:moveTo>
                  <a:lnTo>
                    <a:pt x="4953000" y="0"/>
                  </a:lnTo>
                  <a:lnTo>
                    <a:pt x="4953000" y="4953000"/>
                  </a:lnTo>
                  <a:lnTo>
                    <a:pt x="0" y="4953000"/>
                  </a:lnTo>
                  <a:close/>
                </a:path>
              </a:pathLst>
            </a:custGeom>
            <a:solidFill>
              <a:srgbClr val="012169"/>
            </a:solidFill>
          </p:spPr>
          <p:txBody>
            <a:bodyPr/>
            <a:lstStyle/>
            <a:p>
              <a:endParaRPr lang="en-US"/>
            </a:p>
          </p:txBody>
        </p:sp>
        <p:sp>
          <p:nvSpPr>
            <p:cNvPr id="7" name="Freeform 7"/>
            <p:cNvSpPr/>
            <p:nvPr/>
          </p:nvSpPr>
          <p:spPr>
            <a:xfrm>
              <a:off x="4953000" y="4953000"/>
              <a:ext cx="4953000" cy="4953000"/>
            </a:xfrm>
            <a:custGeom>
              <a:avLst/>
              <a:gdLst/>
              <a:ahLst/>
              <a:cxnLst/>
              <a:rect l="l" t="t" r="r" b="b"/>
              <a:pathLst>
                <a:path w="4953000" h="4953000">
                  <a:moveTo>
                    <a:pt x="0" y="0"/>
                  </a:moveTo>
                  <a:lnTo>
                    <a:pt x="4953000" y="0"/>
                  </a:lnTo>
                  <a:lnTo>
                    <a:pt x="4953000" y="4953000"/>
                  </a:lnTo>
                  <a:lnTo>
                    <a:pt x="0" y="4953000"/>
                  </a:lnTo>
                  <a:close/>
                </a:path>
              </a:pathLst>
            </a:custGeom>
            <a:blipFill>
              <a:blip r:embed="rId4"/>
              <a:stretch>
                <a:fillRect t="-19794" b="-13700"/>
              </a:stretch>
            </a:blipFill>
          </p:spPr>
          <p:txBody>
            <a:bodyPr/>
            <a:lstStyle/>
            <a:p>
              <a:endParaRPr lang="en-US"/>
            </a:p>
          </p:txBody>
        </p:sp>
      </p:grpSp>
      <p:sp>
        <p:nvSpPr>
          <p:cNvPr id="8" name="Freeform 8"/>
          <p:cNvSpPr/>
          <p:nvPr/>
        </p:nvSpPr>
        <p:spPr>
          <a:xfrm>
            <a:off x="1777692" y="4876453"/>
            <a:ext cx="577509" cy="550208"/>
          </a:xfrm>
          <a:custGeom>
            <a:avLst/>
            <a:gdLst/>
            <a:ahLst/>
            <a:cxnLst/>
            <a:rect l="l" t="t" r="r" b="b"/>
            <a:pathLst>
              <a:path w="577509" h="550208">
                <a:moveTo>
                  <a:pt x="0" y="0"/>
                </a:moveTo>
                <a:lnTo>
                  <a:pt x="577508" y="0"/>
                </a:lnTo>
                <a:lnTo>
                  <a:pt x="577508" y="550208"/>
                </a:lnTo>
                <a:lnTo>
                  <a:pt x="0" y="5502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296668" y="320196"/>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Taking the Bus from Schaumburg?</a:t>
            </a:r>
          </a:p>
        </p:txBody>
      </p:sp>
      <p:sp>
        <p:nvSpPr>
          <p:cNvPr id="10" name="TextBox 10"/>
          <p:cNvSpPr txBox="1"/>
          <p:nvPr/>
        </p:nvSpPr>
        <p:spPr>
          <a:xfrm>
            <a:off x="424537" y="1406389"/>
            <a:ext cx="8114342" cy="302895"/>
          </a:xfrm>
          <a:prstGeom prst="rect">
            <a:avLst/>
          </a:prstGeom>
        </p:spPr>
        <p:txBody>
          <a:bodyPr lIns="0" tIns="0" rIns="0" bIns="0" rtlCol="0" anchor="t">
            <a:spAutoFit/>
          </a:bodyPr>
          <a:lstStyle/>
          <a:p>
            <a:pPr algn="l">
              <a:lnSpc>
                <a:spcPts val="2250"/>
              </a:lnSpc>
            </a:pPr>
            <a:r>
              <a:rPr lang="en-US" sz="1800" u="sng">
                <a:solidFill>
                  <a:srgbClr val="2746F8"/>
                </a:solidFill>
                <a:latin typeface="Poppins 1"/>
                <a:ea typeface="Poppins 1"/>
                <a:cs typeface="Poppins 1"/>
                <a:sym typeface="Poppins 1"/>
                <a:hlinkClick r:id="rId7" tooltip="https://www.simon.com/mall/woodfield-mall/map/#/"/>
              </a:rPr>
              <a:t> Woodfield Mall  Schaumburg</a:t>
            </a:r>
          </a:p>
        </p:txBody>
      </p:sp>
      <p:sp>
        <p:nvSpPr>
          <p:cNvPr id="11" name="TextBox 11"/>
          <p:cNvSpPr txBox="1"/>
          <p:nvPr/>
        </p:nvSpPr>
        <p:spPr>
          <a:xfrm>
            <a:off x="493059" y="1937884"/>
            <a:ext cx="7849428" cy="86487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Please arrive at Woodridge Mall by 6:00 AM as the bus will depart promptly at 6:30 AM. Free parking will be in the overflow lot by the Nordstrom parking garage. We  have two bus captains, Theresa and Martin Mendez. </a:t>
            </a:r>
          </a:p>
        </p:txBody>
      </p:sp>
      <p:sp>
        <p:nvSpPr>
          <p:cNvPr id="12" name="TextBox 12"/>
          <p:cNvSpPr txBox="1"/>
          <p:nvPr/>
        </p:nvSpPr>
        <p:spPr>
          <a:xfrm>
            <a:off x="1111813" y="3235960"/>
            <a:ext cx="1909266" cy="357505"/>
          </a:xfrm>
          <a:prstGeom prst="rect">
            <a:avLst/>
          </a:prstGeom>
        </p:spPr>
        <p:txBody>
          <a:bodyPr lIns="0" tIns="0" rIns="0" bIns="0" rtlCol="0" anchor="t">
            <a:spAutoFit/>
          </a:bodyPr>
          <a:lstStyle/>
          <a:p>
            <a:pPr algn="ctr">
              <a:lnSpc>
                <a:spcPts val="2749"/>
              </a:lnSpc>
              <a:spcBef>
                <a:spcPct val="0"/>
              </a:spcBef>
            </a:pPr>
            <a:r>
              <a:rPr lang="en-US" sz="2199">
                <a:solidFill>
                  <a:srgbClr val="2746F8"/>
                </a:solidFill>
                <a:latin typeface="Poppins 1"/>
                <a:ea typeface="Poppins 1"/>
                <a:cs typeface="Poppins 1"/>
                <a:sym typeface="Poppins 1"/>
              </a:rPr>
              <a:t>Bus Captains</a:t>
            </a:r>
          </a:p>
        </p:txBody>
      </p:sp>
      <p:sp>
        <p:nvSpPr>
          <p:cNvPr id="13" name="TextBox 13"/>
          <p:cNvSpPr txBox="1"/>
          <p:nvPr/>
        </p:nvSpPr>
        <p:spPr>
          <a:xfrm>
            <a:off x="1777692" y="3994289"/>
            <a:ext cx="1909266" cy="607060"/>
          </a:xfrm>
          <a:prstGeom prst="rect">
            <a:avLst/>
          </a:prstGeom>
        </p:spPr>
        <p:txBody>
          <a:bodyPr lIns="0" tIns="0" rIns="0" bIns="0" rtlCol="0" anchor="t">
            <a:spAutoFit/>
          </a:bodyPr>
          <a:lstStyle/>
          <a:p>
            <a:pPr algn="ctr">
              <a:lnSpc>
                <a:spcPts val="2375"/>
              </a:lnSpc>
              <a:spcBef>
                <a:spcPct val="0"/>
              </a:spcBef>
            </a:pPr>
            <a:r>
              <a:rPr lang="en-US" sz="1900">
                <a:solidFill>
                  <a:srgbClr val="FCFDFF"/>
                </a:solidFill>
                <a:latin typeface="Poppins 1"/>
                <a:ea typeface="Poppins 1"/>
                <a:cs typeface="Poppins 1"/>
                <a:sym typeface="Poppins 1"/>
              </a:rPr>
              <a:t>Theresa Mendez</a:t>
            </a:r>
          </a:p>
        </p:txBody>
      </p:sp>
      <p:sp>
        <p:nvSpPr>
          <p:cNvPr id="14" name="TextBox 14"/>
          <p:cNvSpPr txBox="1"/>
          <p:nvPr/>
        </p:nvSpPr>
        <p:spPr>
          <a:xfrm>
            <a:off x="445934" y="5545234"/>
            <a:ext cx="1909266" cy="607060"/>
          </a:xfrm>
          <a:prstGeom prst="rect">
            <a:avLst/>
          </a:prstGeom>
        </p:spPr>
        <p:txBody>
          <a:bodyPr lIns="0" tIns="0" rIns="0" bIns="0" rtlCol="0" anchor="t">
            <a:spAutoFit/>
          </a:bodyPr>
          <a:lstStyle/>
          <a:p>
            <a:pPr algn="ctr">
              <a:lnSpc>
                <a:spcPts val="2375"/>
              </a:lnSpc>
            </a:pPr>
            <a:r>
              <a:rPr lang="en-US" sz="1900">
                <a:solidFill>
                  <a:srgbClr val="FCFDFF"/>
                </a:solidFill>
                <a:latin typeface="Poppins 1"/>
                <a:ea typeface="Poppins 1"/>
                <a:cs typeface="Poppins 1"/>
                <a:sym typeface="Poppins 1"/>
              </a:rPr>
              <a:t>Martin</a:t>
            </a:r>
          </a:p>
          <a:p>
            <a:pPr algn="ctr">
              <a:lnSpc>
                <a:spcPts val="2375"/>
              </a:lnSpc>
              <a:spcBef>
                <a:spcPct val="0"/>
              </a:spcBef>
            </a:pPr>
            <a:r>
              <a:rPr lang="en-US" sz="1900">
                <a:solidFill>
                  <a:srgbClr val="FCFDFF"/>
                </a:solidFill>
                <a:latin typeface="Poppins 1"/>
                <a:ea typeface="Poppins 1"/>
                <a:cs typeface="Poppins 1"/>
                <a:sym typeface="Poppins 1"/>
              </a:rPr>
              <a:t> Mendez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11305" y="2074629"/>
            <a:ext cx="3749125" cy="2708743"/>
          </a:xfrm>
          <a:custGeom>
            <a:avLst/>
            <a:gdLst/>
            <a:ahLst/>
            <a:cxnLst/>
            <a:rect l="l" t="t" r="r" b="b"/>
            <a:pathLst>
              <a:path w="3749125" h="2708743">
                <a:moveTo>
                  <a:pt x="0" y="0"/>
                </a:moveTo>
                <a:lnTo>
                  <a:pt x="3749124" y="0"/>
                </a:lnTo>
                <a:lnTo>
                  <a:pt x="3749124" y="2708742"/>
                </a:lnTo>
                <a:lnTo>
                  <a:pt x="0" y="270874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4896989" y="3429000"/>
            <a:ext cx="370519" cy="353151"/>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0000"/>
            </a:solidFill>
          </p:spPr>
          <p:txBody>
            <a:bodyPr/>
            <a:lstStyle/>
            <a:p>
              <a:endParaRPr lang="en-US"/>
            </a:p>
          </p:txBody>
        </p:sp>
        <p:sp>
          <p:nvSpPr>
            <p:cNvPr id="5" name="TextBox 5"/>
            <p:cNvSpPr txBox="1"/>
            <p:nvPr/>
          </p:nvSpPr>
          <p:spPr>
            <a:xfrm>
              <a:off x="228600" y="219075"/>
              <a:ext cx="355600" cy="390525"/>
            </a:xfrm>
            <a:prstGeom prst="rect">
              <a:avLst/>
            </a:prstGeom>
          </p:spPr>
          <p:txBody>
            <a:bodyPr lIns="50800" tIns="50800" rIns="50800" bIns="50800" rtlCol="0" anchor="ctr"/>
            <a:lstStyle/>
            <a:p>
              <a:pPr algn="ctr">
                <a:lnSpc>
                  <a:spcPts val="2239"/>
                </a:lnSpc>
              </a:pPr>
              <a:endParaRPr/>
            </a:p>
          </p:txBody>
        </p:sp>
      </p:grpSp>
      <p:sp>
        <p:nvSpPr>
          <p:cNvPr id="6" name="TextBox 6"/>
          <p:cNvSpPr txBox="1"/>
          <p:nvPr/>
        </p:nvSpPr>
        <p:spPr>
          <a:xfrm>
            <a:off x="296668" y="141894"/>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Parking at the Hotel</a:t>
            </a:r>
          </a:p>
        </p:txBody>
      </p:sp>
      <p:sp>
        <p:nvSpPr>
          <p:cNvPr id="7" name="TextBox 7"/>
          <p:cNvSpPr txBox="1"/>
          <p:nvPr/>
        </p:nvSpPr>
        <p:spPr>
          <a:xfrm>
            <a:off x="424537" y="1432875"/>
            <a:ext cx="8114342" cy="302895"/>
          </a:xfrm>
          <a:prstGeom prst="rect">
            <a:avLst/>
          </a:prstGeom>
        </p:spPr>
        <p:txBody>
          <a:bodyPr lIns="0" tIns="0" rIns="0" bIns="0" rtlCol="0" anchor="t">
            <a:spAutoFit/>
          </a:bodyPr>
          <a:lstStyle/>
          <a:p>
            <a:pPr algn="l">
              <a:lnSpc>
                <a:spcPts val="2250"/>
              </a:lnSpc>
            </a:pPr>
            <a:r>
              <a:rPr lang="en-US" sz="1800" u="sng">
                <a:solidFill>
                  <a:srgbClr val="2746F8"/>
                </a:solidFill>
                <a:latin typeface="Poppins 1"/>
                <a:ea typeface="Poppins 1"/>
                <a:cs typeface="Poppins 1"/>
                <a:sym typeface="Poppins 1"/>
                <a:hlinkClick r:id="rId3" tooltip="https://northfieldinn.com/conference-center/"/>
              </a:rPr>
              <a:t>Northfield Inn and Conference Center </a:t>
            </a:r>
          </a:p>
        </p:txBody>
      </p:sp>
      <p:sp>
        <p:nvSpPr>
          <p:cNvPr id="8" name="TextBox 8"/>
          <p:cNvSpPr txBox="1"/>
          <p:nvPr/>
        </p:nvSpPr>
        <p:spPr>
          <a:xfrm>
            <a:off x="424537" y="1807017"/>
            <a:ext cx="3521733" cy="2865120"/>
          </a:xfrm>
          <a:prstGeom prst="rect">
            <a:avLst/>
          </a:prstGeom>
        </p:spPr>
        <p:txBody>
          <a:bodyPr lIns="0" tIns="0" rIns="0" bIns="0" rtlCol="0" anchor="t">
            <a:spAutoFit/>
          </a:bodyPr>
          <a:lstStyle/>
          <a:p>
            <a:pPr algn="l">
              <a:lnSpc>
                <a:spcPts val="2250"/>
              </a:lnSpc>
            </a:pPr>
            <a:r>
              <a:rPr lang="en-US" sz="1800">
                <a:solidFill>
                  <a:srgbClr val="000000"/>
                </a:solidFill>
                <a:latin typeface="Source Sans Pro 2"/>
                <a:ea typeface="Source Sans Pro 2"/>
                <a:cs typeface="Source Sans Pro 2"/>
                <a:sym typeface="Source Sans Pro 2"/>
              </a:rPr>
              <a:t>Parking is available for free at the Northfield Inn and Conference Center indicated with a star on the map. We will take a bus to the Illinois State Capitol for legislative meetings. The Statehouse is approximately 15 -minutes from the morning training location and parking around the capitol is traditionally challenging.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46F8"/>
        </a:solidFill>
        <a:effectLst/>
      </p:bgPr>
    </p:bg>
    <p:spTree>
      <p:nvGrpSpPr>
        <p:cNvPr id="1" name=""/>
        <p:cNvGrpSpPr/>
        <p:nvPr/>
      </p:nvGrpSpPr>
      <p:grpSpPr>
        <a:xfrm>
          <a:off x="0" y="0"/>
          <a:ext cx="0" cy="0"/>
          <a:chOff x="0" y="0"/>
          <a:chExt cx="0" cy="0"/>
        </a:xfrm>
      </p:grpSpPr>
      <p:sp>
        <p:nvSpPr>
          <p:cNvPr id="2" name="TextBox 2"/>
          <p:cNvSpPr txBox="1"/>
          <p:nvPr/>
        </p:nvSpPr>
        <p:spPr>
          <a:xfrm>
            <a:off x="337550" y="90221"/>
            <a:ext cx="8242211" cy="867308"/>
          </a:xfrm>
          <a:prstGeom prst="rect">
            <a:avLst/>
          </a:prstGeom>
        </p:spPr>
        <p:txBody>
          <a:bodyPr lIns="0" tIns="0" rIns="0" bIns="0" rtlCol="0" anchor="t">
            <a:spAutoFit/>
          </a:bodyPr>
          <a:lstStyle/>
          <a:p>
            <a:pPr algn="l">
              <a:lnSpc>
                <a:spcPts val="7390"/>
              </a:lnSpc>
            </a:pPr>
            <a:r>
              <a:rPr lang="en-US" sz="3600" spc="3">
                <a:solidFill>
                  <a:srgbClr val="FFFFFF"/>
                </a:solidFill>
                <a:latin typeface="Poppins 1"/>
                <a:ea typeface="Poppins 1"/>
                <a:cs typeface="Poppins 1"/>
                <a:sym typeface="Poppins 1"/>
              </a:rPr>
              <a:t>Do's and Don'ts </a:t>
            </a:r>
          </a:p>
        </p:txBody>
      </p:sp>
      <p:sp>
        <p:nvSpPr>
          <p:cNvPr id="3" name="AutoShape 3"/>
          <p:cNvSpPr/>
          <p:nvPr/>
        </p:nvSpPr>
        <p:spPr>
          <a:xfrm flipH="1" flipV="1">
            <a:off x="4572000" y="1723056"/>
            <a:ext cx="37533" cy="5134841"/>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V="1">
            <a:off x="0" y="1713531"/>
            <a:ext cx="9144000" cy="19050"/>
          </a:xfrm>
          <a:prstGeom prst="line">
            <a:avLst/>
          </a:prstGeom>
          <a:ln w="38100" cap="flat">
            <a:solidFill>
              <a:srgbClr val="FFFFFF"/>
            </a:solidFill>
            <a:prstDash val="solid"/>
            <a:headEnd type="none" w="sm" len="sm"/>
            <a:tailEnd type="none" w="sm" len="sm"/>
          </a:ln>
        </p:spPr>
        <p:txBody>
          <a:bodyPr/>
          <a:lstStyle/>
          <a:p>
            <a:endParaRPr lang="en-US"/>
          </a:p>
        </p:txBody>
      </p:sp>
      <p:sp>
        <p:nvSpPr>
          <p:cNvPr id="5" name="TextBox 5"/>
          <p:cNvSpPr txBox="1"/>
          <p:nvPr/>
        </p:nvSpPr>
        <p:spPr>
          <a:xfrm>
            <a:off x="1855283" y="1128060"/>
            <a:ext cx="614859" cy="566421"/>
          </a:xfrm>
          <a:prstGeom prst="rect">
            <a:avLst/>
          </a:prstGeom>
        </p:spPr>
        <p:txBody>
          <a:bodyPr lIns="0" tIns="0" rIns="0" bIns="0" rtlCol="0" anchor="t">
            <a:spAutoFit/>
          </a:bodyPr>
          <a:lstStyle/>
          <a:p>
            <a:pPr algn="ctr">
              <a:lnSpc>
                <a:spcPts val="4479"/>
              </a:lnSpc>
            </a:pPr>
            <a:r>
              <a:rPr lang="en-US" sz="3199" b="1">
                <a:solidFill>
                  <a:srgbClr val="B2F2FF"/>
                </a:solidFill>
                <a:latin typeface="Poppins 2 Bold"/>
                <a:ea typeface="Poppins 2 Bold"/>
                <a:cs typeface="Poppins 2 Bold"/>
                <a:sym typeface="Poppins 2 Bold"/>
              </a:rPr>
              <a:t>DO</a:t>
            </a:r>
          </a:p>
        </p:txBody>
      </p:sp>
      <p:sp>
        <p:nvSpPr>
          <p:cNvPr id="6" name="TextBox 6"/>
          <p:cNvSpPr txBox="1"/>
          <p:nvPr/>
        </p:nvSpPr>
        <p:spPr>
          <a:xfrm>
            <a:off x="6259628" y="1128060"/>
            <a:ext cx="1250355" cy="566421"/>
          </a:xfrm>
          <a:prstGeom prst="rect">
            <a:avLst/>
          </a:prstGeom>
        </p:spPr>
        <p:txBody>
          <a:bodyPr lIns="0" tIns="0" rIns="0" bIns="0" rtlCol="0" anchor="t">
            <a:spAutoFit/>
          </a:bodyPr>
          <a:lstStyle/>
          <a:p>
            <a:pPr algn="ctr">
              <a:lnSpc>
                <a:spcPts val="4479"/>
              </a:lnSpc>
            </a:pPr>
            <a:r>
              <a:rPr lang="en-US" sz="3199" b="1">
                <a:solidFill>
                  <a:srgbClr val="FF0000"/>
                </a:solidFill>
                <a:latin typeface="Poppins 2 Bold"/>
                <a:ea typeface="Poppins 2 Bold"/>
                <a:cs typeface="Poppins 2 Bold"/>
                <a:sym typeface="Poppins 2 Bold"/>
              </a:rPr>
              <a:t>DON'T</a:t>
            </a:r>
          </a:p>
        </p:txBody>
      </p:sp>
      <p:sp>
        <p:nvSpPr>
          <p:cNvPr id="7" name="TextBox 7"/>
          <p:cNvSpPr txBox="1"/>
          <p:nvPr/>
        </p:nvSpPr>
        <p:spPr>
          <a:xfrm>
            <a:off x="147574" y="1832593"/>
            <a:ext cx="4030276"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Introduce yourself and share where you are from.</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Be on time (or early). Give yourself time to get through security.</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Stay on message.</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Know the name of the bill, the bill number and something about it.</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Be efficient, articulate and concise.</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Treat a legislative aide with the same respect and courtesy as a lawmaker.</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Ask for your lawmaker's support.</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Leave on a positive note and thank the lawmaker or their staff.</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Leave the lawmaker folder behind and ask to take a photo.</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Follow up with a thank you note.</a:t>
            </a:r>
          </a:p>
        </p:txBody>
      </p:sp>
      <p:sp>
        <p:nvSpPr>
          <p:cNvPr id="8" name="TextBox 8"/>
          <p:cNvSpPr txBox="1"/>
          <p:nvPr/>
        </p:nvSpPr>
        <p:spPr>
          <a:xfrm>
            <a:off x="4869667" y="1832593"/>
            <a:ext cx="4030276"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Attempt to answer questions you don't know the answer to or commit to anything you are not certain of.</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Miss any scheduled meetings.</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Mention your political affiliation.</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Lobby on other issues or discuss other organizations you are involved with.</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Get angry or hostile.</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Get defensive if a lawmaker doesn't support our legislation. Ask about their concerns and report them in the after meeting report back form. </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Leave behind or email any materials that aren't ACS CAN created or approved. </a:t>
            </a:r>
          </a:p>
          <a:p>
            <a:pPr marL="367031" lvl="1" indent="-183515" algn="l">
              <a:lnSpc>
                <a:spcPts val="2380"/>
              </a:lnSpc>
              <a:buFont typeface="Arial"/>
              <a:buChar char="•"/>
            </a:pPr>
            <a:r>
              <a:rPr lang="en-US" sz="1700">
                <a:solidFill>
                  <a:srgbClr val="FFFFFF"/>
                </a:solidFill>
                <a:latin typeface="Source Sans Pro 1"/>
                <a:ea typeface="Source Sans Pro 1"/>
                <a:cs typeface="Source Sans Pro 1"/>
                <a:sym typeface="Source Sans Pro 1"/>
              </a:rPr>
              <a:t>Gather outside of the House Chamber.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4537" y="90221"/>
            <a:ext cx="8242211" cy="867308"/>
          </a:xfrm>
          <a:prstGeom prst="rect">
            <a:avLst/>
          </a:prstGeom>
        </p:spPr>
        <p:txBody>
          <a:bodyPr lIns="0" tIns="0" rIns="0" bIns="0" rtlCol="0" anchor="t">
            <a:spAutoFit/>
          </a:bodyPr>
          <a:lstStyle/>
          <a:p>
            <a:pPr algn="l">
              <a:lnSpc>
                <a:spcPts val="7390"/>
              </a:lnSpc>
            </a:pPr>
            <a:r>
              <a:rPr lang="en-US" sz="3600" spc="3">
                <a:solidFill>
                  <a:srgbClr val="FF0000"/>
                </a:solidFill>
                <a:latin typeface="Poppins 1"/>
                <a:ea typeface="Poppins 1"/>
                <a:cs typeface="Poppins 1"/>
                <a:sym typeface="Poppins 1"/>
              </a:rPr>
              <a:t>Frequently Asked Q&amp;A's </a:t>
            </a:r>
          </a:p>
        </p:txBody>
      </p:sp>
      <p:sp>
        <p:nvSpPr>
          <p:cNvPr id="3" name="TextBox 3"/>
          <p:cNvSpPr txBox="1"/>
          <p:nvPr/>
        </p:nvSpPr>
        <p:spPr>
          <a:xfrm>
            <a:off x="424537" y="1186962"/>
            <a:ext cx="8066576" cy="457835"/>
          </a:xfrm>
          <a:prstGeom prst="rect">
            <a:avLst/>
          </a:prstGeom>
        </p:spPr>
        <p:txBody>
          <a:bodyPr lIns="0" tIns="0" rIns="0" bIns="0" rtlCol="0" anchor="t">
            <a:spAutoFit/>
          </a:bodyPr>
          <a:lstStyle/>
          <a:p>
            <a:pPr algn="l">
              <a:lnSpc>
                <a:spcPts val="1749"/>
              </a:lnSpc>
            </a:pPr>
            <a:r>
              <a:rPr lang="en-US" sz="1399">
                <a:solidFill>
                  <a:srgbClr val="2746F8"/>
                </a:solidFill>
                <a:latin typeface="Poppins 1"/>
                <a:ea typeface="Poppins 1"/>
                <a:cs typeface="Poppins 1"/>
                <a:sym typeface="Poppins 1"/>
              </a:rPr>
              <a:t>Q: If I'm the only participant from my district, will I be on my own to talk with my lawmaker or staff member?</a:t>
            </a:r>
          </a:p>
        </p:txBody>
      </p:sp>
      <p:sp>
        <p:nvSpPr>
          <p:cNvPr id="4" name="TextBox 4"/>
          <p:cNvSpPr txBox="1"/>
          <p:nvPr/>
        </p:nvSpPr>
        <p:spPr>
          <a:xfrm>
            <a:off x="433137" y="1749890"/>
            <a:ext cx="8057976" cy="219710"/>
          </a:xfrm>
          <a:prstGeom prst="rect">
            <a:avLst/>
          </a:prstGeom>
        </p:spPr>
        <p:txBody>
          <a:bodyPr lIns="0" tIns="0" rIns="0" bIns="0" rtlCol="0" anchor="t">
            <a:spAutoFit/>
          </a:bodyPr>
          <a:lstStyle/>
          <a:p>
            <a:pPr algn="l">
              <a:lnSpc>
                <a:spcPts val="1749"/>
              </a:lnSpc>
            </a:pPr>
            <a:r>
              <a:rPr lang="en-US" sz="1399">
                <a:solidFill>
                  <a:srgbClr val="000000"/>
                </a:solidFill>
                <a:latin typeface="Source Sans Pro 2"/>
                <a:ea typeface="Source Sans Pro 2"/>
                <a:cs typeface="Source Sans Pro 2"/>
                <a:sym typeface="Source Sans Pro 2"/>
              </a:rPr>
              <a:t>A: No. Every volunteer is assigned to a group, so no one goes alone to a meeting.</a:t>
            </a:r>
          </a:p>
        </p:txBody>
      </p:sp>
      <p:sp>
        <p:nvSpPr>
          <p:cNvPr id="5" name="TextBox 5"/>
          <p:cNvSpPr txBox="1"/>
          <p:nvPr/>
        </p:nvSpPr>
        <p:spPr>
          <a:xfrm>
            <a:off x="391624" y="3006410"/>
            <a:ext cx="8066576" cy="238760"/>
          </a:xfrm>
          <a:prstGeom prst="rect">
            <a:avLst/>
          </a:prstGeom>
        </p:spPr>
        <p:txBody>
          <a:bodyPr lIns="0" tIns="0" rIns="0" bIns="0" rtlCol="0" anchor="t">
            <a:spAutoFit/>
          </a:bodyPr>
          <a:lstStyle/>
          <a:p>
            <a:pPr algn="l">
              <a:lnSpc>
                <a:spcPts val="1749"/>
              </a:lnSpc>
            </a:pPr>
            <a:r>
              <a:rPr lang="en-US" sz="1399">
                <a:solidFill>
                  <a:srgbClr val="2746F8"/>
                </a:solidFill>
                <a:latin typeface="Poppins 1"/>
                <a:ea typeface="Poppins 1"/>
                <a:cs typeface="Poppins 1"/>
                <a:sym typeface="Poppins 1"/>
              </a:rPr>
              <a:t>Q: Do I need to attend the virtual Q&amp;A training sessions if I have no questions?</a:t>
            </a:r>
          </a:p>
        </p:txBody>
      </p:sp>
      <p:sp>
        <p:nvSpPr>
          <p:cNvPr id="6" name="TextBox 6"/>
          <p:cNvSpPr txBox="1"/>
          <p:nvPr/>
        </p:nvSpPr>
        <p:spPr>
          <a:xfrm>
            <a:off x="400224" y="3349310"/>
            <a:ext cx="8057976" cy="876935"/>
          </a:xfrm>
          <a:prstGeom prst="rect">
            <a:avLst/>
          </a:prstGeom>
        </p:spPr>
        <p:txBody>
          <a:bodyPr lIns="0" tIns="0" rIns="0" bIns="0" rtlCol="0" anchor="t">
            <a:spAutoFit/>
          </a:bodyPr>
          <a:lstStyle/>
          <a:p>
            <a:pPr algn="l">
              <a:lnSpc>
                <a:spcPts val="1749"/>
              </a:lnSpc>
            </a:pPr>
            <a:r>
              <a:rPr lang="en-US" sz="1399">
                <a:solidFill>
                  <a:srgbClr val="000000"/>
                </a:solidFill>
                <a:latin typeface="Source Sans Pro 2"/>
                <a:ea typeface="Source Sans Pro 2"/>
                <a:cs typeface="Source Sans Pro 2"/>
                <a:sym typeface="Source Sans Pro 2"/>
              </a:rPr>
              <a:t>A: Yes. We prefer you attend versus listen to the recording. Sometimes you don't know you have a question until someone else asks it. We will also share a lot of helpful information about Cancer Action Day and a more detailed overview of our legislative asks. If you are unable to attend the call on April 26, a recording will be provided and staff will be available via email for your Q&amp;A.</a:t>
            </a:r>
          </a:p>
        </p:txBody>
      </p:sp>
      <p:sp>
        <p:nvSpPr>
          <p:cNvPr id="7" name="TextBox 7"/>
          <p:cNvSpPr txBox="1"/>
          <p:nvPr/>
        </p:nvSpPr>
        <p:spPr>
          <a:xfrm>
            <a:off x="391624" y="4311970"/>
            <a:ext cx="8066576" cy="238760"/>
          </a:xfrm>
          <a:prstGeom prst="rect">
            <a:avLst/>
          </a:prstGeom>
        </p:spPr>
        <p:txBody>
          <a:bodyPr lIns="0" tIns="0" rIns="0" bIns="0" rtlCol="0" anchor="t">
            <a:spAutoFit/>
          </a:bodyPr>
          <a:lstStyle/>
          <a:p>
            <a:pPr algn="l">
              <a:lnSpc>
                <a:spcPts val="1749"/>
              </a:lnSpc>
            </a:pPr>
            <a:r>
              <a:rPr lang="en-US" sz="1399">
                <a:solidFill>
                  <a:srgbClr val="2746F8"/>
                </a:solidFill>
                <a:latin typeface="Poppins 1"/>
                <a:ea typeface="Poppins 1"/>
                <a:cs typeface="Poppins 1"/>
                <a:sym typeface="Poppins 1"/>
              </a:rPr>
              <a:t>Q: What if, at the last minute, I can't make my scheduled meetings?</a:t>
            </a:r>
          </a:p>
        </p:txBody>
      </p:sp>
      <p:sp>
        <p:nvSpPr>
          <p:cNvPr id="8" name="TextBox 8"/>
          <p:cNvSpPr txBox="1"/>
          <p:nvPr/>
        </p:nvSpPr>
        <p:spPr>
          <a:xfrm>
            <a:off x="428837" y="4620581"/>
            <a:ext cx="8057976" cy="219710"/>
          </a:xfrm>
          <a:prstGeom prst="rect">
            <a:avLst/>
          </a:prstGeom>
        </p:spPr>
        <p:txBody>
          <a:bodyPr lIns="0" tIns="0" rIns="0" bIns="0" rtlCol="0" anchor="t">
            <a:spAutoFit/>
          </a:bodyPr>
          <a:lstStyle/>
          <a:p>
            <a:pPr algn="l">
              <a:lnSpc>
                <a:spcPts val="1749"/>
              </a:lnSpc>
            </a:pPr>
            <a:r>
              <a:rPr lang="en-US" sz="1399">
                <a:solidFill>
                  <a:srgbClr val="000000"/>
                </a:solidFill>
                <a:latin typeface="Source Sans Pro 2"/>
                <a:ea typeface="Source Sans Pro 2"/>
                <a:cs typeface="Source Sans Pro 2"/>
                <a:sym typeface="Source Sans Pro 2"/>
              </a:rPr>
              <a:t>A: If you have a last-minute availability change, please call/text Lauren MacLaren 330-524-0285</a:t>
            </a:r>
          </a:p>
        </p:txBody>
      </p:sp>
      <p:sp>
        <p:nvSpPr>
          <p:cNvPr id="9" name="TextBox 9"/>
          <p:cNvSpPr txBox="1"/>
          <p:nvPr/>
        </p:nvSpPr>
        <p:spPr>
          <a:xfrm>
            <a:off x="391624" y="4997598"/>
            <a:ext cx="8066576" cy="238760"/>
          </a:xfrm>
          <a:prstGeom prst="rect">
            <a:avLst/>
          </a:prstGeom>
        </p:spPr>
        <p:txBody>
          <a:bodyPr lIns="0" tIns="0" rIns="0" bIns="0" rtlCol="0" anchor="t">
            <a:spAutoFit/>
          </a:bodyPr>
          <a:lstStyle/>
          <a:p>
            <a:pPr algn="l">
              <a:lnSpc>
                <a:spcPts val="1749"/>
              </a:lnSpc>
            </a:pPr>
            <a:r>
              <a:rPr lang="en-US" sz="1399">
                <a:solidFill>
                  <a:srgbClr val="2746F8"/>
                </a:solidFill>
                <a:latin typeface="Poppins 1"/>
                <a:ea typeface="Poppins 1"/>
                <a:cs typeface="Poppins 1"/>
                <a:sym typeface="Poppins 1"/>
              </a:rPr>
              <a:t>Q: What is the dress code?</a:t>
            </a:r>
          </a:p>
        </p:txBody>
      </p:sp>
      <p:sp>
        <p:nvSpPr>
          <p:cNvPr id="10" name="TextBox 10"/>
          <p:cNvSpPr txBox="1"/>
          <p:nvPr/>
        </p:nvSpPr>
        <p:spPr>
          <a:xfrm>
            <a:off x="467537" y="5226833"/>
            <a:ext cx="8057976" cy="657860"/>
          </a:xfrm>
          <a:prstGeom prst="rect">
            <a:avLst/>
          </a:prstGeom>
        </p:spPr>
        <p:txBody>
          <a:bodyPr lIns="0" tIns="0" rIns="0" bIns="0" rtlCol="0" anchor="t">
            <a:spAutoFit/>
          </a:bodyPr>
          <a:lstStyle/>
          <a:p>
            <a:pPr algn="l">
              <a:lnSpc>
                <a:spcPts val="1749"/>
              </a:lnSpc>
            </a:pPr>
            <a:r>
              <a:rPr lang="en-US" sz="1399">
                <a:solidFill>
                  <a:srgbClr val="000000"/>
                </a:solidFill>
                <a:latin typeface="Source Sans Pro 2"/>
                <a:ea typeface="Source Sans Pro 2"/>
                <a:cs typeface="Source Sans Pro 2"/>
                <a:sym typeface="Source Sans Pro 2"/>
              </a:rPr>
              <a:t>A: The dress code for Cancer Action Day is business casual. You will pick up your t-shirt at check-in and have time to change before meetings. We recommend wearing khaki pants or a skirt. Our Cancer Action Day is also Suits and Sneakers Day at the Capitol. Please wear your favorite sneakers. </a:t>
            </a:r>
          </a:p>
        </p:txBody>
      </p:sp>
      <p:sp>
        <p:nvSpPr>
          <p:cNvPr id="11" name="TextBox 11"/>
          <p:cNvSpPr txBox="1"/>
          <p:nvPr/>
        </p:nvSpPr>
        <p:spPr>
          <a:xfrm>
            <a:off x="391624" y="6113293"/>
            <a:ext cx="8066576" cy="238760"/>
          </a:xfrm>
          <a:prstGeom prst="rect">
            <a:avLst/>
          </a:prstGeom>
        </p:spPr>
        <p:txBody>
          <a:bodyPr lIns="0" tIns="0" rIns="0" bIns="0" rtlCol="0" anchor="t">
            <a:spAutoFit/>
          </a:bodyPr>
          <a:lstStyle/>
          <a:p>
            <a:pPr algn="l">
              <a:lnSpc>
                <a:spcPts val="1749"/>
              </a:lnSpc>
            </a:pPr>
            <a:r>
              <a:rPr lang="en-US" sz="1399">
                <a:solidFill>
                  <a:srgbClr val="2746F8"/>
                </a:solidFill>
                <a:latin typeface="Poppins 1"/>
                <a:ea typeface="Poppins 1"/>
                <a:cs typeface="Poppins 1"/>
                <a:sym typeface="Poppins 1"/>
              </a:rPr>
              <a:t>Q: Does it cost anything to attend Cancer Action Day?</a:t>
            </a:r>
          </a:p>
        </p:txBody>
      </p:sp>
      <p:sp>
        <p:nvSpPr>
          <p:cNvPr id="12" name="TextBox 12"/>
          <p:cNvSpPr txBox="1"/>
          <p:nvPr/>
        </p:nvSpPr>
        <p:spPr>
          <a:xfrm>
            <a:off x="516655" y="6390153"/>
            <a:ext cx="8057976" cy="219710"/>
          </a:xfrm>
          <a:prstGeom prst="rect">
            <a:avLst/>
          </a:prstGeom>
        </p:spPr>
        <p:txBody>
          <a:bodyPr lIns="0" tIns="0" rIns="0" bIns="0" rtlCol="0" anchor="t">
            <a:spAutoFit/>
          </a:bodyPr>
          <a:lstStyle/>
          <a:p>
            <a:pPr algn="l">
              <a:lnSpc>
                <a:spcPts val="1749"/>
              </a:lnSpc>
            </a:pPr>
            <a:r>
              <a:rPr lang="en-US" sz="1399">
                <a:solidFill>
                  <a:srgbClr val="000000"/>
                </a:solidFill>
                <a:latin typeface="Source Sans Pro 2"/>
                <a:ea typeface="Source Sans Pro 2"/>
                <a:cs typeface="Source Sans Pro 2"/>
                <a:sym typeface="Source Sans Pro 2"/>
              </a:rPr>
              <a:t>A: No, our event is free! Registration is required in advance, though. </a:t>
            </a:r>
          </a:p>
        </p:txBody>
      </p:sp>
      <p:sp>
        <p:nvSpPr>
          <p:cNvPr id="13" name="TextBox 13"/>
          <p:cNvSpPr txBox="1"/>
          <p:nvPr/>
        </p:nvSpPr>
        <p:spPr>
          <a:xfrm>
            <a:off x="441737" y="2138365"/>
            <a:ext cx="8066576" cy="238760"/>
          </a:xfrm>
          <a:prstGeom prst="rect">
            <a:avLst/>
          </a:prstGeom>
        </p:spPr>
        <p:txBody>
          <a:bodyPr lIns="0" tIns="0" rIns="0" bIns="0" rtlCol="0" anchor="t">
            <a:spAutoFit/>
          </a:bodyPr>
          <a:lstStyle/>
          <a:p>
            <a:pPr algn="l">
              <a:lnSpc>
                <a:spcPts val="1749"/>
              </a:lnSpc>
            </a:pPr>
            <a:r>
              <a:rPr lang="en-US" sz="1399">
                <a:solidFill>
                  <a:srgbClr val="2746F8"/>
                </a:solidFill>
                <a:latin typeface="Poppins 1"/>
                <a:ea typeface="Poppins 1"/>
                <a:cs typeface="Poppins 1"/>
                <a:sym typeface="Poppins 1"/>
              </a:rPr>
              <a:t>Q: When will I learn who is in my group? </a:t>
            </a:r>
          </a:p>
        </p:txBody>
      </p:sp>
      <p:sp>
        <p:nvSpPr>
          <p:cNvPr id="14" name="TextBox 14"/>
          <p:cNvSpPr txBox="1"/>
          <p:nvPr/>
        </p:nvSpPr>
        <p:spPr>
          <a:xfrm>
            <a:off x="450337" y="2481900"/>
            <a:ext cx="8057976" cy="438785"/>
          </a:xfrm>
          <a:prstGeom prst="rect">
            <a:avLst/>
          </a:prstGeom>
        </p:spPr>
        <p:txBody>
          <a:bodyPr lIns="0" tIns="0" rIns="0" bIns="0" rtlCol="0" anchor="t">
            <a:spAutoFit/>
          </a:bodyPr>
          <a:lstStyle/>
          <a:p>
            <a:pPr algn="l">
              <a:lnSpc>
                <a:spcPts val="1749"/>
              </a:lnSpc>
            </a:pPr>
            <a:r>
              <a:rPr lang="en-US" sz="1399">
                <a:solidFill>
                  <a:srgbClr val="000000"/>
                </a:solidFill>
                <a:latin typeface="Source Sans Pro 2"/>
                <a:ea typeface="Source Sans Pro 2"/>
                <a:cs typeface="Source Sans Pro 2"/>
                <a:sym typeface="Source Sans Pro 2"/>
              </a:rPr>
              <a:t>A: Group captains should reach out to you a week before Cancer Action Day to meet you virtually before travelling to Springfield.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3448</Words>
  <Application>Microsoft Office PowerPoint</Application>
  <PresentationFormat>On-screen Show (4:3)</PresentationFormat>
  <Paragraphs>265</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Poppins 2</vt:lpstr>
      <vt:lpstr>Source Sans Pro 1</vt:lpstr>
      <vt:lpstr>Calibri</vt:lpstr>
      <vt:lpstr>Arimo Bold</vt:lpstr>
      <vt:lpstr>Source Sans Pro 1 Italics</vt:lpstr>
      <vt:lpstr>Poppins 1</vt:lpstr>
      <vt:lpstr>Source Sans Pro 1 Bold Italics</vt:lpstr>
      <vt:lpstr>Source Sans Pro 2</vt:lpstr>
      <vt:lpstr>Poppins 2 Bold</vt:lpstr>
      <vt:lpstr>Arial</vt:lpstr>
      <vt:lpstr>Source Sans Pro 1 Bold</vt:lpstr>
      <vt:lpstr>Poppins 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book _Illinois  2025 CAD Training Guidebook</dc:title>
  <dc:creator>Lauren MacLaren</dc:creator>
  <cp:lastModifiedBy>Lauren MacLaren</cp:lastModifiedBy>
  <cp:revision>1</cp:revision>
  <dcterms:created xsi:type="dcterms:W3CDTF">2006-08-16T00:00:00Z</dcterms:created>
  <dcterms:modified xsi:type="dcterms:W3CDTF">2025-04-28T15:49:05Z</dcterms:modified>
  <dc:identifier>DAGjgDcVexI</dc:identifier>
</cp:coreProperties>
</file>