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15"/>
  </p:notesMasterIdLst>
  <p:sldIdLst>
    <p:sldId id="279" r:id="rId6"/>
    <p:sldId id="280" r:id="rId7"/>
    <p:sldId id="322" r:id="rId8"/>
    <p:sldId id="282" r:id="rId9"/>
    <p:sldId id="318" r:id="rId10"/>
    <p:sldId id="319" r:id="rId11"/>
    <p:sldId id="306" r:id="rId12"/>
    <p:sldId id="320" r:id="rId13"/>
    <p:sldId id="321" r:id="rId14"/>
  </p:sldIdLst>
  <p:sldSz cx="9144000" cy="6858000" type="screen4x3"/>
  <p:notesSz cx="7010400" cy="9296400"/>
  <p:embeddedFontLst>
    <p:embeddedFont>
      <p:font typeface="Poppins" panose="00000500000000000000" pitchFamily="2" charset="0"/>
      <p:regular r:id="rId16"/>
      <p:bold r:id="rId17"/>
      <p:italic r:id="rId18"/>
      <p:boldItalic r:id="rId19"/>
    </p:embeddedFont>
    <p:embeddedFont>
      <p:font typeface="Poppins 1" panose="020B0604020202020204" charset="0"/>
      <p:regular r:id="rId20"/>
    </p:embeddedFont>
    <p:embeddedFont>
      <p:font typeface="Poppins 2" panose="020B0604020202020204" charset="0"/>
      <p:regular r:id="rId21"/>
    </p:embeddedFont>
    <p:embeddedFont>
      <p:font typeface="Poppins 3" panose="020B0604020202020204" charset="0"/>
      <p:regular r:id="rId22"/>
    </p:embeddedFont>
    <p:embeddedFont>
      <p:font typeface="Source Sans Pro" panose="020B0503030403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080" autoAdjust="0"/>
  </p:normalViewPr>
  <p:slideViewPr>
    <p:cSldViewPr snapToGrid="0">
      <p:cViewPr varScale="1">
        <p:scale>
          <a:sx n="58" d="100"/>
          <a:sy n="58" d="100"/>
        </p:scale>
        <p:origin x="3144" y="72"/>
      </p:cViewPr>
      <p:guideLst>
        <p:guide orient="horz" pos="2160"/>
        <p:guide pos="2880"/>
      </p:guideLst>
    </p:cSldViewPr>
  </p:slideViewPr>
  <p:notesTextViewPr>
    <p:cViewPr>
      <p:scale>
        <a:sx n="200" d="100"/>
        <a:sy n="2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4.fntdata"/><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Oechsner" userId="0176cf68-c7e4-44ce-a364-fd4e76c81183" providerId="ADAL" clId="{92D1B23F-DF72-46CD-95F3-0ACA71E158F1}"/>
    <pc:docChg chg="delSld modSld">
      <pc:chgData name="Rebecca Oechsner" userId="0176cf68-c7e4-44ce-a364-fd4e76c81183" providerId="ADAL" clId="{92D1B23F-DF72-46CD-95F3-0ACA71E158F1}" dt="2026-03-20T21:00:24.932" v="40" actId="47"/>
      <pc:docMkLst>
        <pc:docMk/>
      </pc:docMkLst>
      <pc:sldChg chg="del">
        <pc:chgData name="Rebecca Oechsner" userId="0176cf68-c7e4-44ce-a364-fd4e76c81183" providerId="ADAL" clId="{92D1B23F-DF72-46CD-95F3-0ACA71E158F1}" dt="2026-03-20T21:00:24.932" v="40" actId="47"/>
        <pc:sldMkLst>
          <pc:docMk/>
          <pc:sldMk cId="0" sldId="257"/>
        </pc:sldMkLst>
      </pc:sldChg>
      <pc:sldChg chg="del">
        <pc:chgData name="Rebecca Oechsner" userId="0176cf68-c7e4-44ce-a364-fd4e76c81183" providerId="ADAL" clId="{92D1B23F-DF72-46CD-95F3-0ACA71E158F1}" dt="2026-03-20T20:59:36.580" v="2" actId="47"/>
        <pc:sldMkLst>
          <pc:docMk/>
          <pc:sldMk cId="0" sldId="258"/>
        </pc:sldMkLst>
      </pc:sldChg>
      <pc:sldChg chg="del">
        <pc:chgData name="Rebecca Oechsner" userId="0176cf68-c7e4-44ce-a364-fd4e76c81183" providerId="ADAL" clId="{92D1B23F-DF72-46CD-95F3-0ACA71E158F1}" dt="2026-03-20T20:59:36.025" v="1" actId="47"/>
        <pc:sldMkLst>
          <pc:docMk/>
          <pc:sldMk cId="0" sldId="260"/>
        </pc:sldMkLst>
      </pc:sldChg>
      <pc:sldChg chg="del">
        <pc:chgData name="Rebecca Oechsner" userId="0176cf68-c7e4-44ce-a364-fd4e76c81183" providerId="ADAL" clId="{92D1B23F-DF72-46CD-95F3-0ACA71E158F1}" dt="2026-03-20T20:59:39.211" v="6" actId="47"/>
        <pc:sldMkLst>
          <pc:docMk/>
          <pc:sldMk cId="0" sldId="261"/>
        </pc:sldMkLst>
      </pc:sldChg>
      <pc:sldChg chg="del">
        <pc:chgData name="Rebecca Oechsner" userId="0176cf68-c7e4-44ce-a364-fd4e76c81183" providerId="ADAL" clId="{92D1B23F-DF72-46CD-95F3-0ACA71E158F1}" dt="2026-03-20T20:59:39.773" v="7" actId="47"/>
        <pc:sldMkLst>
          <pc:docMk/>
          <pc:sldMk cId="0" sldId="262"/>
        </pc:sldMkLst>
      </pc:sldChg>
      <pc:sldChg chg="del">
        <pc:chgData name="Rebecca Oechsner" userId="0176cf68-c7e4-44ce-a364-fd4e76c81183" providerId="ADAL" clId="{92D1B23F-DF72-46CD-95F3-0ACA71E158F1}" dt="2026-03-20T20:59:40.398" v="8" actId="47"/>
        <pc:sldMkLst>
          <pc:docMk/>
          <pc:sldMk cId="0" sldId="263"/>
        </pc:sldMkLst>
      </pc:sldChg>
      <pc:sldChg chg="del">
        <pc:chgData name="Rebecca Oechsner" userId="0176cf68-c7e4-44ce-a364-fd4e76c81183" providerId="ADAL" clId="{92D1B23F-DF72-46CD-95F3-0ACA71E158F1}" dt="2026-03-20T20:59:58.068" v="25" actId="47"/>
        <pc:sldMkLst>
          <pc:docMk/>
          <pc:sldMk cId="0" sldId="268"/>
        </pc:sldMkLst>
      </pc:sldChg>
      <pc:sldChg chg="del">
        <pc:chgData name="Rebecca Oechsner" userId="0176cf68-c7e4-44ce-a364-fd4e76c81183" providerId="ADAL" clId="{92D1B23F-DF72-46CD-95F3-0ACA71E158F1}" dt="2026-03-20T20:59:35.372" v="0" actId="47"/>
        <pc:sldMkLst>
          <pc:docMk/>
          <pc:sldMk cId="0" sldId="269"/>
        </pc:sldMkLst>
      </pc:sldChg>
      <pc:sldChg chg="del">
        <pc:chgData name="Rebecca Oechsner" userId="0176cf68-c7e4-44ce-a364-fd4e76c81183" providerId="ADAL" clId="{92D1B23F-DF72-46CD-95F3-0ACA71E158F1}" dt="2026-03-20T20:59:41.691" v="10" actId="47"/>
        <pc:sldMkLst>
          <pc:docMk/>
          <pc:sldMk cId="0" sldId="270"/>
        </pc:sldMkLst>
      </pc:sldChg>
      <pc:sldChg chg="del">
        <pc:chgData name="Rebecca Oechsner" userId="0176cf68-c7e4-44ce-a364-fd4e76c81183" providerId="ADAL" clId="{92D1B23F-DF72-46CD-95F3-0ACA71E158F1}" dt="2026-03-20T20:59:42.842" v="11" actId="47"/>
        <pc:sldMkLst>
          <pc:docMk/>
          <pc:sldMk cId="0" sldId="271"/>
        </pc:sldMkLst>
      </pc:sldChg>
      <pc:sldChg chg="del">
        <pc:chgData name="Rebecca Oechsner" userId="0176cf68-c7e4-44ce-a364-fd4e76c81183" providerId="ADAL" clId="{92D1B23F-DF72-46CD-95F3-0ACA71E158F1}" dt="2026-03-20T20:59:43.406" v="12" actId="47"/>
        <pc:sldMkLst>
          <pc:docMk/>
          <pc:sldMk cId="0" sldId="273"/>
        </pc:sldMkLst>
      </pc:sldChg>
      <pc:sldChg chg="del">
        <pc:chgData name="Rebecca Oechsner" userId="0176cf68-c7e4-44ce-a364-fd4e76c81183" providerId="ADAL" clId="{92D1B23F-DF72-46CD-95F3-0ACA71E158F1}" dt="2026-03-20T20:59:44.859" v="13" actId="47"/>
        <pc:sldMkLst>
          <pc:docMk/>
          <pc:sldMk cId="0" sldId="274"/>
        </pc:sldMkLst>
      </pc:sldChg>
      <pc:sldChg chg="del">
        <pc:chgData name="Rebecca Oechsner" userId="0176cf68-c7e4-44ce-a364-fd4e76c81183" providerId="ADAL" clId="{92D1B23F-DF72-46CD-95F3-0ACA71E158F1}" dt="2026-03-20T20:59:48.555" v="14" actId="47"/>
        <pc:sldMkLst>
          <pc:docMk/>
          <pc:sldMk cId="0" sldId="284"/>
        </pc:sldMkLst>
      </pc:sldChg>
      <pc:sldChg chg="del modNotesTx">
        <pc:chgData name="Rebecca Oechsner" userId="0176cf68-c7e4-44ce-a364-fd4e76c81183" providerId="ADAL" clId="{92D1B23F-DF72-46CD-95F3-0ACA71E158F1}" dt="2026-03-20T20:59:53.612" v="18" actId="47"/>
        <pc:sldMkLst>
          <pc:docMk/>
          <pc:sldMk cId="0" sldId="285"/>
        </pc:sldMkLst>
      </pc:sldChg>
      <pc:sldChg chg="del">
        <pc:chgData name="Rebecca Oechsner" userId="0176cf68-c7e4-44ce-a364-fd4e76c81183" providerId="ADAL" clId="{92D1B23F-DF72-46CD-95F3-0ACA71E158F1}" dt="2026-03-20T20:59:55.083" v="20" actId="47"/>
        <pc:sldMkLst>
          <pc:docMk/>
          <pc:sldMk cId="0" sldId="286"/>
        </pc:sldMkLst>
      </pc:sldChg>
      <pc:sldChg chg="del">
        <pc:chgData name="Rebecca Oechsner" userId="0176cf68-c7e4-44ce-a364-fd4e76c81183" providerId="ADAL" clId="{92D1B23F-DF72-46CD-95F3-0ACA71E158F1}" dt="2026-03-20T20:59:55.677" v="21" actId="47"/>
        <pc:sldMkLst>
          <pc:docMk/>
          <pc:sldMk cId="0" sldId="287"/>
        </pc:sldMkLst>
      </pc:sldChg>
      <pc:sldChg chg="del">
        <pc:chgData name="Rebecca Oechsner" userId="0176cf68-c7e4-44ce-a364-fd4e76c81183" providerId="ADAL" clId="{92D1B23F-DF72-46CD-95F3-0ACA71E158F1}" dt="2026-03-20T20:59:54.431" v="19" actId="47"/>
        <pc:sldMkLst>
          <pc:docMk/>
          <pc:sldMk cId="0" sldId="289"/>
        </pc:sldMkLst>
      </pc:sldChg>
      <pc:sldChg chg="del">
        <pc:chgData name="Rebecca Oechsner" userId="0176cf68-c7e4-44ce-a364-fd4e76c81183" providerId="ADAL" clId="{92D1B23F-DF72-46CD-95F3-0ACA71E158F1}" dt="2026-03-20T20:59:59.283" v="27" actId="47"/>
        <pc:sldMkLst>
          <pc:docMk/>
          <pc:sldMk cId="0" sldId="290"/>
        </pc:sldMkLst>
      </pc:sldChg>
      <pc:sldChg chg="del">
        <pc:chgData name="Rebecca Oechsner" userId="0176cf68-c7e4-44ce-a364-fd4e76c81183" providerId="ADAL" clId="{92D1B23F-DF72-46CD-95F3-0ACA71E158F1}" dt="2026-03-20T21:00:00.521" v="29" actId="47"/>
        <pc:sldMkLst>
          <pc:docMk/>
          <pc:sldMk cId="0" sldId="291"/>
        </pc:sldMkLst>
      </pc:sldChg>
      <pc:sldChg chg="del">
        <pc:chgData name="Rebecca Oechsner" userId="0176cf68-c7e4-44ce-a364-fd4e76c81183" providerId="ADAL" clId="{92D1B23F-DF72-46CD-95F3-0ACA71E158F1}" dt="2026-03-20T21:00:01.084" v="30" actId="47"/>
        <pc:sldMkLst>
          <pc:docMk/>
          <pc:sldMk cId="0" sldId="292"/>
        </pc:sldMkLst>
      </pc:sldChg>
      <pc:sldChg chg="del">
        <pc:chgData name="Rebecca Oechsner" userId="0176cf68-c7e4-44ce-a364-fd4e76c81183" providerId="ADAL" clId="{92D1B23F-DF72-46CD-95F3-0ACA71E158F1}" dt="2026-03-20T21:00:03.456" v="33" actId="47"/>
        <pc:sldMkLst>
          <pc:docMk/>
          <pc:sldMk cId="0" sldId="294"/>
        </pc:sldMkLst>
      </pc:sldChg>
      <pc:sldChg chg="del">
        <pc:chgData name="Rebecca Oechsner" userId="0176cf68-c7e4-44ce-a364-fd4e76c81183" providerId="ADAL" clId="{92D1B23F-DF72-46CD-95F3-0ACA71E158F1}" dt="2026-03-20T21:00:04.040" v="34" actId="47"/>
        <pc:sldMkLst>
          <pc:docMk/>
          <pc:sldMk cId="0" sldId="295"/>
        </pc:sldMkLst>
      </pc:sldChg>
      <pc:sldChg chg="del">
        <pc:chgData name="Rebecca Oechsner" userId="0176cf68-c7e4-44ce-a364-fd4e76c81183" providerId="ADAL" clId="{92D1B23F-DF72-46CD-95F3-0ACA71E158F1}" dt="2026-03-20T21:00:04.617" v="35" actId="47"/>
        <pc:sldMkLst>
          <pc:docMk/>
          <pc:sldMk cId="0" sldId="296"/>
        </pc:sldMkLst>
      </pc:sldChg>
      <pc:sldChg chg="del">
        <pc:chgData name="Rebecca Oechsner" userId="0176cf68-c7e4-44ce-a364-fd4e76c81183" providerId="ADAL" clId="{92D1B23F-DF72-46CD-95F3-0ACA71E158F1}" dt="2026-03-20T21:00:05.212" v="36" actId="47"/>
        <pc:sldMkLst>
          <pc:docMk/>
          <pc:sldMk cId="0" sldId="297"/>
        </pc:sldMkLst>
      </pc:sldChg>
      <pc:sldChg chg="del">
        <pc:chgData name="Rebecca Oechsner" userId="0176cf68-c7e4-44ce-a364-fd4e76c81183" providerId="ADAL" clId="{92D1B23F-DF72-46CD-95F3-0ACA71E158F1}" dt="2026-03-20T21:00:01.658" v="31" actId="47"/>
        <pc:sldMkLst>
          <pc:docMk/>
          <pc:sldMk cId="0" sldId="298"/>
        </pc:sldMkLst>
      </pc:sldChg>
      <pc:sldChg chg="del">
        <pc:chgData name="Rebecca Oechsner" userId="0176cf68-c7e4-44ce-a364-fd4e76c81183" providerId="ADAL" clId="{92D1B23F-DF72-46CD-95F3-0ACA71E158F1}" dt="2026-03-20T21:00:09.967" v="39" actId="47"/>
        <pc:sldMkLst>
          <pc:docMk/>
          <pc:sldMk cId="0" sldId="299"/>
        </pc:sldMkLst>
      </pc:sldChg>
      <pc:sldChg chg="del">
        <pc:chgData name="Rebecca Oechsner" userId="0176cf68-c7e4-44ce-a364-fd4e76c81183" providerId="ADAL" clId="{92D1B23F-DF72-46CD-95F3-0ACA71E158F1}" dt="2026-03-20T20:59:59.948" v="28" actId="47"/>
        <pc:sldMkLst>
          <pc:docMk/>
          <pc:sldMk cId="2642255712" sldId="300"/>
        </pc:sldMkLst>
      </pc:sldChg>
      <pc:sldChg chg="del">
        <pc:chgData name="Rebecca Oechsner" userId="0176cf68-c7e4-44ce-a364-fd4e76c81183" providerId="ADAL" clId="{92D1B23F-DF72-46CD-95F3-0ACA71E158F1}" dt="2026-03-20T20:59:56.327" v="22" actId="47"/>
        <pc:sldMkLst>
          <pc:docMk/>
          <pc:sldMk cId="1974893834" sldId="301"/>
        </pc:sldMkLst>
      </pc:sldChg>
      <pc:sldChg chg="del">
        <pc:chgData name="Rebecca Oechsner" userId="0176cf68-c7e4-44ce-a364-fd4e76c81183" providerId="ADAL" clId="{92D1B23F-DF72-46CD-95F3-0ACA71E158F1}" dt="2026-03-20T20:59:56.871" v="23" actId="47"/>
        <pc:sldMkLst>
          <pc:docMk/>
          <pc:sldMk cId="0" sldId="302"/>
        </pc:sldMkLst>
      </pc:sldChg>
      <pc:sldChg chg="del">
        <pc:chgData name="Rebecca Oechsner" userId="0176cf68-c7e4-44ce-a364-fd4e76c81183" providerId="ADAL" clId="{92D1B23F-DF72-46CD-95F3-0ACA71E158F1}" dt="2026-03-20T20:59:40.993" v="9" actId="47"/>
        <pc:sldMkLst>
          <pc:docMk/>
          <pc:sldMk cId="2218396783" sldId="303"/>
        </pc:sldMkLst>
      </pc:sldChg>
      <pc:sldChg chg="del">
        <pc:chgData name="Rebecca Oechsner" userId="0176cf68-c7e4-44ce-a364-fd4e76c81183" providerId="ADAL" clId="{92D1B23F-DF72-46CD-95F3-0ACA71E158F1}" dt="2026-03-20T20:59:49.188" v="15" actId="47"/>
        <pc:sldMkLst>
          <pc:docMk/>
          <pc:sldMk cId="2004416546" sldId="314"/>
        </pc:sldMkLst>
      </pc:sldChg>
      <pc:sldChg chg="del">
        <pc:chgData name="Rebecca Oechsner" userId="0176cf68-c7e4-44ce-a364-fd4e76c81183" providerId="ADAL" clId="{92D1B23F-DF72-46CD-95F3-0ACA71E158F1}" dt="2026-03-20T20:59:50.018" v="16" actId="47"/>
        <pc:sldMkLst>
          <pc:docMk/>
          <pc:sldMk cId="2025632382" sldId="317"/>
        </pc:sldMkLst>
      </pc:sldChg>
      <pc:sldChg chg="del">
        <pc:chgData name="Rebecca Oechsner" userId="0176cf68-c7e4-44ce-a364-fd4e76c81183" providerId="ADAL" clId="{92D1B23F-DF72-46CD-95F3-0ACA71E158F1}" dt="2026-03-20T21:00:09.194" v="38" actId="47"/>
        <pc:sldMkLst>
          <pc:docMk/>
          <pc:sldMk cId="302947963" sldId="323"/>
        </pc:sldMkLst>
      </pc:sldChg>
      <pc:sldChg chg="del">
        <pc:chgData name="Rebecca Oechsner" userId="0176cf68-c7e4-44ce-a364-fd4e76c81183" providerId="ADAL" clId="{92D1B23F-DF72-46CD-95F3-0ACA71E158F1}" dt="2026-03-20T21:00:02.549" v="32" actId="47"/>
        <pc:sldMkLst>
          <pc:docMk/>
          <pc:sldMk cId="1598961867" sldId="324"/>
        </pc:sldMkLst>
      </pc:sldChg>
      <pc:sldChg chg="del">
        <pc:chgData name="Rebecca Oechsner" userId="0176cf68-c7e4-44ce-a364-fd4e76c81183" providerId="ADAL" clId="{92D1B23F-DF72-46CD-95F3-0ACA71E158F1}" dt="2026-03-20T20:59:37.654" v="4" actId="47"/>
        <pc:sldMkLst>
          <pc:docMk/>
          <pc:sldMk cId="3285046237" sldId="326"/>
        </pc:sldMkLst>
      </pc:sldChg>
      <pc:sldChg chg="del">
        <pc:chgData name="Rebecca Oechsner" userId="0176cf68-c7e4-44ce-a364-fd4e76c81183" providerId="ADAL" clId="{92D1B23F-DF72-46CD-95F3-0ACA71E158F1}" dt="2026-03-20T20:59:38.202" v="5" actId="47"/>
        <pc:sldMkLst>
          <pc:docMk/>
          <pc:sldMk cId="1945315733" sldId="327"/>
        </pc:sldMkLst>
      </pc:sldChg>
      <pc:sldChg chg="del">
        <pc:chgData name="Rebecca Oechsner" userId="0176cf68-c7e4-44ce-a364-fd4e76c81183" providerId="ADAL" clId="{92D1B23F-DF72-46CD-95F3-0ACA71E158F1}" dt="2026-03-20T20:59:37.109" v="3" actId="47"/>
        <pc:sldMkLst>
          <pc:docMk/>
          <pc:sldMk cId="2446614361" sldId="329"/>
        </pc:sldMkLst>
      </pc:sldChg>
      <pc:sldChg chg="del">
        <pc:chgData name="Rebecca Oechsner" userId="0176cf68-c7e4-44ce-a364-fd4e76c81183" providerId="ADAL" clId="{92D1B23F-DF72-46CD-95F3-0ACA71E158F1}" dt="2026-03-20T21:00:05.893" v="37" actId="47"/>
        <pc:sldMkLst>
          <pc:docMk/>
          <pc:sldMk cId="233529655" sldId="330"/>
        </pc:sldMkLst>
      </pc:sldChg>
      <pc:sldChg chg="del">
        <pc:chgData name="Rebecca Oechsner" userId="0176cf68-c7e4-44ce-a364-fd4e76c81183" providerId="ADAL" clId="{92D1B23F-DF72-46CD-95F3-0ACA71E158F1}" dt="2026-03-20T20:59:58.667" v="26" actId="47"/>
        <pc:sldMkLst>
          <pc:docMk/>
          <pc:sldMk cId="1440983412" sldId="331"/>
        </pc:sldMkLst>
      </pc:sldChg>
      <pc:sldChg chg="del">
        <pc:chgData name="Rebecca Oechsner" userId="0176cf68-c7e4-44ce-a364-fd4e76c81183" providerId="ADAL" clId="{92D1B23F-DF72-46CD-95F3-0ACA71E158F1}" dt="2026-03-20T20:59:57.479" v="24" actId="47"/>
        <pc:sldMkLst>
          <pc:docMk/>
          <pc:sldMk cId="1924934938" sldId="3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lang="cs-CZ"/>
          </a:p>
        </p:txBody>
      </p:sp>
      <p:sp>
        <p:nvSpPr>
          <p:cNvPr id="3" name="Date Placeholder 2"/>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fld id="{B7268E1E-0E44-426D-905E-8AD9B19D2182}" type="datetimeFigureOut">
              <a:rPr lang="cs-CZ" smtClean="0"/>
              <a:t>20.03.2026</a:t>
            </a:fld>
            <a:endParaRPr lang="cs-CZ"/>
          </a:p>
        </p:txBody>
      </p:sp>
      <p:sp>
        <p:nvSpPr>
          <p:cNvPr id="4" name="Slide Image Placeholder 3"/>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lang="cs-CZ"/>
          </a:p>
        </p:txBody>
      </p:sp>
      <p:sp>
        <p:nvSpPr>
          <p:cNvPr id="5" name="Notes Placeholder 4"/>
          <p:cNvSpPr>
            <a:spLocks noGrp="1"/>
          </p:cNvSpPr>
          <p:nvPr>
            <p:ph type="body" sz="quarter" idx="3"/>
          </p:nvPr>
        </p:nvSpPr>
        <p:spPr>
          <a:xfrm>
            <a:off x="934721" y="3305387"/>
            <a:ext cx="7477760" cy="3132694"/>
          </a:xfrm>
          <a:prstGeom prst="rect">
            <a:avLst/>
          </a:prstGeom>
        </p:spPr>
        <p:txBody>
          <a:bodyPr vert="horz" lIns="93170" tIns="46585" rIns="93170"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0" tIns="46585" rIns="93170" bIns="46585"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5288" y="520700"/>
            <a:ext cx="3478212" cy="2609850"/>
          </a:xfrm>
        </p:spPr>
      </p:sp>
      <p:sp>
        <p:nvSpPr>
          <p:cNvPr id="3" name="Notes Placeholder 2"/>
          <p:cNvSpPr>
            <a:spLocks noGrp="1"/>
          </p:cNvSpPr>
          <p:nvPr>
            <p:ph type="body" idx="1"/>
          </p:nvPr>
        </p:nvSpPr>
        <p:spPr>
          <a:xfrm>
            <a:off x="934721" y="3305387"/>
            <a:ext cx="5272404" cy="3132694"/>
          </a:xfrm>
        </p:spPr>
        <p:txBody>
          <a:bodyPr/>
          <a:lstStyle/>
          <a:p>
            <a:r>
              <a:rPr lang="en-US" dirty="0"/>
              <a:t>Mike Davoli</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72184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p:cNvSpPr>
            <a:spLocks noGrp="1"/>
          </p:cNvSpPr>
          <p:nvPr>
            <p:ph type="body" sz="quarter" idx="3"/>
          </p:nvPr>
        </p:nvSpPr>
        <p:spPr>
          <a:xfrm>
            <a:off x="934722" y="3305387"/>
            <a:ext cx="5488234" cy="3132694"/>
          </a:xfrm>
          <a:prstGeom prst="rect">
            <a:avLst/>
          </a:prstGeom>
        </p:spPr>
        <p:txBody>
          <a:bodyPr vert="horz" lIns="93170" tIns="46585" rIns="93170" bIns="46585" rtlCol="0"/>
          <a:lstStyle/>
          <a:p>
            <a:r>
              <a:rPr lang="en-US" dirty="0">
                <a:latin typeface="+mj-lt"/>
              </a:rPr>
              <a:t>Mike - Thank you for participating in our NYC Cancer Action Day 2026. Before I go over our asks for the day, let me review a couple powerful statistics that help shape our priority setting. </a:t>
            </a:r>
          </a:p>
          <a:p>
            <a:endParaRPr lang="en-US" dirty="0">
              <a:latin typeface="+mj-lt"/>
            </a:endParaRPr>
          </a:p>
          <a:p>
            <a:pPr marL="285750" indent="-285750">
              <a:buFont typeface="Wingdings" panose="05000000000000000000" pitchFamily="2" charset="2"/>
              <a:buChar char="Ø"/>
            </a:pPr>
            <a:r>
              <a:rPr lang="en-US" sz="1200" dirty="0"/>
              <a:t>On average, approximately 40,000 New York City residents were diagnosed with cancer annually between 2018-2022, with 12,000 dying from the disease annually during this period.</a:t>
            </a:r>
          </a:p>
          <a:p>
            <a:pPr marL="285750"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1200" dirty="0"/>
              <a:t>To give you some context, that is nearly twice the capacity of Madison Square Garden</a:t>
            </a:r>
          </a:p>
          <a:p>
            <a:pPr marL="285750"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1200" dirty="0"/>
              <a:t>The is nearly twice the Capacity of Madison Square Garden. </a:t>
            </a:r>
          </a:p>
          <a:p>
            <a:pPr marL="285750"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1200" dirty="0"/>
              <a:t>On average, four cancers – </a:t>
            </a:r>
            <a:r>
              <a:rPr lang="en-US" sz="1200" b="1" dirty="0"/>
              <a:t>lung, prostate, breast and colorectal</a:t>
            </a:r>
            <a:r>
              <a:rPr lang="en-US" sz="1200" dirty="0"/>
              <a:t> - account for nearly half (47.4%) of all cancer diagnoses and nearly half (45%) of all cancer deaths in New York City. Each of these cancers can be detected early through routine screening therefore increasing the survival rate.</a:t>
            </a:r>
          </a:p>
          <a:p>
            <a:pPr marL="285750"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1200" dirty="0"/>
              <a:t>Tobacco use is the number one cause of preventable death in NYC.</a:t>
            </a:r>
          </a:p>
          <a:p>
            <a:pPr marL="285750" indent="-285750">
              <a:buFont typeface="Wingdings" panose="05000000000000000000" pitchFamily="2" charset="2"/>
              <a:buChar char="Ø"/>
            </a:pPr>
            <a:endParaRPr lang="en-US" sz="1200" dirty="0"/>
          </a:p>
          <a:p>
            <a:pPr marL="285750" indent="-285750">
              <a:buFont typeface="Wingdings" panose="05000000000000000000" pitchFamily="2" charset="2"/>
              <a:buChar char="Ø"/>
            </a:pPr>
            <a:r>
              <a:rPr lang="en-US" sz="1200" dirty="0"/>
              <a:t>It is statistics like these and the real life from advocates like you that lead us to this policy agenda.</a:t>
            </a:r>
          </a:p>
          <a:p>
            <a:endParaRPr lang="en-US" dirty="0">
              <a:latin typeface="+mj-lt"/>
            </a:endParaRPr>
          </a:p>
          <a:p>
            <a:pPr defTabSz="931699">
              <a:defRPr/>
            </a:pPr>
            <a:endParaRPr lang="en-US" dirty="0">
              <a:solidFill>
                <a:srgbClr val="FF0000"/>
              </a:solidFill>
              <a:latin typeface="Poppins 1"/>
              <a:ea typeface="Poppins 1"/>
              <a:cs typeface="Poppins 1"/>
              <a:sym typeface="Poppins 1"/>
            </a:endParaRP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0" tIns="46585" rIns="93170" bIns="46585"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94C88-65CB-BE17-BD23-3F7200275D0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8938E6-22A1-9E02-9D1D-1273831B76FE}"/>
              </a:ext>
            </a:extLst>
          </p:cNvPr>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a:extLst>
              <a:ext uri="{FF2B5EF4-FFF2-40B4-BE49-F238E27FC236}">
                <a16:creationId xmlns:a16="http://schemas.microsoft.com/office/drawing/2014/main" id="{EC636BC3-1B13-8694-D533-683B9326E0FD}"/>
              </a:ext>
            </a:extLst>
          </p:cNvPr>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04D9DD4-500E-0600-7D4C-0B6FF7E10823}"/>
              </a:ext>
            </a:extLst>
          </p:cNvPr>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a:extLst>
              <a:ext uri="{FF2B5EF4-FFF2-40B4-BE49-F238E27FC236}">
                <a16:creationId xmlns:a16="http://schemas.microsoft.com/office/drawing/2014/main" id="{F2CFEDFA-BF4D-7BE2-B394-02868C86EA63}"/>
              </a:ext>
            </a:extLst>
          </p:cNvPr>
          <p:cNvSpPr>
            <a:spLocks noGrp="1"/>
          </p:cNvSpPr>
          <p:nvPr>
            <p:ph type="body" sz="quarter" idx="3"/>
          </p:nvPr>
        </p:nvSpPr>
        <p:spPr>
          <a:xfrm>
            <a:off x="934722" y="3305387"/>
            <a:ext cx="5488234" cy="3132694"/>
          </a:xfrm>
          <a:prstGeom prst="rect">
            <a:avLst/>
          </a:prstGeom>
        </p:spPr>
        <p:txBody>
          <a:bodyPr vert="horz" lIns="93170" tIns="46585" rIns="93170" bIns="46585" rtlCol="0"/>
          <a:lstStyle/>
          <a:p>
            <a:pPr defTabSz="931699">
              <a:defRPr/>
            </a:pPr>
            <a:endParaRPr lang="en-US" dirty="0">
              <a:solidFill>
                <a:srgbClr val="FF0000"/>
              </a:solidFill>
              <a:latin typeface="Poppins 1"/>
              <a:ea typeface="Poppins 1"/>
              <a:cs typeface="Poppins 1"/>
              <a:sym typeface="Poppins 1"/>
            </a:endParaRPr>
          </a:p>
          <a:p>
            <a:r>
              <a:rPr lang="en-US" sz="1200" kern="1200" dirty="0">
                <a:solidFill>
                  <a:schemeClr val="tx1"/>
                </a:solidFill>
                <a:latin typeface="+mn-lt"/>
                <a:ea typeface="+mn-ea"/>
                <a:cs typeface="+mn-cs"/>
              </a:rPr>
              <a:t>Mike This year we have two primary legislative asks.  For those of you who were hear with us last year you will notice that this agenda is the same.  This is because policymaking often takes time and persistence,</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a:ea typeface="Times New Roman" panose="02020603050405020304" pitchFamily="18" charset="0"/>
                <a:cs typeface="Arial"/>
              </a:rPr>
              <a:t>1</a:t>
            </a:r>
            <a:r>
              <a:rPr lang="en-US" sz="1200" baseline="30000" dirty="0">
                <a:solidFill>
                  <a:srgbClr val="000000"/>
                </a:solidFill>
                <a:latin typeface="Arial"/>
                <a:ea typeface="Times New Roman" panose="02020603050405020304" pitchFamily="18" charset="0"/>
                <a:cs typeface="Arial"/>
              </a:rPr>
              <a:t>st</a:t>
            </a:r>
            <a:r>
              <a:rPr lang="en-US" sz="1200" dirty="0">
                <a:solidFill>
                  <a:srgbClr val="000000"/>
                </a:solidFill>
                <a:latin typeface="Arial"/>
                <a:ea typeface="Times New Roman" panose="02020603050405020304" pitchFamily="18" charset="0"/>
                <a:cs typeface="Arial"/>
              </a:rPr>
              <a:t>, ACS CAN is advocating for legislation that will require all private employers with a staff of five or more to grant employees paid time off—up to five hours annually—for preventative medical care, including doctor-recommend screening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cs typeface="Arial"/>
                <a:sym typeface="Poppins 1"/>
              </a:rPr>
              <a:t>2</a:t>
            </a:r>
            <a:r>
              <a:rPr lang="en-US" sz="1200" b="1" baseline="30000" dirty="0">
                <a:solidFill>
                  <a:srgbClr val="FF0000"/>
                </a:solidFill>
                <a:cs typeface="Arial"/>
                <a:sym typeface="Poppins 1"/>
              </a:rPr>
              <a:t>nd</a:t>
            </a:r>
            <a:r>
              <a:rPr lang="en-US" sz="1200" b="1" dirty="0">
                <a:solidFill>
                  <a:srgbClr val="FF0000"/>
                </a:solidFill>
                <a:cs typeface="Arial"/>
                <a:sym typeface="Poppins 1"/>
              </a:rPr>
              <a:t>-</a:t>
            </a:r>
            <a:r>
              <a:rPr lang="en-US" sz="1200" dirty="0">
                <a:solidFill>
                  <a:srgbClr val="000000"/>
                </a:solidFill>
                <a:latin typeface="Arial"/>
                <a:ea typeface="Times New Roman" panose="02020603050405020304" pitchFamily="18" charset="0"/>
                <a:cs typeface="Arial"/>
              </a:rPr>
              <a:t>ACS CAN is advocating for legislation that will end the sale of menthol cigarettes by the more than 4,000 licensed cigarette stores in New York City. </a:t>
            </a:r>
            <a:endParaRPr lang="en-US" sz="1200" dirty="0"/>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dirty="0"/>
          </a:p>
        </p:txBody>
      </p:sp>
      <p:sp>
        <p:nvSpPr>
          <p:cNvPr id="6" name="Footer Placeholder 5">
            <a:extLst>
              <a:ext uri="{FF2B5EF4-FFF2-40B4-BE49-F238E27FC236}">
                <a16:creationId xmlns:a16="http://schemas.microsoft.com/office/drawing/2014/main" id="{A759F219-FAA3-0BE0-C202-139AFA309615}"/>
              </a:ext>
            </a:extLst>
          </p:cNvPr>
          <p:cNvSpPr>
            <a:spLocks noGrp="1"/>
          </p:cNvSpPr>
          <p:nvPr>
            <p:ph type="ftr" sz="quarter" idx="4"/>
          </p:nvPr>
        </p:nvSpPr>
        <p:spPr>
          <a:xfrm>
            <a:off x="0" y="6610774"/>
            <a:ext cx="4050453" cy="347002"/>
          </a:xfrm>
          <a:prstGeom prst="rect">
            <a:avLst/>
          </a:prstGeom>
        </p:spPr>
        <p:txBody>
          <a:bodyPr vert="horz" lIns="93170" tIns="46585" rIns="93170" bIns="46585" rtlCol="0" anchor="b"/>
          <a:lstStyle>
            <a:lvl1pPr algn="l">
              <a:defRPr sz="1200"/>
            </a:lvl1pPr>
          </a:lstStyle>
          <a:p>
            <a:endParaRPr/>
          </a:p>
        </p:txBody>
      </p:sp>
      <p:sp>
        <p:nvSpPr>
          <p:cNvPr id="7" name="Slide Number Placeholder 6">
            <a:extLst>
              <a:ext uri="{FF2B5EF4-FFF2-40B4-BE49-F238E27FC236}">
                <a16:creationId xmlns:a16="http://schemas.microsoft.com/office/drawing/2014/main" id="{6A41B9F1-5218-1DA1-E46E-B852D9DA9D69}"/>
              </a:ext>
            </a:extLst>
          </p:cNvPr>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extLst>
      <p:ext uri="{BB962C8B-B14F-4D97-AF65-F5344CB8AC3E}">
        <p14:creationId xmlns:p14="http://schemas.microsoft.com/office/powerpoint/2010/main" val="307600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p:cNvSpPr>
            <a:spLocks noGrp="1"/>
          </p:cNvSpPr>
          <p:nvPr>
            <p:ph type="body" sz="quarter" idx="3"/>
          </p:nvPr>
        </p:nvSpPr>
        <p:spPr>
          <a:xfrm>
            <a:off x="545255" y="3651579"/>
            <a:ext cx="5852040" cy="3132694"/>
          </a:xfrm>
          <a:prstGeom prst="rect">
            <a:avLst/>
          </a:prstGeom>
        </p:spPr>
        <p:txBody>
          <a:bodyPr vert="horz" lIns="93170" tIns="46585" rIns="93170" bIns="46585" rtlCol="0"/>
          <a:lstStyle/>
          <a:p>
            <a:r>
              <a:rPr lang="en-US" dirty="0">
                <a:latin typeface="Times New Roman" panose="02020603050405020304" pitchFamily="18" charset="0"/>
                <a:ea typeface="Times New Roman" panose="02020603050405020304" pitchFamily="18" charset="0"/>
              </a:rPr>
              <a:t>Mike So, lets explore issue #1.</a:t>
            </a:r>
          </a:p>
          <a:p>
            <a:endParaRPr lang="en-US" dirty="0">
              <a:latin typeface="Times New Roman" panose="02020603050405020304" pitchFamily="18" charset="0"/>
              <a:ea typeface="Times New Roman" panose="02020603050405020304" pitchFamily="18" charset="0"/>
            </a:endParaRPr>
          </a:p>
          <a:p>
            <a:pPr marL="0" indent="0">
              <a:buFont typeface="Wingdings" panose="05000000000000000000" pitchFamily="2" charset="2"/>
              <a:buNone/>
            </a:pPr>
            <a:r>
              <a:rPr lang="en-US" sz="2400" dirty="0"/>
              <a:t>Many New Yorkers are not getting their recommended cancer screening for reasons such as </a:t>
            </a:r>
          </a:p>
          <a:p>
            <a:pPr marL="342900" indent="-342900">
              <a:buFont typeface="Arial" panose="020B0604020202020204" pitchFamily="34" charset="0"/>
              <a:buChar char="•"/>
            </a:pPr>
            <a:r>
              <a:rPr lang="en-US" sz="2400" dirty="0"/>
              <a:t>They do not have enough sick time.</a:t>
            </a:r>
          </a:p>
          <a:p>
            <a:pPr marL="342900" indent="-342900">
              <a:buFont typeface="Arial" panose="020B0604020202020204" pitchFamily="34" charset="0"/>
              <a:buChar char="•"/>
            </a:pPr>
            <a:r>
              <a:rPr lang="en-US" sz="2400" dirty="0"/>
              <a:t>Appointments are only available during traditional office hours, and they are not able to leave work; or</a:t>
            </a:r>
          </a:p>
          <a:p>
            <a:pPr marL="342900" indent="-342900">
              <a:buFont typeface="Arial" panose="020B0604020202020204" pitchFamily="34" charset="0"/>
              <a:buChar char="•"/>
            </a:pPr>
            <a:r>
              <a:rPr lang="en-US" sz="2400" dirty="0"/>
              <a:t>They do not have time to miss work or are afraid to use sick time for preventative care</a:t>
            </a:r>
          </a:p>
          <a:p>
            <a:r>
              <a:rPr lang="en-US" sz="2400" b="1" dirty="0"/>
              <a:t> </a:t>
            </a:r>
            <a:endParaRPr lang="en-US" sz="2400" dirty="0"/>
          </a:p>
          <a:p>
            <a:pPr marL="0" lvl="0" indent="0">
              <a:buFont typeface="Wingdings" panose="05000000000000000000" pitchFamily="2" charset="2"/>
              <a:buNone/>
            </a:pPr>
            <a:r>
              <a:rPr lang="en-US" sz="2400" dirty="0"/>
              <a:t>Like sick, vacation, or personal leave, paid time off (PTO) for cancer screenings can help employees be up to date with their recommended screenings for cancers such as breast, cervical, colorectal, and lung. </a:t>
            </a:r>
          </a:p>
          <a:p>
            <a:endParaRPr lang="en-US" dirty="0">
              <a:latin typeface="Times New Roman" panose="02020603050405020304" pitchFamily="18" charset="0"/>
              <a:ea typeface="Times New Roman" panose="02020603050405020304" pitchFamily="18" charset="0"/>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69E6-55C9-102D-4036-2E53DA8DE07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AF2163-2C78-4070-C072-BBDECC497C2A}"/>
              </a:ext>
            </a:extLst>
          </p:cNvPr>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a:extLst>
              <a:ext uri="{FF2B5EF4-FFF2-40B4-BE49-F238E27FC236}">
                <a16:creationId xmlns:a16="http://schemas.microsoft.com/office/drawing/2014/main" id="{824CDC51-9A57-313A-9428-3729DC3A24FD}"/>
              </a:ext>
            </a:extLst>
          </p:cNvPr>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0253ABF-FFBE-78E0-CFC8-3C786B553F5F}"/>
              </a:ext>
            </a:extLst>
          </p:cNvPr>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a:extLst>
              <a:ext uri="{FF2B5EF4-FFF2-40B4-BE49-F238E27FC236}">
                <a16:creationId xmlns:a16="http://schemas.microsoft.com/office/drawing/2014/main" id="{0C842CC6-431C-7B30-EA42-2BD9C440F1AB}"/>
              </a:ext>
            </a:extLst>
          </p:cNvPr>
          <p:cNvSpPr>
            <a:spLocks noGrp="1"/>
          </p:cNvSpPr>
          <p:nvPr>
            <p:ph type="body" sz="quarter" idx="3"/>
          </p:nvPr>
        </p:nvSpPr>
        <p:spPr>
          <a:xfrm>
            <a:off x="545255" y="3651579"/>
            <a:ext cx="5852040" cy="3132694"/>
          </a:xfrm>
          <a:prstGeom prst="rect">
            <a:avLst/>
          </a:prstGeom>
        </p:spPr>
        <p:txBody>
          <a:bodyPr vert="horz" lIns="93170" tIns="46585" rIns="93170" bIns="46585" rtlCol="0"/>
          <a:lstStyle/>
          <a:p>
            <a:pPr marL="285750" indent="-285750">
              <a:buFont typeface="Wingdings" panose="05000000000000000000" pitchFamily="2" charset="2"/>
              <a:buChar char="Ø"/>
            </a:pPr>
            <a:r>
              <a:rPr lang="en-US" dirty="0"/>
              <a:t>A specific paid time off benefit for preventative medical care like cancer screening is important because it alleviates a significant barrier to cancer screenings. It ensures that employees do not have to choose between potentially life-saving screening and other immediate needs like a routine doctor’s visit or taking care of a sick child. </a:t>
            </a:r>
          </a:p>
          <a:p>
            <a:pPr marL="285750" lvl="0" indent="-285750">
              <a:buFont typeface="Wingdings" panose="05000000000000000000" pitchFamily="2" charset="2"/>
              <a:buChar char="Ø"/>
            </a:pPr>
            <a:endParaRPr lang="en-US" dirty="0"/>
          </a:p>
          <a:p>
            <a:pPr marL="285750" lvl="0" indent="-285750">
              <a:buFont typeface="Wingdings" panose="05000000000000000000" pitchFamily="2" charset="2"/>
              <a:buChar char="Ø"/>
            </a:pPr>
            <a:r>
              <a:rPr lang="en-US" dirty="0"/>
              <a:t>In NYC (and statewide) public employees are already provided with four hours of paid time off for any cancer screenings. This time off for cancer screening benefit is in addition to any sick, vacation, or other personal leave that an employee receives. </a:t>
            </a:r>
          </a:p>
          <a:p>
            <a:pPr marL="285750" lvl="0" indent="-285750">
              <a:buFont typeface="Wingdings" panose="05000000000000000000" pitchFamily="2" charset="2"/>
              <a:buChar char="Ø"/>
            </a:pPr>
            <a:endParaRPr lang="en-US" dirty="0"/>
          </a:p>
          <a:p>
            <a:pPr marL="285750" lvl="0" indent="-285750">
              <a:buFont typeface="Wingdings" panose="05000000000000000000" pitchFamily="2" charset="2"/>
              <a:buChar char="Ø"/>
            </a:pPr>
            <a:r>
              <a:rPr lang="en-US" dirty="0"/>
              <a:t>Employees getting cancer screenings may reduce health care costs related to cancer. In fact, cancer is one of the top five most costly diseases in the United States: it leads to substantial work loss, number of workdays lost, and absenteeism costs. </a:t>
            </a:r>
          </a:p>
          <a:p>
            <a:pPr lvl="0"/>
            <a:endParaRPr lang="en-US" dirty="0"/>
          </a:p>
          <a:p>
            <a:pPr marL="285750" lvl="0" indent="-285750">
              <a:buFont typeface="Wingdings" panose="05000000000000000000" pitchFamily="2" charset="2"/>
              <a:buChar char="Ø"/>
            </a:pPr>
            <a:r>
              <a:rPr lang="en-US" dirty="0"/>
              <a:t>Nearly 90% of NY adults support a policy that would require employers to offer employees paid leave specifically for cancer screenings.</a:t>
            </a:r>
          </a:p>
          <a:p>
            <a:endParaRPr lang="en-US" dirty="0">
              <a:latin typeface="Times New Roman" panose="02020603050405020304" pitchFamily="18" charset="0"/>
              <a:ea typeface="Times New Roman" panose="02020603050405020304" pitchFamily="18" charset="0"/>
            </a:endParaRPr>
          </a:p>
        </p:txBody>
      </p:sp>
      <p:sp>
        <p:nvSpPr>
          <p:cNvPr id="7" name="Slide Number Placeholder 6">
            <a:extLst>
              <a:ext uri="{FF2B5EF4-FFF2-40B4-BE49-F238E27FC236}">
                <a16:creationId xmlns:a16="http://schemas.microsoft.com/office/drawing/2014/main" id="{B54D1515-09AB-CC64-AEFF-774C344AB97C}"/>
              </a:ext>
            </a:extLst>
          </p:cNvPr>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extLst>
      <p:ext uri="{BB962C8B-B14F-4D97-AF65-F5344CB8AC3E}">
        <p14:creationId xmlns:p14="http://schemas.microsoft.com/office/powerpoint/2010/main" val="3961202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B6F4D-BD37-B018-BD9B-9587DBC142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A47CA-DDFA-E202-D6E1-6EC650F6553D}"/>
              </a:ext>
            </a:extLst>
          </p:cNvPr>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a:extLst>
              <a:ext uri="{FF2B5EF4-FFF2-40B4-BE49-F238E27FC236}">
                <a16:creationId xmlns:a16="http://schemas.microsoft.com/office/drawing/2014/main" id="{53237BC2-3D3D-250B-63DE-59B4B745D323}"/>
              </a:ext>
            </a:extLst>
          </p:cNvPr>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6FC92FB-A4A8-88D5-9E31-4AFE89CBE757}"/>
              </a:ext>
            </a:extLst>
          </p:cNvPr>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a:extLst>
              <a:ext uri="{FF2B5EF4-FFF2-40B4-BE49-F238E27FC236}">
                <a16:creationId xmlns:a16="http://schemas.microsoft.com/office/drawing/2014/main" id="{24C06DD0-47F4-A078-D94D-8DFA3775A0F5}"/>
              </a:ext>
            </a:extLst>
          </p:cNvPr>
          <p:cNvSpPr>
            <a:spLocks noGrp="1"/>
          </p:cNvSpPr>
          <p:nvPr>
            <p:ph type="body" sz="quarter" idx="3"/>
          </p:nvPr>
        </p:nvSpPr>
        <p:spPr>
          <a:xfrm>
            <a:off x="545255" y="3651579"/>
            <a:ext cx="5852040" cy="3132694"/>
          </a:xfrm>
          <a:prstGeom prst="rect">
            <a:avLst/>
          </a:prstGeom>
        </p:spPr>
        <p:txBody>
          <a:bodyPr vert="horz" lIns="93170" tIns="46585" rIns="93170" bIns="46585" rtlCol="0"/>
          <a:lstStyle/>
          <a:p>
            <a:pPr marL="285750" lvl="0" indent="-285750">
              <a:buFont typeface="Wingdings" panose="05000000000000000000" pitchFamily="2" charset="2"/>
              <a:buChar char="Ø"/>
            </a:pPr>
            <a:r>
              <a:rPr lang="en-US" sz="1200" dirty="0"/>
              <a:t>Intro 434-2026 will require all private employers with a staff of five or more to grant employees paid time off—up to five hours annually—for preventative medical care, including doctor-recommend screening.</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The entire period of the leave is excused leave, not to be charged against any other leave that the employee is entitled to receive. </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The annual five hours of leave do not roll over and cannot be used for any purpose other than to undertake preventative medical care. </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Our specific ask for the Councilmember is will they co-sponsor Intro 434-2026?</a:t>
            </a:r>
          </a:p>
          <a:p>
            <a:endParaRPr lang="en-US" dirty="0">
              <a:latin typeface="Times New Roman" panose="02020603050405020304" pitchFamily="18" charset="0"/>
              <a:ea typeface="Times New Roman" panose="02020603050405020304" pitchFamily="18" charset="0"/>
            </a:endParaRPr>
          </a:p>
        </p:txBody>
      </p:sp>
      <p:sp>
        <p:nvSpPr>
          <p:cNvPr id="7" name="Slide Number Placeholder 6">
            <a:extLst>
              <a:ext uri="{FF2B5EF4-FFF2-40B4-BE49-F238E27FC236}">
                <a16:creationId xmlns:a16="http://schemas.microsoft.com/office/drawing/2014/main" id="{1E1363E4-7406-3126-8375-97B43D814331}"/>
              </a:ext>
            </a:extLst>
          </p:cNvPr>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extLst>
      <p:ext uri="{BB962C8B-B14F-4D97-AF65-F5344CB8AC3E}">
        <p14:creationId xmlns:p14="http://schemas.microsoft.com/office/powerpoint/2010/main" val="409410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0817F-2999-6218-7DA1-E18FCCFDD7B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4EFA77-2C91-3685-D81A-EF95D133A519}"/>
              </a:ext>
            </a:extLst>
          </p:cNvPr>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a:extLst>
              <a:ext uri="{FF2B5EF4-FFF2-40B4-BE49-F238E27FC236}">
                <a16:creationId xmlns:a16="http://schemas.microsoft.com/office/drawing/2014/main" id="{86AD3D49-CE50-0901-A37F-93DE211588F8}"/>
              </a:ext>
            </a:extLst>
          </p:cNvPr>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9D8D44C-91E2-B681-C7F9-8BBE741A7926}"/>
              </a:ext>
            </a:extLst>
          </p:cNvPr>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a:extLst>
              <a:ext uri="{FF2B5EF4-FFF2-40B4-BE49-F238E27FC236}">
                <a16:creationId xmlns:a16="http://schemas.microsoft.com/office/drawing/2014/main" id="{F377663F-F6FF-F87C-ED23-0479223FC7E9}"/>
              </a:ext>
            </a:extLst>
          </p:cNvPr>
          <p:cNvSpPr>
            <a:spLocks noGrp="1"/>
          </p:cNvSpPr>
          <p:nvPr>
            <p:ph type="body" sz="quarter" idx="3"/>
          </p:nvPr>
        </p:nvSpPr>
        <p:spPr>
          <a:xfrm>
            <a:off x="934721" y="3305387"/>
            <a:ext cx="5418454" cy="3132694"/>
          </a:xfrm>
          <a:prstGeom prst="rect">
            <a:avLst/>
          </a:prstGeom>
        </p:spPr>
        <p:txBody>
          <a:bodyPr vert="horz" lIns="93170" tIns="46585" rIns="93170" bIns="46585" rtlCol="0"/>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dirty="0"/>
              <a:t>Our second ask of the day is to support legislation that will </a:t>
            </a:r>
            <a:r>
              <a:rPr lang="en-US" sz="1200" dirty="0">
                <a:solidFill>
                  <a:srgbClr val="FF0000"/>
                </a:solidFill>
                <a:latin typeface="Poppins 1"/>
                <a:cs typeface="Poppins 1"/>
                <a:sym typeface="Poppins 1"/>
              </a:rPr>
              <a:t>e</a:t>
            </a:r>
            <a:r>
              <a:rPr lang="en-US" sz="1200" dirty="0">
                <a:solidFill>
                  <a:srgbClr val="FF0000"/>
                </a:solidFill>
                <a:latin typeface="Poppins 1"/>
                <a:ea typeface="Poppins 1"/>
                <a:cs typeface="Poppins 1"/>
                <a:sym typeface="Poppins 1"/>
              </a:rPr>
              <a:t>nd the sale of menthol cigarettes</a:t>
            </a:r>
          </a:p>
          <a:p>
            <a:pPr marL="285750" lvl="0" indent="-285750">
              <a:buFont typeface="Wingdings" panose="05000000000000000000" pitchFamily="2" charset="2"/>
              <a:buChar char="Ø"/>
            </a:pPr>
            <a:endParaRPr lang="en-US" sz="1200" dirty="0">
              <a:solidFill>
                <a:srgbClr val="FF0000"/>
              </a:solidFill>
              <a:latin typeface="Poppins 1"/>
              <a:cs typeface="Poppins 1"/>
              <a:sym typeface="Poppins 1"/>
            </a:endParaRPr>
          </a:p>
          <a:p>
            <a:pPr marL="285750" lvl="0" indent="-285750">
              <a:buFont typeface="Wingdings" panose="05000000000000000000" pitchFamily="2" charset="2"/>
              <a:buChar char="Ø"/>
            </a:pPr>
            <a:r>
              <a:rPr lang="en-US" sz="1200" dirty="0">
                <a:solidFill>
                  <a:srgbClr val="FF0000"/>
                </a:solidFill>
                <a:latin typeface="Poppins 1"/>
                <a:cs typeface="Poppins 1"/>
                <a:sym typeface="Poppins 1"/>
              </a:rPr>
              <a:t>Let me first give you some background information.</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Smoking remains the number one cause of preventable death and disease in New York City . Approximately, 27% of all cancer deaths in New York are smoking-related  and smoking results in more than 12,000 deaths from all types of disease in New York City annually.</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Menthol cigarettes are the most popular type of cigarette with surveys showing that half of youth (ages 12-17) who had ever tried smoking initiated with menthol cigarettes,  and 42.3% of high school students who smoke reported using menthol cigarettes in 2023. </a:t>
            </a:r>
            <a:endParaRPr lang="en-US" dirty="0"/>
          </a:p>
          <a:p>
            <a:endParaRPr lang="en-US" dirty="0">
              <a:latin typeface="Times New Roman" panose="02020603050405020304" pitchFamily="18" charset="0"/>
              <a:ea typeface="Times New Roman" panose="02020603050405020304" pitchFamily="18" charset="0"/>
            </a:endParaRPr>
          </a:p>
        </p:txBody>
      </p:sp>
      <p:sp>
        <p:nvSpPr>
          <p:cNvPr id="6" name="Footer Placeholder 5">
            <a:extLst>
              <a:ext uri="{FF2B5EF4-FFF2-40B4-BE49-F238E27FC236}">
                <a16:creationId xmlns:a16="http://schemas.microsoft.com/office/drawing/2014/main" id="{A36CCFE0-BD66-E4A7-E99E-F56AB63B682F}"/>
              </a:ext>
            </a:extLst>
          </p:cNvPr>
          <p:cNvSpPr>
            <a:spLocks noGrp="1"/>
          </p:cNvSpPr>
          <p:nvPr>
            <p:ph type="ftr" sz="quarter" idx="4"/>
          </p:nvPr>
        </p:nvSpPr>
        <p:spPr>
          <a:xfrm>
            <a:off x="0" y="6610774"/>
            <a:ext cx="4050453" cy="347002"/>
          </a:xfrm>
          <a:prstGeom prst="rect">
            <a:avLst/>
          </a:prstGeom>
        </p:spPr>
        <p:txBody>
          <a:bodyPr vert="horz" lIns="93170" tIns="46585" rIns="93170" bIns="46585" rtlCol="0" anchor="b"/>
          <a:lstStyle>
            <a:lvl1pPr algn="l">
              <a:defRPr sz="1200"/>
            </a:lvl1pPr>
          </a:lstStyle>
          <a:p>
            <a:endParaRPr/>
          </a:p>
        </p:txBody>
      </p:sp>
      <p:sp>
        <p:nvSpPr>
          <p:cNvPr id="7" name="Slide Number Placeholder 6">
            <a:extLst>
              <a:ext uri="{FF2B5EF4-FFF2-40B4-BE49-F238E27FC236}">
                <a16:creationId xmlns:a16="http://schemas.microsoft.com/office/drawing/2014/main" id="{57C9619B-EF2B-F995-B311-2FC731A45665}"/>
              </a:ext>
            </a:extLst>
          </p:cNvPr>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extLst>
      <p:ext uri="{BB962C8B-B14F-4D97-AF65-F5344CB8AC3E}">
        <p14:creationId xmlns:p14="http://schemas.microsoft.com/office/powerpoint/2010/main" val="231238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7D14C-52A4-5657-E81B-1FDA5B91F9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CAF24D-DAA5-D646-1B00-85AF822AF2AF}"/>
              </a:ext>
            </a:extLst>
          </p:cNvPr>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a:extLst>
              <a:ext uri="{FF2B5EF4-FFF2-40B4-BE49-F238E27FC236}">
                <a16:creationId xmlns:a16="http://schemas.microsoft.com/office/drawing/2014/main" id="{AF7C1376-D4E4-D9B8-F14A-12C185B698F2}"/>
              </a:ext>
            </a:extLst>
          </p:cNvPr>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0CDAC16-D7BC-7FE6-8E97-1F36241A6BD7}"/>
              </a:ext>
            </a:extLst>
          </p:cNvPr>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a:extLst>
              <a:ext uri="{FF2B5EF4-FFF2-40B4-BE49-F238E27FC236}">
                <a16:creationId xmlns:a16="http://schemas.microsoft.com/office/drawing/2014/main" id="{B79274F6-0262-A7BE-C11E-64A306492B92}"/>
              </a:ext>
            </a:extLst>
          </p:cNvPr>
          <p:cNvSpPr>
            <a:spLocks noGrp="1"/>
          </p:cNvSpPr>
          <p:nvPr>
            <p:ph type="body" sz="quarter" idx="3"/>
          </p:nvPr>
        </p:nvSpPr>
        <p:spPr>
          <a:xfrm>
            <a:off x="934721" y="3305387"/>
            <a:ext cx="5418454" cy="3132694"/>
          </a:xfrm>
          <a:prstGeom prst="rect">
            <a:avLst/>
          </a:prstGeom>
        </p:spPr>
        <p:txBody>
          <a:bodyPr vert="horz" lIns="93170" tIns="46585" rIns="93170" bIns="46585" rtlCol="0"/>
          <a:lstStyle/>
          <a:p>
            <a:pPr marL="285750" indent="-285750">
              <a:buFont typeface="Wingdings" panose="05000000000000000000" pitchFamily="2" charset="2"/>
              <a:buChar char="Ø"/>
            </a:pPr>
            <a:r>
              <a:rPr lang="en-US" sz="1200"/>
              <a:t>Overall, 8 out of 10 kids who have used tobacco start with a flavored product.  Menthol cigarettes are the number one flavored tobacco product.</a:t>
            </a:r>
          </a:p>
          <a:p>
            <a:pPr marL="285750" lvl="0" indent="-285750">
              <a:buFont typeface="Wingdings" panose="05000000000000000000" pitchFamily="2" charset="2"/>
              <a:buChar char="Ø"/>
            </a:pPr>
            <a:endParaRPr lang="en-US" sz="1200"/>
          </a:p>
          <a:p>
            <a:pPr marL="285750" lvl="0" indent="-285750">
              <a:buFont typeface="Wingdings" panose="05000000000000000000" pitchFamily="2" charset="2"/>
              <a:buChar char="Ø"/>
            </a:pPr>
            <a:r>
              <a:rPr lang="en-US" sz="1200"/>
              <a:t>Tobacco companies spend over $162 Million per year in New York to market their deadly and addictive products.</a:t>
            </a:r>
          </a:p>
          <a:p>
            <a:pPr lvl="0"/>
            <a:endParaRPr lang="en-US" sz="1200"/>
          </a:p>
          <a:p>
            <a:pPr marL="285750" lvl="0" indent="-285750">
              <a:buFont typeface="Wingdings" panose="05000000000000000000" pitchFamily="2" charset="2"/>
              <a:buChar char="Ø"/>
            </a:pPr>
            <a:r>
              <a:rPr lang="en-US" sz="1200"/>
              <a:t>Black, Hispanic, and Asian communities face greater tobacco industry marketing as due the LGBTQ+ community and women overall</a:t>
            </a:r>
          </a:p>
          <a:p>
            <a:pPr marL="285750" lvl="0" indent="-285750">
              <a:buFont typeface="Wingdings" panose="05000000000000000000" pitchFamily="2" charset="2"/>
              <a:buChar char="Ø"/>
            </a:pPr>
            <a:endParaRPr lang="en-US" sz="1200"/>
          </a:p>
          <a:p>
            <a:pPr marL="285750" lvl="0" indent="-285750">
              <a:buFont typeface="Wingdings" panose="05000000000000000000" pitchFamily="2" charset="2"/>
              <a:buChar char="Ø"/>
            </a:pPr>
            <a:r>
              <a:rPr lang="en-US" sz="1200"/>
              <a:t>As a result, they have higher rates of menthol cigarette use and greater health disparities. </a:t>
            </a:r>
          </a:p>
          <a:p>
            <a:endParaRPr lang="en-US">
              <a:latin typeface="Times New Roman" panose="02020603050405020304" pitchFamily="18" charset="0"/>
              <a:ea typeface="Times New Roman" panose="02020603050405020304" pitchFamily="18" charset="0"/>
            </a:endParaRPr>
          </a:p>
        </p:txBody>
      </p:sp>
      <p:sp>
        <p:nvSpPr>
          <p:cNvPr id="6" name="Footer Placeholder 5">
            <a:extLst>
              <a:ext uri="{FF2B5EF4-FFF2-40B4-BE49-F238E27FC236}">
                <a16:creationId xmlns:a16="http://schemas.microsoft.com/office/drawing/2014/main" id="{D7ADBDCA-8091-C43C-7C01-5199AF530394}"/>
              </a:ext>
            </a:extLst>
          </p:cNvPr>
          <p:cNvSpPr>
            <a:spLocks noGrp="1"/>
          </p:cNvSpPr>
          <p:nvPr>
            <p:ph type="ftr" sz="quarter" idx="4"/>
          </p:nvPr>
        </p:nvSpPr>
        <p:spPr>
          <a:xfrm>
            <a:off x="0" y="6610774"/>
            <a:ext cx="4050453" cy="347002"/>
          </a:xfrm>
          <a:prstGeom prst="rect">
            <a:avLst/>
          </a:prstGeom>
        </p:spPr>
        <p:txBody>
          <a:bodyPr vert="horz" lIns="93170" tIns="46585" rIns="93170" bIns="46585" rtlCol="0" anchor="b"/>
          <a:lstStyle>
            <a:lvl1pPr algn="l">
              <a:defRPr sz="1200"/>
            </a:lvl1pPr>
          </a:lstStyle>
          <a:p>
            <a:endParaRPr/>
          </a:p>
        </p:txBody>
      </p:sp>
      <p:sp>
        <p:nvSpPr>
          <p:cNvPr id="7" name="Slide Number Placeholder 6">
            <a:extLst>
              <a:ext uri="{FF2B5EF4-FFF2-40B4-BE49-F238E27FC236}">
                <a16:creationId xmlns:a16="http://schemas.microsoft.com/office/drawing/2014/main" id="{B3AD8FF9-323D-D6AF-8114-48B5A314EE45}"/>
              </a:ext>
            </a:extLst>
          </p:cNvPr>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extLst>
      <p:ext uri="{BB962C8B-B14F-4D97-AF65-F5344CB8AC3E}">
        <p14:creationId xmlns:p14="http://schemas.microsoft.com/office/powerpoint/2010/main" val="126103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9548-9894-F607-AC3C-A1E8005A02E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26F899-5F0A-7FBC-6901-0FE21CE7B8C2}"/>
              </a:ext>
            </a:extLst>
          </p:cNvPr>
          <p:cNvSpPr>
            <a:spLocks noGrp="1"/>
          </p:cNvSpPr>
          <p:nvPr>
            <p:ph type="hdr" sz="quarter"/>
          </p:nvPr>
        </p:nvSpPr>
        <p:spPr>
          <a:xfrm>
            <a:off x="0" y="1"/>
            <a:ext cx="4050453" cy="348615"/>
          </a:xfrm>
          <a:prstGeom prst="rect">
            <a:avLst/>
          </a:prstGeom>
        </p:spPr>
        <p:txBody>
          <a:bodyPr vert="horz" lIns="93170" tIns="46585" rIns="93170" bIns="46585" rtlCol="0"/>
          <a:lstStyle>
            <a:lvl1pPr algn="l">
              <a:defRPr sz="1200"/>
            </a:lvl1pPr>
          </a:lstStyle>
          <a:p>
            <a:endParaRPr/>
          </a:p>
        </p:txBody>
      </p:sp>
      <p:sp>
        <p:nvSpPr>
          <p:cNvPr id="3" name="Date Placeholder 2">
            <a:extLst>
              <a:ext uri="{FF2B5EF4-FFF2-40B4-BE49-F238E27FC236}">
                <a16:creationId xmlns:a16="http://schemas.microsoft.com/office/drawing/2014/main" id="{4362D9A3-E398-B677-2A37-C75F03582478}"/>
              </a:ext>
            </a:extLst>
          </p:cNvPr>
          <p:cNvSpPr>
            <a:spLocks noGrp="1"/>
          </p:cNvSpPr>
          <p:nvPr>
            <p:ph type="dt" idx="1"/>
          </p:nvPr>
        </p:nvSpPr>
        <p:spPr>
          <a:xfrm>
            <a:off x="5295125" y="1"/>
            <a:ext cx="4050453" cy="348615"/>
          </a:xfrm>
          <a:prstGeom prst="rect">
            <a:avLst/>
          </a:prstGeom>
        </p:spPr>
        <p:txBody>
          <a:bodyPr vert="horz" lIns="93170" tIns="46585" rIns="93170" bIns="46585"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CF42A30-40CB-1314-DECF-8F82B72A14AF}"/>
              </a:ext>
            </a:extLst>
          </p:cNvPr>
          <p:cNvSpPr>
            <a:spLocks noGrp="1" noRot="1" noChangeAspect="1"/>
          </p:cNvSpPr>
          <p:nvPr>
            <p:ph type="sldImg" idx="2"/>
          </p:nvPr>
        </p:nvSpPr>
        <p:spPr>
          <a:xfrm>
            <a:off x="2935288" y="520700"/>
            <a:ext cx="3478212" cy="2609850"/>
          </a:xfrm>
          <a:prstGeom prst="rect">
            <a:avLst/>
          </a:prstGeom>
          <a:noFill/>
          <a:ln w="12700">
            <a:solidFill>
              <a:prstClr val="black"/>
            </a:solidFill>
          </a:ln>
        </p:spPr>
        <p:txBody>
          <a:bodyPr vert="horz" lIns="93170" tIns="46585" rIns="93170" bIns="46585" rtlCol="0" anchor="ctr"/>
          <a:lstStyle/>
          <a:p>
            <a:endParaRPr/>
          </a:p>
        </p:txBody>
      </p:sp>
      <p:sp>
        <p:nvSpPr>
          <p:cNvPr id="5" name="Notes Placeholder 4">
            <a:extLst>
              <a:ext uri="{FF2B5EF4-FFF2-40B4-BE49-F238E27FC236}">
                <a16:creationId xmlns:a16="http://schemas.microsoft.com/office/drawing/2014/main" id="{36500E2B-5C0D-470E-4424-50046DCDF064}"/>
              </a:ext>
            </a:extLst>
          </p:cNvPr>
          <p:cNvSpPr>
            <a:spLocks noGrp="1"/>
          </p:cNvSpPr>
          <p:nvPr>
            <p:ph type="body" sz="quarter" idx="3"/>
          </p:nvPr>
        </p:nvSpPr>
        <p:spPr>
          <a:xfrm>
            <a:off x="934721" y="3305387"/>
            <a:ext cx="5418454" cy="3132694"/>
          </a:xfrm>
          <a:prstGeom prst="rect">
            <a:avLst/>
          </a:prstGeom>
        </p:spPr>
        <p:txBody>
          <a:bodyPr vert="horz" lIns="93170" tIns="46585" rIns="93170" bIns="46585" rtlCol="0"/>
          <a:lstStyle/>
          <a:p>
            <a:pPr marL="285750" lvl="0" indent="-285750">
              <a:buFont typeface="Wingdings" panose="05000000000000000000" pitchFamily="2" charset="2"/>
              <a:buChar char="Ø"/>
            </a:pPr>
            <a:r>
              <a:rPr lang="en-US" sz="1200" dirty="0"/>
              <a:t>Int 0609-2026 will end the sale of menthol cigarettes by the 4,000+ licensed tobacco stores in New York City</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To give you an idea how many 4,000+ equates to,</a:t>
            </a:r>
          </a:p>
          <a:p>
            <a:pPr marL="742950" lvl="1" indent="-285750">
              <a:buFont typeface="Wingdings" panose="05000000000000000000" pitchFamily="2" charset="2"/>
              <a:buChar char="Ø"/>
            </a:pPr>
            <a:r>
              <a:rPr lang="en-US" sz="1200" b="0" i="0" kern="1200" dirty="0">
                <a:solidFill>
                  <a:schemeClr val="tx1"/>
                </a:solidFill>
                <a:effectLst/>
                <a:latin typeface="+mn-lt"/>
                <a:ea typeface="+mn-ea"/>
                <a:cs typeface="+mn-cs"/>
              </a:rPr>
              <a:t>That 3 times more than the top ten corporate chain retailer stores combined </a:t>
            </a:r>
          </a:p>
          <a:p>
            <a:pPr marL="742950" lvl="1" indent="-285750">
              <a:buFont typeface="Wingdings" panose="05000000000000000000" pitchFamily="2" charset="2"/>
              <a:buChar char="Ø"/>
            </a:pPr>
            <a:r>
              <a:rPr lang="en-US" sz="1200" b="0" i="0" kern="1200" dirty="0">
                <a:solidFill>
                  <a:schemeClr val="tx1"/>
                </a:solidFill>
                <a:effectLst/>
                <a:latin typeface="+mn-lt"/>
                <a:ea typeface="+mn-ea"/>
                <a:cs typeface="+mn-cs"/>
              </a:rPr>
              <a:t>3 1/2 times as many pizzerias </a:t>
            </a:r>
          </a:p>
          <a:p>
            <a:pPr marL="742950" lvl="1" indent="-285750">
              <a:buFont typeface="Wingdings" panose="05000000000000000000" pitchFamily="2" charset="2"/>
              <a:buChar char="Ø"/>
            </a:pPr>
            <a:r>
              <a:rPr lang="en-US" sz="1200" b="0" i="0" kern="1200" dirty="0">
                <a:solidFill>
                  <a:schemeClr val="tx1"/>
                </a:solidFill>
                <a:effectLst/>
                <a:latin typeface="+mn-lt"/>
                <a:ea typeface="+mn-ea"/>
                <a:cs typeface="+mn-cs"/>
              </a:rPr>
              <a:t>5 times as many public K-12 schools </a:t>
            </a:r>
          </a:p>
          <a:p>
            <a:pPr marL="742950" lvl="1" indent="-285750">
              <a:buFont typeface="Wingdings" panose="05000000000000000000" pitchFamily="2" charset="2"/>
              <a:buChar char="Ø"/>
            </a:pPr>
            <a:r>
              <a:rPr lang="en-US" sz="1200" b="0" i="0" kern="1200" dirty="0">
                <a:solidFill>
                  <a:schemeClr val="tx1"/>
                </a:solidFill>
                <a:effectLst/>
                <a:latin typeface="+mn-lt"/>
                <a:ea typeface="+mn-ea"/>
                <a:cs typeface="+mn-cs"/>
              </a:rPr>
              <a:t>29 times as many Starbucks </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The legislation also clarifies that it is </a:t>
            </a:r>
            <a:r>
              <a:rPr lang="en-US" sz="1200" b="1" u="sng" dirty="0"/>
              <a:t>not</a:t>
            </a:r>
            <a:r>
              <a:rPr lang="en-US" sz="1200" dirty="0"/>
              <a:t> illegal for a person to purchase, use, or possess a tobacco product, cigarette, electronic cigarette, or e-liquid if they are not engaged in a business as a licensed retail store.</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A recent study estimates that ending the sale of menthol cigarettes could help 90,000 people quit smoking in the following two years. It would also result in 3,000 youth, who would have started smoking, not do so. </a:t>
            </a:r>
          </a:p>
          <a:p>
            <a:pPr marL="285750" lvl="0" indent="-285750">
              <a:buFont typeface="Wingdings" panose="05000000000000000000" pitchFamily="2" charset="2"/>
              <a:buChar char="Ø"/>
            </a:pPr>
            <a:endParaRPr lang="en-US" sz="1200" dirty="0"/>
          </a:p>
          <a:p>
            <a:pPr marL="285750" lvl="0" indent="-285750">
              <a:buFont typeface="Wingdings" panose="05000000000000000000" pitchFamily="2" charset="2"/>
              <a:buChar char="Ø"/>
            </a:pPr>
            <a:r>
              <a:rPr lang="en-US" sz="1200" dirty="0"/>
              <a:t>Will you co-sponsor Intro 0609-2026?</a:t>
            </a:r>
          </a:p>
          <a:p>
            <a:endParaRPr lang="en-US" dirty="0">
              <a:latin typeface="Times New Roman" panose="02020603050405020304" pitchFamily="18" charset="0"/>
              <a:ea typeface="Times New Roman" panose="02020603050405020304" pitchFamily="18" charset="0"/>
            </a:endParaRPr>
          </a:p>
        </p:txBody>
      </p:sp>
      <p:sp>
        <p:nvSpPr>
          <p:cNvPr id="6" name="Footer Placeholder 5">
            <a:extLst>
              <a:ext uri="{FF2B5EF4-FFF2-40B4-BE49-F238E27FC236}">
                <a16:creationId xmlns:a16="http://schemas.microsoft.com/office/drawing/2014/main" id="{E606E7E8-92D8-C029-5F70-FF862717DFD4}"/>
              </a:ext>
            </a:extLst>
          </p:cNvPr>
          <p:cNvSpPr>
            <a:spLocks noGrp="1"/>
          </p:cNvSpPr>
          <p:nvPr>
            <p:ph type="ftr" sz="quarter" idx="4"/>
          </p:nvPr>
        </p:nvSpPr>
        <p:spPr>
          <a:xfrm>
            <a:off x="0" y="6610774"/>
            <a:ext cx="4050453" cy="347002"/>
          </a:xfrm>
          <a:prstGeom prst="rect">
            <a:avLst/>
          </a:prstGeom>
        </p:spPr>
        <p:txBody>
          <a:bodyPr vert="horz" lIns="93170" tIns="46585" rIns="93170" bIns="46585" rtlCol="0" anchor="b"/>
          <a:lstStyle>
            <a:lvl1pPr algn="l">
              <a:defRPr sz="1200"/>
            </a:lvl1pPr>
          </a:lstStyle>
          <a:p>
            <a:endParaRPr/>
          </a:p>
        </p:txBody>
      </p:sp>
      <p:sp>
        <p:nvSpPr>
          <p:cNvPr id="7" name="Slide Number Placeholder 6">
            <a:extLst>
              <a:ext uri="{FF2B5EF4-FFF2-40B4-BE49-F238E27FC236}">
                <a16:creationId xmlns:a16="http://schemas.microsoft.com/office/drawing/2014/main" id="{C9501DEF-2843-0C09-B81F-C1689545C113}"/>
              </a:ext>
            </a:extLst>
          </p:cNvPr>
          <p:cNvSpPr>
            <a:spLocks noGrp="1"/>
          </p:cNvSpPr>
          <p:nvPr>
            <p:ph type="sldNum" sz="quarter" idx="5"/>
          </p:nvPr>
        </p:nvSpPr>
        <p:spPr>
          <a:xfrm>
            <a:off x="5295125" y="6610774"/>
            <a:ext cx="4050453" cy="347002"/>
          </a:xfrm>
          <a:prstGeom prst="rect">
            <a:avLst/>
          </a:prstGeom>
        </p:spPr>
        <p:txBody>
          <a:bodyPr vert="horz" lIns="93170" tIns="46585" rIns="93170" bIns="46585" rtlCol="0" anchor="b"/>
          <a:lstStyle>
            <a:lvl1pPr algn="r">
              <a:defRPr sz="1200"/>
            </a:lvl1pPr>
          </a:lstStyle>
          <a:p>
            <a:r>
              <a:rPr lang="cs-CZ"/>
              <a:t>‹#›</a:t>
            </a:r>
          </a:p>
        </p:txBody>
      </p:sp>
    </p:spTree>
    <p:extLst>
      <p:ext uri="{BB962C8B-B14F-4D97-AF65-F5344CB8AC3E}">
        <p14:creationId xmlns:p14="http://schemas.microsoft.com/office/powerpoint/2010/main" val="46020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6F8"/>
        </a:solidFill>
        <a:effectLst/>
      </p:bgPr>
    </p:bg>
    <p:spTree>
      <p:nvGrpSpPr>
        <p:cNvPr id="1" name=""/>
        <p:cNvGrpSpPr/>
        <p:nvPr/>
      </p:nvGrpSpPr>
      <p:grpSpPr>
        <a:xfrm>
          <a:off x="0" y="0"/>
          <a:ext cx="0" cy="0"/>
          <a:chOff x="0" y="0"/>
          <a:chExt cx="0" cy="0"/>
        </a:xfrm>
      </p:grpSpPr>
      <p:sp>
        <p:nvSpPr>
          <p:cNvPr id="2" name="TextBox 2"/>
          <p:cNvSpPr txBox="1"/>
          <p:nvPr/>
        </p:nvSpPr>
        <p:spPr>
          <a:xfrm>
            <a:off x="493776" y="2967304"/>
            <a:ext cx="8111400" cy="1057275"/>
          </a:xfrm>
          <a:prstGeom prst="rect">
            <a:avLst/>
          </a:prstGeom>
        </p:spPr>
        <p:txBody>
          <a:bodyPr lIns="0" tIns="0" rIns="0" bIns="0" rtlCol="0" anchor="t">
            <a:spAutoFit/>
          </a:bodyPr>
          <a:lstStyle/>
          <a:p>
            <a:pPr algn="l">
              <a:lnSpc>
                <a:spcPts val="7920"/>
              </a:lnSpc>
            </a:pPr>
            <a:r>
              <a:rPr lang="en-US" sz="6600">
                <a:solidFill>
                  <a:srgbClr val="FFFFFF"/>
                </a:solidFill>
                <a:latin typeface="Poppins 1"/>
                <a:ea typeface="Poppins 1"/>
                <a:cs typeface="Poppins 1"/>
                <a:sym typeface="Poppins 1"/>
              </a:rPr>
              <a:t>Legislative Asks</a:t>
            </a:r>
          </a:p>
        </p:txBody>
      </p:sp>
      <p:sp>
        <p:nvSpPr>
          <p:cNvPr id="3" name="Freeform 3"/>
          <p:cNvSpPr/>
          <p:nvPr/>
        </p:nvSpPr>
        <p:spPr>
          <a:xfrm>
            <a:off x="7466205" y="330665"/>
            <a:ext cx="1360035" cy="1201776"/>
          </a:xfrm>
          <a:custGeom>
            <a:avLst/>
            <a:gdLst/>
            <a:ahLst/>
            <a:cxnLst/>
            <a:rect l="l" t="t" r="r" b="b"/>
            <a:pathLst>
              <a:path w="1360035" h="1201776">
                <a:moveTo>
                  <a:pt x="0" y="0"/>
                </a:moveTo>
                <a:lnTo>
                  <a:pt x="1360035" y="0"/>
                </a:lnTo>
                <a:lnTo>
                  <a:pt x="1360035" y="1201777"/>
                </a:lnTo>
                <a:lnTo>
                  <a:pt x="0" y="12017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7" name="Audio 16">
            <a:hlinkClick r:id="" action="ppaction://media"/>
            <a:extLst>
              <a:ext uri="{FF2B5EF4-FFF2-40B4-BE49-F238E27FC236}">
                <a16:creationId xmlns:a16="http://schemas.microsoft.com/office/drawing/2014/main" id="{8C659F56-B2D7-DE31-F3EA-BE05BB9805B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975"/>
    </mc:Choice>
    <mc:Fallback xmlns="">
      <p:transition spd="slow" advTm="1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012" y="6294648"/>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3"/>
          <p:cNvSpPr txBox="1"/>
          <p:nvPr/>
        </p:nvSpPr>
        <p:spPr>
          <a:xfrm>
            <a:off x="278916" y="427012"/>
            <a:ext cx="8242211" cy="625941"/>
          </a:xfrm>
          <a:prstGeom prst="rect">
            <a:avLst/>
          </a:prstGeom>
        </p:spPr>
        <p:txBody>
          <a:bodyPr lIns="0" tIns="0" rIns="0" bIns="0" rtlCol="0" anchor="t">
            <a:spAutoFit/>
          </a:bodyPr>
          <a:lstStyle/>
          <a:p>
            <a:pPr>
              <a:lnSpc>
                <a:spcPts val="5543"/>
              </a:lnSpc>
            </a:pPr>
            <a:r>
              <a:rPr lang="en-US" sz="2700" spc="2">
                <a:solidFill>
                  <a:srgbClr val="2746F8"/>
                </a:solidFill>
                <a:latin typeface="Poppins 1"/>
                <a:ea typeface="Poppins 1"/>
                <a:cs typeface="Poppins 1"/>
                <a:sym typeface="Poppins 1"/>
              </a:rPr>
              <a:t>Cancer in New York City</a:t>
            </a:r>
            <a:endParaRPr lang="en-US" sz="2700" spc="2">
              <a:solidFill>
                <a:srgbClr val="2746F8"/>
              </a:solidFill>
              <a:latin typeface="Poppins 1"/>
              <a:ea typeface="Poppins 1"/>
              <a:cs typeface="Poppins 1"/>
            </a:endParaRPr>
          </a:p>
        </p:txBody>
      </p:sp>
      <p:sp>
        <p:nvSpPr>
          <p:cNvPr id="6" name="TextBox 6"/>
          <p:cNvSpPr txBox="1"/>
          <p:nvPr/>
        </p:nvSpPr>
        <p:spPr>
          <a:xfrm>
            <a:off x="278916" y="1173570"/>
            <a:ext cx="8242211" cy="4803879"/>
          </a:xfrm>
          <a:prstGeom prst="rect">
            <a:avLst/>
          </a:prstGeom>
        </p:spPr>
        <p:txBody>
          <a:bodyPr wrap="square" lIns="0" tIns="0" rIns="0" bIns="0" rtlCol="0" anchor="t">
            <a:spAutoFit/>
          </a:bodyPr>
          <a:lstStyle/>
          <a:p>
            <a:pPr marL="285750" indent="-285750">
              <a:buFont typeface="Wingdings" panose="05000000000000000000" pitchFamily="2" charset="2"/>
              <a:buChar char="Ø"/>
            </a:pPr>
            <a:r>
              <a:rPr lang="en-US" sz="2000" dirty="0">
                <a:latin typeface="Poppins"/>
                <a:cs typeface="Poppins"/>
              </a:rPr>
              <a:t>On average, approximately 40,000 New York City residents were diagnosed with cancer annually between 2018-2022, with 12,000 dying from the disease annually during this period.</a:t>
            </a:r>
          </a:p>
          <a:p>
            <a:pPr marL="285750" indent="-285750">
              <a:buFont typeface="Wingdings" panose="05000000000000000000" pitchFamily="2" charset="2"/>
              <a:buChar char="Ø"/>
            </a:pPr>
            <a:endParaRPr lang="en-US" sz="2000" dirty="0">
              <a:latin typeface="Poppins"/>
              <a:cs typeface="Poppins"/>
            </a:endParaRPr>
          </a:p>
          <a:p>
            <a:pPr marL="285750" indent="-285750">
              <a:buFont typeface="Wingdings" panose="05000000000000000000" pitchFamily="2" charset="2"/>
              <a:buChar char="Ø"/>
            </a:pPr>
            <a:r>
              <a:rPr lang="en-US" sz="2000" dirty="0">
                <a:latin typeface="Poppins"/>
                <a:cs typeface="Poppins"/>
              </a:rPr>
              <a:t>On average, four cancers – </a:t>
            </a:r>
            <a:r>
              <a:rPr lang="en-US" sz="2000" b="1" dirty="0">
                <a:latin typeface="Poppins"/>
                <a:cs typeface="Poppins"/>
              </a:rPr>
              <a:t>lung, prostate, breast and colorectal</a:t>
            </a:r>
            <a:r>
              <a:rPr lang="en-US" sz="2000" dirty="0">
                <a:latin typeface="Poppins"/>
                <a:cs typeface="Poppins"/>
              </a:rPr>
              <a:t> - account for nearly half (47.4%) of all cancer diagnoses and nearly half (45%) of all cancer deaths in New York City. Each of these cancers can be detected early through routine screening therefore increasing the survival rate.</a:t>
            </a:r>
          </a:p>
          <a:p>
            <a:pPr marL="285750" indent="-285750">
              <a:buFont typeface="Wingdings" panose="05000000000000000000" pitchFamily="2" charset="2"/>
              <a:buChar char="Ø"/>
            </a:pPr>
            <a:endParaRPr lang="en-US" sz="2000" dirty="0">
              <a:latin typeface="Poppins"/>
              <a:cs typeface="Poppins"/>
            </a:endParaRPr>
          </a:p>
          <a:p>
            <a:pPr marL="285750" indent="-285750">
              <a:buFont typeface="Wingdings" panose="05000000000000000000" pitchFamily="2" charset="2"/>
              <a:buChar char="Ø"/>
            </a:pPr>
            <a:r>
              <a:rPr lang="en-US" sz="2000" dirty="0">
                <a:latin typeface="Poppins" panose="00000500000000000000" pitchFamily="2" charset="0"/>
                <a:cs typeface="Poppins" panose="00000500000000000000" pitchFamily="2" charset="0"/>
              </a:rPr>
              <a:t>Tobacco use is the number one cause of cancer deaths in NYC.</a:t>
            </a:r>
          </a:p>
          <a:p>
            <a:pPr marL="285750" indent="-285750">
              <a:buFont typeface="Wingdings" panose="05000000000000000000" pitchFamily="2" charset="2"/>
              <a:buChar char="Ø"/>
            </a:pPr>
            <a:endParaRPr lang="en-US" sz="2000" dirty="0">
              <a:latin typeface="Poppins"/>
              <a:cs typeface="Poppins"/>
            </a:endParaRPr>
          </a:p>
          <a:p>
            <a:endParaRPr lang="en-US" sz="1400" dirty="0">
              <a:latin typeface="Arial"/>
              <a:ea typeface="Calibri"/>
              <a:cs typeface="Arial"/>
            </a:endParaRPr>
          </a:p>
          <a:p>
            <a:pPr>
              <a:spcBef>
                <a:spcPts val="500"/>
              </a:spcBef>
              <a:spcAft>
                <a:spcPts val="1200"/>
              </a:spcAft>
              <a:buSzPts val="1200"/>
            </a:pPr>
            <a:endParaRPr lang="en-US" sz="1400" b="1" dirty="0">
              <a:solidFill>
                <a:srgbClr val="000000"/>
              </a:solidFill>
              <a:effectLst/>
              <a:latin typeface="Source Sans Pro"/>
              <a:ea typeface="Calibri" panose="020F0502020204030204" pitchFamily="34" charset="0"/>
            </a:endParaRPr>
          </a:p>
        </p:txBody>
      </p:sp>
      <p:sp>
        <p:nvSpPr>
          <p:cNvPr id="13" name="TextBox 13"/>
          <p:cNvSpPr txBox="1"/>
          <p:nvPr/>
        </p:nvSpPr>
        <p:spPr>
          <a:xfrm>
            <a:off x="6019800" y="6103196"/>
            <a:ext cx="26237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pic>
        <p:nvPicPr>
          <p:cNvPr id="25" name="Audio 24">
            <a:hlinkClick r:id="" action="ppaction://media"/>
            <a:extLst>
              <a:ext uri="{FF2B5EF4-FFF2-40B4-BE49-F238E27FC236}">
                <a16:creationId xmlns:a16="http://schemas.microsoft.com/office/drawing/2014/main" id="{367D4D86-2EE7-32A5-3861-ED82C441191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1971"/>
    </mc:Choice>
    <mc:Fallback xmlns="">
      <p:transition spd="slow" advTm="10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D8E7-EB46-90EB-B305-008D2CF1FD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F369A9-6A98-5155-E66A-7A190F816BD2}"/>
              </a:ext>
            </a:extLst>
          </p:cNvPr>
          <p:cNvSpPr/>
          <p:nvPr/>
        </p:nvSpPr>
        <p:spPr>
          <a:xfrm>
            <a:off x="285012" y="6294648"/>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3">
            <a:extLst>
              <a:ext uri="{FF2B5EF4-FFF2-40B4-BE49-F238E27FC236}">
                <a16:creationId xmlns:a16="http://schemas.microsoft.com/office/drawing/2014/main" id="{CFF675B3-C5E4-6CFD-1032-631B4ACE0C88}"/>
              </a:ext>
            </a:extLst>
          </p:cNvPr>
          <p:cNvSpPr txBox="1"/>
          <p:nvPr/>
        </p:nvSpPr>
        <p:spPr>
          <a:xfrm>
            <a:off x="278916" y="427012"/>
            <a:ext cx="8242211" cy="625941"/>
          </a:xfrm>
          <a:prstGeom prst="rect">
            <a:avLst/>
          </a:prstGeom>
        </p:spPr>
        <p:txBody>
          <a:bodyPr lIns="0" tIns="0" rIns="0" bIns="0" rtlCol="0" anchor="t">
            <a:spAutoFit/>
          </a:bodyPr>
          <a:lstStyle/>
          <a:p>
            <a:pPr>
              <a:lnSpc>
                <a:spcPts val="5543"/>
              </a:lnSpc>
            </a:pPr>
            <a:r>
              <a:rPr lang="en-US" sz="2700" spc="2" dirty="0">
                <a:solidFill>
                  <a:srgbClr val="2746F8"/>
                </a:solidFill>
                <a:latin typeface="Poppins 1"/>
                <a:ea typeface="Poppins 1"/>
                <a:cs typeface="Poppins 1"/>
                <a:sym typeface="Poppins 1"/>
              </a:rPr>
              <a:t>New York City 2026 Legislative Asks </a:t>
            </a:r>
            <a:endParaRPr lang="en-US" sz="2700" spc="2" dirty="0">
              <a:solidFill>
                <a:srgbClr val="2746F8"/>
              </a:solidFill>
              <a:latin typeface="Poppins 1"/>
              <a:ea typeface="Poppins 1"/>
              <a:cs typeface="Poppins 1"/>
            </a:endParaRPr>
          </a:p>
        </p:txBody>
      </p:sp>
      <p:sp>
        <p:nvSpPr>
          <p:cNvPr id="4" name="TextBox 4">
            <a:extLst>
              <a:ext uri="{FF2B5EF4-FFF2-40B4-BE49-F238E27FC236}">
                <a16:creationId xmlns:a16="http://schemas.microsoft.com/office/drawing/2014/main" id="{86503B04-EFB8-A9FB-59B3-E0E32BDC3761}"/>
              </a:ext>
            </a:extLst>
          </p:cNvPr>
          <p:cNvSpPr txBox="1"/>
          <p:nvPr/>
        </p:nvSpPr>
        <p:spPr>
          <a:xfrm>
            <a:off x="187568" y="955572"/>
            <a:ext cx="435305" cy="1057957"/>
          </a:xfrm>
          <a:prstGeom prst="rect">
            <a:avLst/>
          </a:prstGeom>
        </p:spPr>
        <p:txBody>
          <a:bodyPr lIns="0" tIns="0" rIns="0" bIns="0" rtlCol="0" anchor="t">
            <a:spAutoFit/>
          </a:bodyPr>
          <a:lstStyle/>
          <a:p>
            <a:pPr algn="ctr">
              <a:lnSpc>
                <a:spcPts val="8925"/>
              </a:lnSpc>
            </a:pPr>
            <a:r>
              <a:rPr lang="en-US" sz="4622">
                <a:solidFill>
                  <a:srgbClr val="2746F8"/>
                </a:solidFill>
                <a:latin typeface="Poppins 3"/>
                <a:ea typeface="Poppins 3"/>
                <a:cs typeface="Poppins 3"/>
                <a:sym typeface="Poppins 3"/>
              </a:rPr>
              <a:t>1</a:t>
            </a:r>
          </a:p>
        </p:txBody>
      </p:sp>
      <p:sp>
        <p:nvSpPr>
          <p:cNvPr id="6" name="TextBox 6">
            <a:extLst>
              <a:ext uri="{FF2B5EF4-FFF2-40B4-BE49-F238E27FC236}">
                <a16:creationId xmlns:a16="http://schemas.microsoft.com/office/drawing/2014/main" id="{90301E98-9421-C8B8-8AD7-FA76B8CD7B1D}"/>
              </a:ext>
            </a:extLst>
          </p:cNvPr>
          <p:cNvSpPr txBox="1"/>
          <p:nvPr/>
        </p:nvSpPr>
        <p:spPr>
          <a:xfrm>
            <a:off x="598817" y="1365923"/>
            <a:ext cx="7602408" cy="3724096"/>
          </a:xfrm>
          <a:prstGeom prst="rect">
            <a:avLst/>
          </a:prstGeom>
        </p:spPr>
        <p:txBody>
          <a:bodyPr wrap="square" lIns="0" tIns="0" rIns="0" bIns="0" rtlCol="0" anchor="t">
            <a:spAutoFit/>
          </a:bodyPr>
          <a:lstStyle/>
          <a:p>
            <a:r>
              <a:rPr lang="en-US" sz="2000" b="1" dirty="0">
                <a:solidFill>
                  <a:srgbClr val="FF0000"/>
                </a:solidFill>
                <a:latin typeface="Poppins" panose="00000500000000000000" pitchFamily="2" charset="0"/>
                <a:ea typeface="+mn-lt"/>
                <a:cs typeface="Poppins" panose="00000500000000000000" pitchFamily="2" charset="0"/>
                <a:sym typeface="Poppins 1"/>
              </a:rPr>
              <a:t>Expand Paid Time Off For Cancer Screening: </a:t>
            </a:r>
            <a:endParaRPr lang="en-US" sz="1400" dirty="0">
              <a:solidFill>
                <a:srgbClr val="000000"/>
              </a:solidFill>
              <a:latin typeface="Poppins" panose="00000500000000000000" pitchFamily="2" charset="0"/>
              <a:ea typeface="Times New Roman" panose="02020603050405020304" pitchFamily="18" charset="0"/>
              <a:cs typeface="Poppins" panose="00000500000000000000" pitchFamily="2" charset="0"/>
            </a:endParaRPr>
          </a:p>
          <a:p>
            <a:r>
              <a:rPr lang="en-US" b="1" dirty="0">
                <a:solidFill>
                  <a:srgbClr val="000000"/>
                </a:solidFill>
                <a:latin typeface="Poppins" panose="00000500000000000000" pitchFamily="2" charset="0"/>
                <a:ea typeface="Times New Roman" panose="02020603050405020304" pitchFamily="18" charset="0"/>
                <a:cs typeface="Poppins" panose="00000500000000000000" pitchFamily="2" charset="0"/>
              </a:rPr>
              <a:t>Will you co-sponsor Intro 434-2026, </a:t>
            </a:r>
            <a:r>
              <a:rPr lang="en-US" dirty="0">
                <a:solidFill>
                  <a:srgbClr val="000000"/>
                </a:solidFill>
                <a:latin typeface="Poppins" panose="00000500000000000000" pitchFamily="2" charset="0"/>
                <a:ea typeface="Times New Roman" panose="02020603050405020304" pitchFamily="18" charset="0"/>
                <a:cs typeface="Poppins" panose="00000500000000000000" pitchFamily="2" charset="0"/>
              </a:rPr>
              <a:t>which will improve cancer screening rates by requiring most private employers to provide paid time off—up to five hours annually, to all employees—for preventative medical care, including doctor-recommend cancer screening?</a:t>
            </a:r>
          </a:p>
          <a:p>
            <a:endParaRPr lang="en-US" sz="2000" b="1" dirty="0">
              <a:solidFill>
                <a:srgbClr val="FF0000"/>
              </a:solidFill>
              <a:latin typeface="Poppins" panose="00000500000000000000" pitchFamily="2" charset="0"/>
              <a:cs typeface="Poppins" panose="00000500000000000000" pitchFamily="2" charset="0"/>
              <a:sym typeface="Poppins 1"/>
            </a:endParaRPr>
          </a:p>
          <a:p>
            <a:r>
              <a:rPr lang="en-US" sz="2000" b="1" dirty="0">
                <a:solidFill>
                  <a:srgbClr val="FF0000"/>
                </a:solidFill>
                <a:latin typeface="Poppins" panose="00000500000000000000" pitchFamily="2" charset="0"/>
                <a:cs typeface="Poppins" panose="00000500000000000000" pitchFamily="2" charset="0"/>
                <a:sym typeface="Poppins 1"/>
              </a:rPr>
              <a:t>Ending the Sale of Menthol Cigarettes</a:t>
            </a:r>
          </a:p>
          <a:p>
            <a:r>
              <a:rPr lang="en-US" b="1" dirty="0">
                <a:solidFill>
                  <a:srgbClr val="000000"/>
                </a:solidFill>
                <a:latin typeface="Poppins" panose="00000500000000000000" pitchFamily="2" charset="0"/>
                <a:ea typeface="Times New Roman" panose="02020603050405020304" pitchFamily="18" charset="0"/>
                <a:cs typeface="Poppins" panose="00000500000000000000" pitchFamily="2" charset="0"/>
              </a:rPr>
              <a:t>Will you co-sponsor Intro 0609-2026, </a:t>
            </a:r>
            <a:r>
              <a:rPr lang="en-US" dirty="0">
                <a:solidFill>
                  <a:srgbClr val="000000"/>
                </a:solidFill>
                <a:latin typeface="Poppins" panose="00000500000000000000" pitchFamily="2" charset="0"/>
                <a:ea typeface="Times New Roman" panose="02020603050405020304" pitchFamily="18" charset="0"/>
                <a:cs typeface="Poppins" panose="00000500000000000000" pitchFamily="2" charset="0"/>
              </a:rPr>
              <a:t>which will h</a:t>
            </a:r>
            <a:r>
              <a:rPr lang="en-US" dirty="0">
                <a:latin typeface="Poppins" panose="00000500000000000000" pitchFamily="2" charset="0"/>
                <a:cs typeface="Poppins" panose="00000500000000000000" pitchFamily="2" charset="0"/>
              </a:rPr>
              <a:t>elp prevent more youth from becoming adults who smoke by ending the sale of menthol cigarettes at the more than 4,000 licensed cigarette stores in New York City?</a:t>
            </a:r>
          </a:p>
          <a:p>
            <a:endParaRPr lang="en-US" sz="2000" dirty="0">
              <a:latin typeface="Poppins"/>
              <a:cs typeface="Poppins"/>
            </a:endParaRPr>
          </a:p>
        </p:txBody>
      </p:sp>
      <p:sp>
        <p:nvSpPr>
          <p:cNvPr id="7" name="TextBox 7">
            <a:extLst>
              <a:ext uri="{FF2B5EF4-FFF2-40B4-BE49-F238E27FC236}">
                <a16:creationId xmlns:a16="http://schemas.microsoft.com/office/drawing/2014/main" id="{44A28304-5937-4FD7-C72E-F9F04235ED00}"/>
              </a:ext>
            </a:extLst>
          </p:cNvPr>
          <p:cNvSpPr txBox="1"/>
          <p:nvPr/>
        </p:nvSpPr>
        <p:spPr>
          <a:xfrm>
            <a:off x="81003" y="3022795"/>
            <a:ext cx="435305" cy="1057957"/>
          </a:xfrm>
          <a:prstGeom prst="rect">
            <a:avLst/>
          </a:prstGeom>
        </p:spPr>
        <p:txBody>
          <a:bodyPr lIns="0" tIns="0" rIns="0" bIns="0" rtlCol="0" anchor="t">
            <a:spAutoFit/>
          </a:bodyPr>
          <a:lstStyle/>
          <a:p>
            <a:pPr algn="ctr">
              <a:lnSpc>
                <a:spcPts val="8925"/>
              </a:lnSpc>
            </a:pPr>
            <a:r>
              <a:rPr lang="en-US" sz="4622">
                <a:solidFill>
                  <a:srgbClr val="2746F8"/>
                </a:solidFill>
                <a:latin typeface="Poppins 3"/>
                <a:ea typeface="Poppins 3"/>
                <a:cs typeface="Poppins 3"/>
                <a:sym typeface="Poppins 3"/>
              </a:rPr>
              <a:t>2</a:t>
            </a:r>
          </a:p>
        </p:txBody>
      </p:sp>
      <p:sp>
        <p:nvSpPr>
          <p:cNvPr id="13" name="TextBox 13">
            <a:extLst>
              <a:ext uri="{FF2B5EF4-FFF2-40B4-BE49-F238E27FC236}">
                <a16:creationId xmlns:a16="http://schemas.microsoft.com/office/drawing/2014/main" id="{D1D09A88-30FA-5D79-8FF1-C075A984E3AE}"/>
              </a:ext>
            </a:extLst>
          </p:cNvPr>
          <p:cNvSpPr txBox="1"/>
          <p:nvPr/>
        </p:nvSpPr>
        <p:spPr>
          <a:xfrm>
            <a:off x="6220883" y="6293696"/>
            <a:ext cx="26237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pic>
        <p:nvPicPr>
          <p:cNvPr id="34" name="Audio 33">
            <a:hlinkClick r:id="" action="ppaction://media"/>
            <a:extLst>
              <a:ext uri="{FF2B5EF4-FFF2-40B4-BE49-F238E27FC236}">
                <a16:creationId xmlns:a16="http://schemas.microsoft.com/office/drawing/2014/main" id="{7D452DC5-F5D5-8706-DD71-F6DCCB2098D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13187959"/>
      </p:ext>
    </p:extLst>
  </p:cSld>
  <p:clrMapOvr>
    <a:masterClrMapping/>
  </p:clrMapOvr>
  <mc:AlternateContent xmlns:mc="http://schemas.openxmlformats.org/markup-compatibility/2006" xmlns:p14="http://schemas.microsoft.com/office/powerpoint/2010/main">
    <mc:Choice Requires="p14">
      <p:transition spd="slow" p14:dur="2000" advTm="61591"/>
    </mc:Choice>
    <mc:Fallback xmlns="">
      <p:transition spd="slow" advTm="6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012" y="6294648"/>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88807" y="174841"/>
            <a:ext cx="8242211" cy="846386"/>
          </a:xfrm>
          <a:prstGeom prst="rect">
            <a:avLst/>
          </a:prstGeom>
        </p:spPr>
        <p:txBody>
          <a:bodyPr lIns="0" tIns="0" rIns="0" bIns="0" rtlCol="0" anchor="t">
            <a:spAutoFit/>
          </a:bodyPr>
          <a:lstStyle/>
          <a:p>
            <a:r>
              <a:rPr lang="en-US" sz="2700" spc="2">
                <a:solidFill>
                  <a:srgbClr val="2746F8"/>
                </a:solidFill>
                <a:latin typeface="Poppins 1"/>
                <a:ea typeface="Poppins 1"/>
                <a:cs typeface="Poppins 1"/>
                <a:sym typeface="Poppins 1"/>
              </a:rPr>
              <a:t>Issue #1 Overview: </a:t>
            </a:r>
          </a:p>
          <a:p>
            <a:r>
              <a:rPr lang="en-US" sz="2800">
                <a:solidFill>
                  <a:srgbClr val="FF0000"/>
                </a:solidFill>
                <a:latin typeface="Poppins 1"/>
                <a:ea typeface="Poppins 1"/>
                <a:cs typeface="Poppins 1"/>
                <a:sym typeface="Poppins 1"/>
              </a:rPr>
              <a:t>Paid Time off for Screenings </a:t>
            </a:r>
          </a:p>
        </p:txBody>
      </p:sp>
      <p:sp>
        <p:nvSpPr>
          <p:cNvPr id="11" name="TextBox 11"/>
          <p:cNvSpPr txBox="1"/>
          <p:nvPr/>
        </p:nvSpPr>
        <p:spPr>
          <a:xfrm>
            <a:off x="6064250" y="6378363"/>
            <a:ext cx="29285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sp>
        <p:nvSpPr>
          <p:cNvPr id="12" name="TextBox 11">
            <a:extLst>
              <a:ext uri="{FF2B5EF4-FFF2-40B4-BE49-F238E27FC236}">
                <a16:creationId xmlns:a16="http://schemas.microsoft.com/office/drawing/2014/main" id="{C90772D9-1133-9E27-A61F-93D7B99C0EDE}"/>
              </a:ext>
            </a:extLst>
          </p:cNvPr>
          <p:cNvSpPr txBox="1"/>
          <p:nvPr/>
        </p:nvSpPr>
        <p:spPr>
          <a:xfrm>
            <a:off x="187645" y="1130474"/>
            <a:ext cx="8601565" cy="4801314"/>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en-US" sz="2400">
                <a:latin typeface="Poppins"/>
                <a:cs typeface="Poppins"/>
              </a:rPr>
              <a:t>Some reasons why New Yorkers are not getting their recommended cancer screening:</a:t>
            </a:r>
          </a:p>
          <a:p>
            <a:pPr marL="742950" lvl="1" indent="-285750">
              <a:buFont typeface="Arial" panose="020B0604020202020204" pitchFamily="34" charset="0"/>
              <a:buChar char="•"/>
            </a:pPr>
            <a:r>
              <a:rPr lang="en-US" sz="2400">
                <a:latin typeface="Poppins"/>
                <a:cs typeface="Poppins"/>
              </a:rPr>
              <a:t>They do not have enough sick time.</a:t>
            </a:r>
          </a:p>
          <a:p>
            <a:pPr marL="742950" lvl="1" indent="-285750">
              <a:buFont typeface="Arial" panose="020B0604020202020204" pitchFamily="34" charset="0"/>
              <a:buChar char="•"/>
            </a:pPr>
            <a:r>
              <a:rPr lang="en-US" sz="2400">
                <a:latin typeface="Poppins"/>
                <a:cs typeface="Poppins"/>
              </a:rPr>
              <a:t>Appointments are only available during traditional office hours, and they are not able to leave work; and/or</a:t>
            </a:r>
          </a:p>
          <a:p>
            <a:pPr marL="742950" lvl="1" indent="-285750">
              <a:buFont typeface="Arial" panose="020B0604020202020204" pitchFamily="34" charset="0"/>
              <a:buChar char="•"/>
            </a:pPr>
            <a:r>
              <a:rPr lang="en-US" sz="2400">
                <a:latin typeface="Poppins"/>
                <a:cs typeface="Poppins"/>
              </a:rPr>
              <a:t>They do not have time to miss work/employment, or are afraid to use sick time for preventative care.</a:t>
            </a:r>
          </a:p>
          <a:p>
            <a:endParaRPr lang="en-US" sz="2400">
              <a:latin typeface="Poppins"/>
              <a:cs typeface="Poppins"/>
            </a:endParaRPr>
          </a:p>
          <a:p>
            <a:pPr marL="285750" lvl="0" indent="-285750">
              <a:buFont typeface="Wingdings" panose="05000000000000000000" pitchFamily="2" charset="2"/>
              <a:buChar char="Ø"/>
            </a:pPr>
            <a:r>
              <a:rPr lang="en-US" sz="2400">
                <a:latin typeface="Poppins"/>
                <a:cs typeface="Poppins"/>
              </a:rPr>
              <a:t>Paid time off (PTO) for cancer screenings can help employees be up to date with their recommended screenings</a:t>
            </a:r>
            <a:endParaRPr lang="en-US">
              <a:latin typeface="Poppins"/>
              <a:cs typeface="Poppins"/>
            </a:endParaRPr>
          </a:p>
          <a:p>
            <a:pPr lvl="0"/>
            <a:endParaRPr lang="en-US"/>
          </a:p>
        </p:txBody>
      </p:sp>
      <p:pic>
        <p:nvPicPr>
          <p:cNvPr id="20" name="Audio 19">
            <a:hlinkClick r:id="" action="ppaction://media"/>
            <a:extLst>
              <a:ext uri="{FF2B5EF4-FFF2-40B4-BE49-F238E27FC236}">
                <a16:creationId xmlns:a16="http://schemas.microsoft.com/office/drawing/2014/main" id="{09FC8C41-7226-B23A-0509-53694490AEB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472"/>
    </mc:Choice>
    <mc:Fallback xmlns="">
      <p:transition spd="slow" advTm="4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2378F-DADA-2847-742B-18204660F2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822976-1EBF-B3EB-C8D7-A3EB7B45EC00}"/>
              </a:ext>
            </a:extLst>
          </p:cNvPr>
          <p:cNvSpPr/>
          <p:nvPr/>
        </p:nvSpPr>
        <p:spPr>
          <a:xfrm>
            <a:off x="285012" y="6294648"/>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63A13B0C-DB60-D928-31A9-B4F9569AA234}"/>
              </a:ext>
            </a:extLst>
          </p:cNvPr>
          <p:cNvSpPr txBox="1"/>
          <p:nvPr/>
        </p:nvSpPr>
        <p:spPr>
          <a:xfrm>
            <a:off x="262890" y="746341"/>
            <a:ext cx="8242211" cy="846386"/>
          </a:xfrm>
          <a:prstGeom prst="rect">
            <a:avLst/>
          </a:prstGeom>
        </p:spPr>
        <p:txBody>
          <a:bodyPr lIns="0" tIns="0" rIns="0" bIns="0" rtlCol="0" anchor="t">
            <a:spAutoFit/>
          </a:bodyPr>
          <a:lstStyle/>
          <a:p>
            <a:r>
              <a:rPr lang="en-US" sz="2700" spc="2">
                <a:solidFill>
                  <a:srgbClr val="2746F8"/>
                </a:solidFill>
                <a:latin typeface="Poppins 1"/>
                <a:ea typeface="Poppins 1"/>
                <a:cs typeface="Poppins 1"/>
                <a:sym typeface="Poppins 1"/>
              </a:rPr>
              <a:t>Issue #1 Overview Part 2: </a:t>
            </a:r>
          </a:p>
          <a:p>
            <a:r>
              <a:rPr lang="en-US" sz="2800">
                <a:solidFill>
                  <a:srgbClr val="FF0000"/>
                </a:solidFill>
                <a:latin typeface="Poppins 1"/>
                <a:ea typeface="Poppins 1"/>
                <a:cs typeface="Poppins 1"/>
                <a:sym typeface="Poppins 1"/>
              </a:rPr>
              <a:t>Paid Time off for Screenings </a:t>
            </a:r>
          </a:p>
        </p:txBody>
      </p:sp>
      <p:sp>
        <p:nvSpPr>
          <p:cNvPr id="11" name="TextBox 11">
            <a:extLst>
              <a:ext uri="{FF2B5EF4-FFF2-40B4-BE49-F238E27FC236}">
                <a16:creationId xmlns:a16="http://schemas.microsoft.com/office/drawing/2014/main" id="{ECFFF1E9-730A-DAAC-D73E-B8736D5C7FD7}"/>
              </a:ext>
            </a:extLst>
          </p:cNvPr>
          <p:cNvSpPr txBox="1"/>
          <p:nvPr/>
        </p:nvSpPr>
        <p:spPr>
          <a:xfrm>
            <a:off x="5715000" y="6103196"/>
            <a:ext cx="29285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sp>
        <p:nvSpPr>
          <p:cNvPr id="12" name="TextBox 11">
            <a:extLst>
              <a:ext uri="{FF2B5EF4-FFF2-40B4-BE49-F238E27FC236}">
                <a16:creationId xmlns:a16="http://schemas.microsoft.com/office/drawing/2014/main" id="{D8A0BFFD-2F61-3605-4553-EE63795482CF}"/>
              </a:ext>
            </a:extLst>
          </p:cNvPr>
          <p:cNvSpPr txBox="1"/>
          <p:nvPr/>
        </p:nvSpPr>
        <p:spPr>
          <a:xfrm>
            <a:off x="304061" y="1733723"/>
            <a:ext cx="8696815" cy="4062651"/>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en-US" sz="2400">
                <a:latin typeface="Poppins"/>
                <a:cs typeface="Poppins"/>
              </a:rPr>
              <a:t>Alleviates a significant barrier to cancer screenings. </a:t>
            </a:r>
          </a:p>
          <a:p>
            <a:pPr marL="285750" lvl="0" indent="-285750">
              <a:buFont typeface="Wingdings" panose="05000000000000000000" pitchFamily="2" charset="2"/>
              <a:buChar char="Ø"/>
            </a:pPr>
            <a:endParaRPr lang="en-US" sz="2400">
              <a:latin typeface="Poppins"/>
              <a:cs typeface="Poppins"/>
            </a:endParaRPr>
          </a:p>
          <a:p>
            <a:pPr marL="285750" lvl="0" indent="-285750">
              <a:buFont typeface="Wingdings" panose="05000000000000000000" pitchFamily="2" charset="2"/>
              <a:buChar char="Ø"/>
            </a:pPr>
            <a:r>
              <a:rPr lang="en-US" sz="2400">
                <a:latin typeface="Poppins"/>
                <a:cs typeface="Poppins"/>
              </a:rPr>
              <a:t>Public employees are already provided with four hours of paid time off for any cancer screenings.</a:t>
            </a:r>
          </a:p>
          <a:p>
            <a:pPr marL="285750" lvl="0" indent="-285750">
              <a:buFont typeface="Wingdings" panose="05000000000000000000" pitchFamily="2" charset="2"/>
              <a:buChar char="Ø"/>
            </a:pPr>
            <a:endParaRPr lang="en-US" sz="2400">
              <a:latin typeface="Poppins"/>
              <a:cs typeface="Poppins"/>
            </a:endParaRPr>
          </a:p>
          <a:p>
            <a:pPr marL="285750" lvl="0" indent="-285750">
              <a:buFont typeface="Wingdings" panose="05000000000000000000" pitchFamily="2" charset="2"/>
              <a:buChar char="Ø"/>
            </a:pPr>
            <a:r>
              <a:rPr lang="en-US" sz="2400">
                <a:latin typeface="Poppins"/>
                <a:cs typeface="Poppins"/>
              </a:rPr>
              <a:t>Employees getting cancer screenings may reduce health care costs related to cancer. </a:t>
            </a:r>
          </a:p>
          <a:p>
            <a:pPr marL="285750" lvl="0" indent="-285750">
              <a:buFont typeface="Wingdings" panose="05000000000000000000" pitchFamily="2" charset="2"/>
              <a:buChar char="Ø"/>
            </a:pPr>
            <a:endParaRPr lang="en-US" sz="2400">
              <a:latin typeface="Poppins"/>
              <a:cs typeface="Poppins"/>
            </a:endParaRPr>
          </a:p>
          <a:p>
            <a:pPr marL="285750" lvl="0" indent="-285750">
              <a:buFont typeface="Wingdings" panose="05000000000000000000" pitchFamily="2" charset="2"/>
              <a:buChar char="Ø"/>
            </a:pPr>
            <a:r>
              <a:rPr lang="en-US" sz="2400">
                <a:latin typeface="Poppins"/>
                <a:cs typeface="Poppins"/>
              </a:rPr>
              <a:t>90% of NY adults support paid leave for cancer screenings.</a:t>
            </a:r>
          </a:p>
          <a:p>
            <a:pPr lvl="0"/>
            <a:endParaRPr lang="en-US"/>
          </a:p>
        </p:txBody>
      </p:sp>
      <p:pic>
        <p:nvPicPr>
          <p:cNvPr id="14" name="Audio 13">
            <a:hlinkClick r:id="" action="ppaction://media"/>
            <a:extLst>
              <a:ext uri="{FF2B5EF4-FFF2-40B4-BE49-F238E27FC236}">
                <a16:creationId xmlns:a16="http://schemas.microsoft.com/office/drawing/2014/main" id="{777E56B9-4929-9DF2-29A1-A015A05122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26317481"/>
      </p:ext>
    </p:extLst>
  </p:cSld>
  <p:clrMapOvr>
    <a:masterClrMapping/>
  </p:clrMapOvr>
  <mc:AlternateContent xmlns:mc="http://schemas.openxmlformats.org/markup-compatibility/2006" xmlns:p14="http://schemas.microsoft.com/office/powerpoint/2010/main">
    <mc:Choice Requires="p14">
      <p:transition spd="slow" p14:dur="2000" advTm="96454"/>
    </mc:Choice>
    <mc:Fallback xmlns="">
      <p:transition spd="slow" advTm="9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D865-9B6F-BF35-2A67-28F5B598C0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DE45EA-1A85-D5A8-5C68-2B3E7A5F3B72}"/>
              </a:ext>
            </a:extLst>
          </p:cNvPr>
          <p:cNvSpPr/>
          <p:nvPr/>
        </p:nvSpPr>
        <p:spPr>
          <a:xfrm>
            <a:off x="285012" y="6294648"/>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A705E542-F063-6D5C-F38B-5E55591BC608}"/>
              </a:ext>
            </a:extLst>
          </p:cNvPr>
          <p:cNvSpPr txBox="1"/>
          <p:nvPr/>
        </p:nvSpPr>
        <p:spPr>
          <a:xfrm>
            <a:off x="285012" y="241982"/>
            <a:ext cx="8242211" cy="846386"/>
          </a:xfrm>
          <a:prstGeom prst="rect">
            <a:avLst/>
          </a:prstGeom>
        </p:spPr>
        <p:txBody>
          <a:bodyPr lIns="0" tIns="0" rIns="0" bIns="0" rtlCol="0" anchor="t">
            <a:spAutoFit/>
          </a:bodyPr>
          <a:lstStyle/>
          <a:p>
            <a:r>
              <a:rPr lang="en-US" sz="2700" spc="2">
                <a:solidFill>
                  <a:srgbClr val="2746F8"/>
                </a:solidFill>
                <a:latin typeface="Poppins 1"/>
                <a:ea typeface="Poppins 1"/>
                <a:cs typeface="Poppins 1"/>
                <a:sym typeface="Poppins 1"/>
              </a:rPr>
              <a:t>Issue #1 Overview Part 3: </a:t>
            </a:r>
          </a:p>
          <a:p>
            <a:r>
              <a:rPr lang="en-US" sz="2800">
                <a:solidFill>
                  <a:srgbClr val="FF0000"/>
                </a:solidFill>
                <a:latin typeface="Poppins 1"/>
                <a:ea typeface="Poppins 1"/>
                <a:cs typeface="Poppins 1"/>
                <a:sym typeface="Poppins 1"/>
              </a:rPr>
              <a:t>Paid Time off for Screenings </a:t>
            </a:r>
          </a:p>
        </p:txBody>
      </p:sp>
      <p:sp>
        <p:nvSpPr>
          <p:cNvPr id="11" name="TextBox 11">
            <a:extLst>
              <a:ext uri="{FF2B5EF4-FFF2-40B4-BE49-F238E27FC236}">
                <a16:creationId xmlns:a16="http://schemas.microsoft.com/office/drawing/2014/main" id="{233711DE-7A52-E542-ED9E-AD9758DA8625}"/>
              </a:ext>
            </a:extLst>
          </p:cNvPr>
          <p:cNvSpPr txBox="1"/>
          <p:nvPr/>
        </p:nvSpPr>
        <p:spPr>
          <a:xfrm>
            <a:off x="5715000" y="6103196"/>
            <a:ext cx="29285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sp>
        <p:nvSpPr>
          <p:cNvPr id="12" name="TextBox 11">
            <a:extLst>
              <a:ext uri="{FF2B5EF4-FFF2-40B4-BE49-F238E27FC236}">
                <a16:creationId xmlns:a16="http://schemas.microsoft.com/office/drawing/2014/main" id="{A66A0D2A-6934-5FBA-A6C7-B17F4D5D9E98}"/>
              </a:ext>
            </a:extLst>
          </p:cNvPr>
          <p:cNvSpPr txBox="1"/>
          <p:nvPr/>
        </p:nvSpPr>
        <p:spPr>
          <a:xfrm>
            <a:off x="285012" y="1247118"/>
            <a:ext cx="8696815" cy="4862870"/>
          </a:xfrm>
          <a:prstGeom prst="rect">
            <a:avLst/>
          </a:prstGeom>
          <a:noFill/>
        </p:spPr>
        <p:txBody>
          <a:bodyPr wrap="square" lIns="91440" tIns="45720" rIns="91440" bIns="45720" anchor="t">
            <a:spAutoFit/>
          </a:bodyPr>
          <a:lstStyle/>
          <a:p>
            <a:pPr marL="285750" lvl="0" indent="-285750">
              <a:buFont typeface="Wingdings" panose="05000000000000000000" pitchFamily="2" charset="2"/>
              <a:buChar char="Ø"/>
            </a:pPr>
            <a:r>
              <a:rPr lang="en-US" sz="2200" b="1" dirty="0">
                <a:latin typeface="Poppins"/>
                <a:cs typeface="Poppins"/>
              </a:rPr>
              <a:t>Intro 434-2026 </a:t>
            </a:r>
            <a:r>
              <a:rPr lang="en-US" sz="2200" dirty="0">
                <a:latin typeface="Poppins"/>
                <a:cs typeface="Poppins"/>
              </a:rPr>
              <a:t>will require all private employers with a staff of five or more to grant employees paid time off—</a:t>
            </a:r>
            <a:r>
              <a:rPr lang="en-US" sz="2200" b="1" dirty="0">
                <a:latin typeface="Poppins"/>
                <a:cs typeface="Poppins"/>
              </a:rPr>
              <a:t>up to five hours annually—for preventative medical care, including doctor-recommend screening.</a:t>
            </a:r>
          </a:p>
          <a:p>
            <a:pPr marL="285750" lvl="0" indent="-285750">
              <a:buFont typeface="Wingdings" panose="05000000000000000000" pitchFamily="2" charset="2"/>
              <a:buChar char="Ø"/>
            </a:pPr>
            <a:endParaRPr lang="en-US" sz="2200" dirty="0">
              <a:latin typeface="Poppins"/>
              <a:cs typeface="Poppins"/>
            </a:endParaRPr>
          </a:p>
          <a:p>
            <a:pPr marL="285750" lvl="0" indent="-285750">
              <a:buFont typeface="Wingdings" panose="05000000000000000000" pitchFamily="2" charset="2"/>
              <a:buChar char="Ø"/>
            </a:pPr>
            <a:r>
              <a:rPr lang="en-US" sz="2200" dirty="0">
                <a:latin typeface="Poppins"/>
                <a:cs typeface="Poppins"/>
              </a:rPr>
              <a:t>Leave is excused leave, not to be charged against any other leave that the employee is entitled to receive. </a:t>
            </a:r>
          </a:p>
          <a:p>
            <a:pPr marL="285750" lvl="0" indent="-285750">
              <a:buFont typeface="Wingdings" panose="05000000000000000000" pitchFamily="2" charset="2"/>
              <a:buChar char="Ø"/>
            </a:pPr>
            <a:endParaRPr lang="en-US" sz="2200" dirty="0">
              <a:latin typeface="Poppins"/>
              <a:cs typeface="Poppins"/>
            </a:endParaRPr>
          </a:p>
          <a:p>
            <a:pPr marL="285750" lvl="0" indent="-285750">
              <a:buFont typeface="Wingdings" panose="05000000000000000000" pitchFamily="2" charset="2"/>
              <a:buChar char="Ø"/>
            </a:pPr>
            <a:r>
              <a:rPr lang="en-US" sz="2200" dirty="0">
                <a:latin typeface="Poppins"/>
                <a:cs typeface="Poppins"/>
              </a:rPr>
              <a:t>Leave does not roll over and cannot be used for any purpose other than to undertake preventative medical care. </a:t>
            </a:r>
          </a:p>
          <a:p>
            <a:pPr marL="285750" lvl="0" indent="-285750">
              <a:buFont typeface="Wingdings" panose="05000000000000000000" pitchFamily="2" charset="2"/>
              <a:buChar char="Ø"/>
            </a:pPr>
            <a:endParaRPr lang="en-US" sz="2200" dirty="0">
              <a:latin typeface="Poppins"/>
              <a:cs typeface="Poppins"/>
            </a:endParaRPr>
          </a:p>
          <a:p>
            <a:pPr marL="285750" lvl="0" indent="-285750">
              <a:buFont typeface="Wingdings" panose="05000000000000000000" pitchFamily="2" charset="2"/>
              <a:buChar char="Ø"/>
            </a:pPr>
            <a:r>
              <a:rPr lang="en-US" sz="2200" dirty="0">
                <a:latin typeface="Poppins"/>
                <a:cs typeface="Poppins"/>
              </a:rPr>
              <a:t>Will you co-sponsor </a:t>
            </a:r>
            <a:r>
              <a:rPr lang="en-US" sz="2200" b="1" dirty="0">
                <a:latin typeface="Poppins"/>
                <a:cs typeface="Poppins"/>
              </a:rPr>
              <a:t>Intro 434-2026</a:t>
            </a:r>
            <a:r>
              <a:rPr lang="en-US" sz="2200" dirty="0">
                <a:latin typeface="Poppins"/>
                <a:cs typeface="Poppins"/>
              </a:rPr>
              <a:t>?</a:t>
            </a:r>
          </a:p>
          <a:p>
            <a:pPr lvl="0"/>
            <a:endParaRPr lang="en-US" sz="2400" dirty="0"/>
          </a:p>
        </p:txBody>
      </p:sp>
      <p:pic>
        <p:nvPicPr>
          <p:cNvPr id="9" name="Audio 8">
            <a:hlinkClick r:id="" action="ppaction://media"/>
            <a:extLst>
              <a:ext uri="{FF2B5EF4-FFF2-40B4-BE49-F238E27FC236}">
                <a16:creationId xmlns:a16="http://schemas.microsoft.com/office/drawing/2014/main" id="{D053C620-AA8D-8270-C975-0BCB9D03EC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36092082"/>
      </p:ext>
    </p:extLst>
  </p:cSld>
  <p:clrMapOvr>
    <a:masterClrMapping/>
  </p:clrMapOvr>
  <mc:AlternateContent xmlns:mc="http://schemas.openxmlformats.org/markup-compatibility/2006" xmlns:p14="http://schemas.microsoft.com/office/powerpoint/2010/main">
    <mc:Choice Requires="p14">
      <p:transition spd="slow" p14:dur="2000" advTm="64018"/>
    </mc:Choice>
    <mc:Fallback xmlns="">
      <p:transition spd="slow" advTm="6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BE67-B3CB-3F99-9786-D799459262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A5185E7-8CDD-D874-5C6F-98D2DB126483}"/>
              </a:ext>
            </a:extLst>
          </p:cNvPr>
          <p:cNvSpPr/>
          <p:nvPr/>
        </p:nvSpPr>
        <p:spPr>
          <a:xfrm>
            <a:off x="304062" y="6324600"/>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A0F86043-F112-3B8C-E25B-3C248F0A7D64}"/>
              </a:ext>
            </a:extLst>
          </p:cNvPr>
          <p:cNvSpPr txBox="1"/>
          <p:nvPr/>
        </p:nvSpPr>
        <p:spPr>
          <a:xfrm>
            <a:off x="262890" y="746341"/>
            <a:ext cx="8242211" cy="846386"/>
          </a:xfrm>
          <a:prstGeom prst="rect">
            <a:avLst/>
          </a:prstGeom>
        </p:spPr>
        <p:txBody>
          <a:bodyPr lIns="0" tIns="0" rIns="0" bIns="0" rtlCol="0" anchor="t">
            <a:spAutoFit/>
          </a:bodyPr>
          <a:lstStyle/>
          <a:p>
            <a:r>
              <a:rPr lang="en-US" sz="2700" spc="2">
                <a:solidFill>
                  <a:srgbClr val="2746F8"/>
                </a:solidFill>
                <a:latin typeface="Poppins 1"/>
                <a:ea typeface="Poppins 1"/>
                <a:cs typeface="Poppins 1"/>
                <a:sym typeface="Poppins 1"/>
              </a:rPr>
              <a:t>Issue #2 Overview: </a:t>
            </a:r>
          </a:p>
          <a:p>
            <a:r>
              <a:rPr lang="en-US" sz="2800">
                <a:solidFill>
                  <a:srgbClr val="FF0000"/>
                </a:solidFill>
                <a:latin typeface="Poppins 1"/>
                <a:ea typeface="Poppins 1"/>
                <a:cs typeface="Poppins 1"/>
                <a:sym typeface="Poppins 1"/>
              </a:rPr>
              <a:t>End the Sale of Menthol Cigarettes</a:t>
            </a:r>
          </a:p>
        </p:txBody>
      </p:sp>
      <p:sp>
        <p:nvSpPr>
          <p:cNvPr id="11" name="TextBox 11">
            <a:extLst>
              <a:ext uri="{FF2B5EF4-FFF2-40B4-BE49-F238E27FC236}">
                <a16:creationId xmlns:a16="http://schemas.microsoft.com/office/drawing/2014/main" id="{A1D351E9-D62D-C39C-BFB8-A60DB91CA430}"/>
              </a:ext>
            </a:extLst>
          </p:cNvPr>
          <p:cNvSpPr txBox="1"/>
          <p:nvPr/>
        </p:nvSpPr>
        <p:spPr>
          <a:xfrm>
            <a:off x="5715000" y="6103196"/>
            <a:ext cx="29285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sp>
        <p:nvSpPr>
          <p:cNvPr id="3" name="TextBox 2">
            <a:extLst>
              <a:ext uri="{FF2B5EF4-FFF2-40B4-BE49-F238E27FC236}">
                <a16:creationId xmlns:a16="http://schemas.microsoft.com/office/drawing/2014/main" id="{5488E0BF-529A-8549-BA60-79432E690131}"/>
              </a:ext>
            </a:extLst>
          </p:cNvPr>
          <p:cNvSpPr txBox="1"/>
          <p:nvPr/>
        </p:nvSpPr>
        <p:spPr>
          <a:xfrm>
            <a:off x="304061" y="1733723"/>
            <a:ext cx="8593051" cy="3816429"/>
          </a:xfrm>
          <a:prstGeom prst="rect">
            <a:avLst/>
          </a:prstGeom>
          <a:noFill/>
        </p:spPr>
        <p:txBody>
          <a:bodyPr wrap="square" lIns="91440" tIns="45720" rIns="91440" bIns="45720" anchor="t">
            <a:spAutoFit/>
          </a:bodyPr>
          <a:lstStyle/>
          <a:p>
            <a:pPr marL="285750" lvl="0" indent="-285750">
              <a:buFont typeface="Wingdings" panose="05000000000000000000" pitchFamily="2" charset="2"/>
              <a:buChar char="Ø"/>
            </a:pPr>
            <a:r>
              <a:rPr lang="en-US" sz="2200">
                <a:latin typeface="Poppins"/>
                <a:cs typeface="Poppins"/>
              </a:rPr>
              <a:t>Smoking remains the number one cause of preventable death and disease in NYC </a:t>
            </a:r>
          </a:p>
          <a:p>
            <a:pPr marL="285750" lvl="0" indent="-285750">
              <a:buFont typeface="Wingdings" panose="05000000000000000000" pitchFamily="2" charset="2"/>
              <a:buChar char="Ø"/>
            </a:pPr>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27.3% of all cancer deaths in New York</a:t>
            </a:r>
          </a:p>
          <a:p>
            <a:pPr marL="285750" lvl="0" indent="-285750">
              <a:buFont typeface="Wingdings" panose="05000000000000000000" pitchFamily="2" charset="2"/>
              <a:buChar char="Ø"/>
            </a:pPr>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12,000 deaths from all types of disease</a:t>
            </a:r>
          </a:p>
          <a:p>
            <a:pPr marL="285750" lvl="0" indent="-285750">
              <a:buFont typeface="Wingdings" panose="05000000000000000000" pitchFamily="2" charset="2"/>
              <a:buChar char="Ø"/>
            </a:pPr>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Menthol cigarettes are the most popular type of cigarette</a:t>
            </a:r>
          </a:p>
          <a:p>
            <a:pPr marL="285750" lvl="0" indent="-285750">
              <a:buFont typeface="Wingdings" panose="05000000000000000000" pitchFamily="2" charset="2"/>
              <a:buChar char="Ø"/>
            </a:pPr>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42.3% of high school students who smoke reported using menthol cigarettes in 2023. </a:t>
            </a:r>
          </a:p>
        </p:txBody>
      </p:sp>
      <p:pic>
        <p:nvPicPr>
          <p:cNvPr id="14" name="Audio 13">
            <a:hlinkClick r:id="" action="ppaction://media"/>
            <a:extLst>
              <a:ext uri="{FF2B5EF4-FFF2-40B4-BE49-F238E27FC236}">
                <a16:creationId xmlns:a16="http://schemas.microsoft.com/office/drawing/2014/main" id="{09D8FF94-9FFA-06AE-8E3D-E74A7CD95A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39669160"/>
      </p:ext>
    </p:extLst>
  </p:cSld>
  <p:clrMapOvr>
    <a:masterClrMapping/>
  </p:clrMapOvr>
  <mc:AlternateContent xmlns:mc="http://schemas.openxmlformats.org/markup-compatibility/2006" xmlns:p14="http://schemas.microsoft.com/office/powerpoint/2010/main">
    <mc:Choice Requires="p14">
      <p:transition spd="slow" p14:dur="2000" advTm="67570"/>
    </mc:Choice>
    <mc:Fallback xmlns="">
      <p:transition spd="slow" advTm="6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D9AF7-AA1F-45A5-E1A0-FC4CDD743D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5983C0-4DEE-275D-CED2-746364D23F6A}"/>
              </a:ext>
            </a:extLst>
          </p:cNvPr>
          <p:cNvSpPr/>
          <p:nvPr/>
        </p:nvSpPr>
        <p:spPr>
          <a:xfrm>
            <a:off x="304062" y="6324600"/>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C8BC090D-B3EB-D99C-C362-BEDB4D9315B8}"/>
              </a:ext>
            </a:extLst>
          </p:cNvPr>
          <p:cNvSpPr txBox="1"/>
          <p:nvPr/>
        </p:nvSpPr>
        <p:spPr>
          <a:xfrm>
            <a:off x="262890" y="746341"/>
            <a:ext cx="8242211" cy="846386"/>
          </a:xfrm>
          <a:prstGeom prst="rect">
            <a:avLst/>
          </a:prstGeom>
        </p:spPr>
        <p:txBody>
          <a:bodyPr lIns="0" tIns="0" rIns="0" bIns="0" rtlCol="0" anchor="t">
            <a:spAutoFit/>
          </a:bodyPr>
          <a:lstStyle/>
          <a:p>
            <a:r>
              <a:rPr lang="en-US" sz="2700" spc="2">
                <a:solidFill>
                  <a:srgbClr val="2746F8"/>
                </a:solidFill>
                <a:latin typeface="Poppins 1"/>
                <a:ea typeface="Poppins 1"/>
                <a:cs typeface="Poppins 1"/>
                <a:sym typeface="Poppins 1"/>
              </a:rPr>
              <a:t>Issue #2 Overview Part 2: </a:t>
            </a:r>
          </a:p>
          <a:p>
            <a:r>
              <a:rPr lang="en-US" sz="2800">
                <a:solidFill>
                  <a:srgbClr val="FF0000"/>
                </a:solidFill>
                <a:latin typeface="Poppins 1"/>
                <a:ea typeface="Poppins 1"/>
                <a:cs typeface="Poppins 1"/>
                <a:sym typeface="Poppins 1"/>
              </a:rPr>
              <a:t>End the Sale of Menthol Cigarettes</a:t>
            </a:r>
          </a:p>
        </p:txBody>
      </p:sp>
      <p:sp>
        <p:nvSpPr>
          <p:cNvPr id="11" name="TextBox 11">
            <a:extLst>
              <a:ext uri="{FF2B5EF4-FFF2-40B4-BE49-F238E27FC236}">
                <a16:creationId xmlns:a16="http://schemas.microsoft.com/office/drawing/2014/main" id="{E64DD1AD-8B56-58F2-1D35-51F27B8B0231}"/>
              </a:ext>
            </a:extLst>
          </p:cNvPr>
          <p:cNvSpPr txBox="1"/>
          <p:nvPr/>
        </p:nvSpPr>
        <p:spPr>
          <a:xfrm>
            <a:off x="5715000" y="6103196"/>
            <a:ext cx="29285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sp>
        <p:nvSpPr>
          <p:cNvPr id="3" name="TextBox 2">
            <a:extLst>
              <a:ext uri="{FF2B5EF4-FFF2-40B4-BE49-F238E27FC236}">
                <a16:creationId xmlns:a16="http://schemas.microsoft.com/office/drawing/2014/main" id="{9C3F6123-7435-168B-F5F9-73339A25E516}"/>
              </a:ext>
            </a:extLst>
          </p:cNvPr>
          <p:cNvSpPr txBox="1"/>
          <p:nvPr/>
        </p:nvSpPr>
        <p:spPr>
          <a:xfrm>
            <a:off x="304061" y="1733723"/>
            <a:ext cx="8593051" cy="4524315"/>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en-US" sz="2200">
                <a:latin typeface="Poppins"/>
                <a:cs typeface="Poppins"/>
              </a:rPr>
              <a:t>8 out of 10 kids who have used tobacco start with a flavored product. </a:t>
            </a:r>
          </a:p>
          <a:p>
            <a:pPr marL="285750" lvl="0" indent="-285750">
              <a:buFont typeface="Wingdings" panose="05000000000000000000" pitchFamily="2" charset="2"/>
              <a:buChar char="Ø"/>
            </a:pPr>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Tobacco companies spend over $162 Million per year in New York to market their deadly and addictive products.</a:t>
            </a:r>
          </a:p>
          <a:p>
            <a:pPr lvl="0"/>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Black, Hispanic, and Asian communities face greater tobacco industry marketing as due the LGBTQ+ community and women overall</a:t>
            </a:r>
          </a:p>
          <a:p>
            <a:pPr marL="285750" lvl="0" indent="-285750">
              <a:buFont typeface="Wingdings" panose="05000000000000000000" pitchFamily="2" charset="2"/>
              <a:buChar char="Ø"/>
            </a:pPr>
            <a:endParaRPr lang="en-US" sz="2200">
              <a:latin typeface="Poppins"/>
              <a:cs typeface="Poppins"/>
            </a:endParaRPr>
          </a:p>
          <a:p>
            <a:pPr marL="285750" lvl="0" indent="-285750">
              <a:buFont typeface="Wingdings" panose="05000000000000000000" pitchFamily="2" charset="2"/>
              <a:buChar char="Ø"/>
            </a:pPr>
            <a:r>
              <a:rPr lang="en-US" sz="2200">
                <a:latin typeface="Poppins"/>
                <a:cs typeface="Poppins"/>
              </a:rPr>
              <a:t>As a result, they have higher rates of menthol cigarette use and greater health disparities. </a:t>
            </a:r>
          </a:p>
          <a:p>
            <a:pPr marL="285750" lvl="0" indent="-285750">
              <a:buFont typeface="Wingdings" panose="05000000000000000000" pitchFamily="2" charset="2"/>
              <a:buChar char="Ø"/>
            </a:pPr>
            <a:endParaRPr lang="en-US" sz="2400"/>
          </a:p>
        </p:txBody>
      </p:sp>
      <p:pic>
        <p:nvPicPr>
          <p:cNvPr id="10" name="Audio 9">
            <a:hlinkClick r:id="" action="ppaction://media"/>
            <a:extLst>
              <a:ext uri="{FF2B5EF4-FFF2-40B4-BE49-F238E27FC236}">
                <a16:creationId xmlns:a16="http://schemas.microsoft.com/office/drawing/2014/main" id="{4817C357-4B01-3698-E06F-B52D4F772C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73329969"/>
      </p:ext>
    </p:extLst>
  </p:cSld>
  <p:clrMapOvr>
    <a:masterClrMapping/>
  </p:clrMapOvr>
  <mc:AlternateContent xmlns:mc="http://schemas.openxmlformats.org/markup-compatibility/2006" xmlns:p14="http://schemas.microsoft.com/office/powerpoint/2010/main">
    <mc:Choice Requires="p14">
      <p:transition spd="slow" p14:dur="2000" advTm="48784"/>
    </mc:Choice>
    <mc:Fallback xmlns="">
      <p:transition spd="slow" advTm="4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7C1C0-7AEF-5FBE-544E-D3BBF8B7CB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41117F-0FEC-3FEA-5865-C0D096C886E8}"/>
              </a:ext>
            </a:extLst>
          </p:cNvPr>
          <p:cNvSpPr/>
          <p:nvPr/>
        </p:nvSpPr>
        <p:spPr>
          <a:xfrm>
            <a:off x="304062" y="6324600"/>
            <a:ext cx="447283" cy="395235"/>
          </a:xfrm>
          <a:custGeom>
            <a:avLst/>
            <a:gdLst/>
            <a:ahLst/>
            <a:cxnLst/>
            <a:rect l="l" t="t" r="r" b="b"/>
            <a:pathLst>
              <a:path w="447283" h="395235">
                <a:moveTo>
                  <a:pt x="0" y="0"/>
                </a:moveTo>
                <a:lnTo>
                  <a:pt x="447283" y="0"/>
                </a:lnTo>
                <a:lnTo>
                  <a:pt x="447283" y="395235"/>
                </a:lnTo>
                <a:lnTo>
                  <a:pt x="0" y="39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F41A1F1D-AE76-5081-CC33-A5B90BFE0BED}"/>
              </a:ext>
            </a:extLst>
          </p:cNvPr>
          <p:cNvSpPr txBox="1"/>
          <p:nvPr/>
        </p:nvSpPr>
        <p:spPr>
          <a:xfrm>
            <a:off x="304062" y="211317"/>
            <a:ext cx="8242211" cy="846386"/>
          </a:xfrm>
          <a:prstGeom prst="rect">
            <a:avLst/>
          </a:prstGeom>
        </p:spPr>
        <p:txBody>
          <a:bodyPr lIns="0" tIns="0" rIns="0" bIns="0" rtlCol="0" anchor="t">
            <a:spAutoFit/>
          </a:bodyPr>
          <a:lstStyle/>
          <a:p>
            <a:r>
              <a:rPr lang="en-US" sz="2700" spc="2">
                <a:solidFill>
                  <a:srgbClr val="2746F8"/>
                </a:solidFill>
                <a:latin typeface="Poppins 1"/>
                <a:ea typeface="Poppins 1"/>
                <a:cs typeface="Poppins 1"/>
                <a:sym typeface="Poppins 1"/>
              </a:rPr>
              <a:t>Issue #2 Overview Part 3: </a:t>
            </a:r>
          </a:p>
          <a:p>
            <a:r>
              <a:rPr lang="en-US" sz="2800">
                <a:solidFill>
                  <a:srgbClr val="FF0000"/>
                </a:solidFill>
                <a:latin typeface="Poppins 1"/>
                <a:ea typeface="Poppins 1"/>
                <a:cs typeface="Poppins 1"/>
                <a:sym typeface="Poppins 1"/>
              </a:rPr>
              <a:t>End the Sale of Menthol Cigarettes</a:t>
            </a:r>
          </a:p>
        </p:txBody>
      </p:sp>
      <p:sp>
        <p:nvSpPr>
          <p:cNvPr id="11" name="TextBox 11">
            <a:extLst>
              <a:ext uri="{FF2B5EF4-FFF2-40B4-BE49-F238E27FC236}">
                <a16:creationId xmlns:a16="http://schemas.microsoft.com/office/drawing/2014/main" id="{DF6743BB-6F66-6401-D64F-D6EA512ECA78}"/>
              </a:ext>
            </a:extLst>
          </p:cNvPr>
          <p:cNvSpPr txBox="1"/>
          <p:nvPr/>
        </p:nvSpPr>
        <p:spPr>
          <a:xfrm>
            <a:off x="5715000" y="6103196"/>
            <a:ext cx="2928530" cy="305084"/>
          </a:xfrm>
          <a:prstGeom prst="rect">
            <a:avLst/>
          </a:prstGeom>
        </p:spPr>
        <p:txBody>
          <a:bodyPr wrap="square" lIns="0" tIns="0" rIns="0" bIns="0" rtlCol="0" anchor="t">
            <a:spAutoFit/>
          </a:bodyPr>
          <a:lstStyle/>
          <a:p>
            <a:pPr algn="ctr">
              <a:lnSpc>
                <a:spcPts val="2520"/>
              </a:lnSpc>
            </a:pPr>
            <a:r>
              <a:rPr lang="en-US" sz="1800" dirty="0">
                <a:solidFill>
                  <a:srgbClr val="FF0000"/>
                </a:solidFill>
                <a:latin typeface="Poppins 2"/>
                <a:ea typeface="Poppins 2"/>
                <a:cs typeface="Poppins 2"/>
                <a:sym typeface="Poppins 2"/>
              </a:rPr>
              <a:t>#NYCFightsCancer</a:t>
            </a:r>
          </a:p>
        </p:txBody>
      </p:sp>
      <p:sp>
        <p:nvSpPr>
          <p:cNvPr id="3" name="TextBox 2">
            <a:extLst>
              <a:ext uri="{FF2B5EF4-FFF2-40B4-BE49-F238E27FC236}">
                <a16:creationId xmlns:a16="http://schemas.microsoft.com/office/drawing/2014/main" id="{76D3D9D0-BB24-1EDC-8581-ACBDE3C6BBCA}"/>
              </a:ext>
            </a:extLst>
          </p:cNvPr>
          <p:cNvSpPr txBox="1"/>
          <p:nvPr/>
        </p:nvSpPr>
        <p:spPr>
          <a:xfrm>
            <a:off x="275474" y="1145301"/>
            <a:ext cx="8593051" cy="4154984"/>
          </a:xfrm>
          <a:prstGeom prst="rect">
            <a:avLst/>
          </a:prstGeom>
          <a:noFill/>
        </p:spPr>
        <p:txBody>
          <a:bodyPr wrap="square" lIns="91440" tIns="45720" rIns="91440" bIns="45720" anchor="t">
            <a:spAutoFit/>
          </a:bodyPr>
          <a:lstStyle/>
          <a:p>
            <a:pPr marL="285750" lvl="0" indent="-285750">
              <a:buFont typeface="Wingdings" panose="05000000000000000000" pitchFamily="2" charset="2"/>
              <a:buChar char="Ø"/>
            </a:pPr>
            <a:r>
              <a:rPr lang="en-US" sz="2200" b="1" dirty="0">
                <a:latin typeface="Poppins"/>
                <a:cs typeface="Poppins"/>
              </a:rPr>
              <a:t>Int 0609-2026</a:t>
            </a:r>
            <a:r>
              <a:rPr lang="en-US" sz="2200" dirty="0">
                <a:latin typeface="Poppins"/>
                <a:cs typeface="Poppins"/>
              </a:rPr>
              <a:t> will end the sale of menthol cigarettes by the 4,000+ licensed tobacco stores in New York City</a:t>
            </a:r>
          </a:p>
          <a:p>
            <a:pPr marL="285750" lvl="0" indent="-285750">
              <a:buFont typeface="Wingdings" panose="05000000000000000000" pitchFamily="2" charset="2"/>
              <a:buChar char="Ø"/>
            </a:pPr>
            <a:endParaRPr lang="en-US" sz="2200" dirty="0">
              <a:latin typeface="Poppins"/>
              <a:cs typeface="Poppins"/>
            </a:endParaRPr>
          </a:p>
          <a:p>
            <a:pPr marL="285750" lvl="0" indent="-285750">
              <a:buFont typeface="Wingdings" panose="05000000000000000000" pitchFamily="2" charset="2"/>
              <a:buChar char="Ø"/>
            </a:pPr>
            <a:r>
              <a:rPr lang="en-US" sz="2200" dirty="0">
                <a:latin typeface="Poppins"/>
                <a:cs typeface="Poppins"/>
              </a:rPr>
              <a:t>The legislation also clarifies that it is </a:t>
            </a:r>
            <a:r>
              <a:rPr lang="en-US" sz="2200" b="1" u="sng" dirty="0">
                <a:latin typeface="Poppins"/>
                <a:cs typeface="Poppins"/>
              </a:rPr>
              <a:t>not</a:t>
            </a:r>
            <a:r>
              <a:rPr lang="en-US" sz="2200" dirty="0">
                <a:latin typeface="Poppins"/>
                <a:cs typeface="Poppins"/>
              </a:rPr>
              <a:t> illegal for a person to purchase, use, or possess a tobacco product, cigarette, electronic cigarette, or e-liquid if they are not engaged in a business as a licensed retail store.</a:t>
            </a:r>
          </a:p>
          <a:p>
            <a:pPr marL="285750" lvl="0" indent="-285750">
              <a:buFont typeface="Wingdings" panose="05000000000000000000" pitchFamily="2" charset="2"/>
              <a:buChar char="Ø"/>
            </a:pPr>
            <a:endParaRPr lang="en-US" sz="2200" dirty="0">
              <a:latin typeface="Poppins"/>
              <a:cs typeface="Poppins"/>
            </a:endParaRPr>
          </a:p>
          <a:p>
            <a:pPr marL="285750" lvl="0" indent="-285750">
              <a:buFont typeface="Wingdings" panose="05000000000000000000" pitchFamily="2" charset="2"/>
              <a:buChar char="Ø"/>
            </a:pPr>
            <a:r>
              <a:rPr lang="en-US" sz="2200" dirty="0">
                <a:latin typeface="Poppins"/>
                <a:cs typeface="Poppins"/>
              </a:rPr>
              <a:t>90,000 people would quit smoking &amp; 3,000 youth, who would have started smoking, not do so. </a:t>
            </a:r>
          </a:p>
          <a:p>
            <a:pPr marL="285750" lvl="0" indent="-285750">
              <a:buFont typeface="Wingdings" panose="05000000000000000000" pitchFamily="2" charset="2"/>
              <a:buChar char="Ø"/>
            </a:pPr>
            <a:endParaRPr lang="en-US" sz="2200" dirty="0">
              <a:latin typeface="Poppins"/>
              <a:cs typeface="Poppins"/>
            </a:endParaRPr>
          </a:p>
          <a:p>
            <a:pPr marL="285750" lvl="0" indent="-285750">
              <a:buFont typeface="Wingdings" panose="05000000000000000000" pitchFamily="2" charset="2"/>
              <a:buChar char="Ø"/>
            </a:pPr>
            <a:r>
              <a:rPr lang="en-US" sz="2200" dirty="0">
                <a:latin typeface="Poppins"/>
                <a:cs typeface="Poppins"/>
              </a:rPr>
              <a:t>Will you co-sponsor </a:t>
            </a:r>
            <a:r>
              <a:rPr lang="en-US" sz="2200" b="1" dirty="0">
                <a:latin typeface="Poppins"/>
                <a:cs typeface="Poppins"/>
              </a:rPr>
              <a:t>Intro 0609-2026</a:t>
            </a:r>
            <a:r>
              <a:rPr lang="en-US" sz="2200" dirty="0">
                <a:latin typeface="Poppins"/>
                <a:cs typeface="Poppins"/>
              </a:rPr>
              <a:t>?</a:t>
            </a:r>
          </a:p>
        </p:txBody>
      </p:sp>
      <p:pic>
        <p:nvPicPr>
          <p:cNvPr id="7" name="Audio 6">
            <a:hlinkClick r:id="" action="ppaction://media"/>
            <a:extLst>
              <a:ext uri="{FF2B5EF4-FFF2-40B4-BE49-F238E27FC236}">
                <a16:creationId xmlns:a16="http://schemas.microsoft.com/office/drawing/2014/main" id="{C21CBC07-6607-DB89-2742-24A4705EFE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68076002"/>
      </p:ext>
    </p:extLst>
  </p:cSld>
  <p:clrMapOvr>
    <a:masterClrMapping/>
  </p:clrMapOvr>
  <mc:AlternateContent xmlns:mc="http://schemas.openxmlformats.org/markup-compatibility/2006" xmlns:p14="http://schemas.microsoft.com/office/powerpoint/2010/main">
    <mc:Choice Requires="p14">
      <p:transition spd="slow" p14:dur="2000" advTm="113147"/>
    </mc:Choice>
    <mc:Fallback xmlns="">
      <p:transition spd="slow" advTm="11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B27B397513D9BA4FBD5AB77092500C5F" ma:contentTypeVersion="20" ma:contentTypeDescription="Create a new document." ma:contentTypeScope="" ma:versionID="6f9c2000433ba8fe27c45c3b8d744fa9">
  <xsd:schema xmlns:xsd="http://www.w3.org/2001/XMLSchema" xmlns:xs="http://www.w3.org/2001/XMLSchema" xmlns:p="http://schemas.microsoft.com/office/2006/metadata/properties" xmlns:ns2="a785ad58-1d57-4f8a-aa71-77170459bd0d" xmlns:ns3="905cfb37-c5dd-4cdf-9a23-d0fee674bfe5" xmlns:ns4="42b87dc1-8c89-4d8e-b72f-93db7245d7f4" targetNamespace="http://schemas.microsoft.com/office/2006/metadata/properties" ma:root="true" ma:fieldsID="618a6d0b44df637df9b9bf0098ed5473" ns2:_="" ns3:_="" ns4:_="">
    <xsd:import namespace="a785ad58-1d57-4f8a-aa71-77170459bd0d"/>
    <xsd:import namespace="905cfb37-c5dd-4cdf-9a23-d0fee674bfe5"/>
    <xsd:import namespace="42b87dc1-8c89-4d8e-b72f-93db7245d7f4"/>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Location" minOccurs="0"/>
                <xsd:element ref="ns3:Preview" minOccurs="0"/>
                <xsd:element ref="ns3:PrideMonthLunchLearn" minOccurs="0"/>
                <xsd:element ref="ns3:MediaServiceObjectDetectorVersions" minOccurs="0"/>
                <xsd:element ref="ns3:MediaServiceSearchProperties" minOccurs="0"/>
                <xsd:element ref="ns3:_Flow_SignoffStatus" minOccurs="0"/>
                <xsd:element ref="ns3:ConfirmationofItems" minOccurs="0"/>
                <xsd:element ref="ns3:MediaServiceBillingMetadata"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8"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5cfb37-c5dd-4cdf-9a23-d0fee674bfe5"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Thumbnail" ma:internalName="Preview">
      <xsd:simpleType>
        <xsd:restriction base="dms:Unknown"/>
      </xsd:simpleType>
    </xsd:element>
    <xsd:element name="PrideMonthLunchLearn" ma:index="21" nillable="true" ma:displayName="Pride Month Lunch &amp; Learn" ma:description="Breaking Barriers to Cancer Screening, Treatment and Care in the LGBTQ+ Community&#10;Wednesday, June 28, 2023&#10;12:00 PM to 1:00 PM ET&#10;" ma:format="Dropdown" ma:internalName="PrideMonthLunchLearn">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_Flow_SignoffStatus" ma:index="24" nillable="true" ma:displayName="Sign-off status" ma:internalName="Sign_x002d_off_x0020_status">
      <xsd:simpleType>
        <xsd:restriction base="dms:Text"/>
      </xsd:simpleType>
    </xsd:element>
    <xsd:element name="ConfirmationofItems" ma:index="25" nillable="true" ma:displayName="Confirmation of Items" ma:format="Dropdown" ma:internalName="ConfirmationofItems">
      <xsd:simpleType>
        <xsd:restriction base="dms:Choice">
          <xsd:enumeration value="Approved"/>
          <xsd:enumeration value="Submitted for second round of edits"/>
          <xsd:enumeration value="Choice 3"/>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b87dc1-8c89-4d8e-b72f-93db7245d7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4b35519-a718-4602-82f7-6b9e468d5b82}" ma:internalName="TaxCatchAll" ma:showField="CatchAllData" ma:web="42b87dc1-8c89-4d8e-b72f-93db7245d7f4">
      <xsd:complexType>
        <xsd:complexContent>
          <xsd:extension base="dms:MultiChoiceLookup">
            <xsd:sequence>
              <xsd:element name="Value" type="dms:Lookup" maxOccurs="unbounded" minOccurs="0" nillable="true"/>
            </xsd:sequence>
          </xsd:extension>
        </xsd:complexContent>
      </xsd:complexType>
    </xsd:element>
    <xsd:element name="_dlc_DocId" ma:index="27" nillable="true" ma:displayName="Document ID Value" ma:description="The value of the document ID assigned to this item." ma:indexed="true"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905cfb37-c5dd-4cdf-9a23-d0fee674bfe5">
      <Terms xmlns="http://schemas.microsoft.com/office/infopath/2007/PartnerControls"/>
    </lcf76f155ced4ddcb4097134ff3c332f>
    <_Flow_SignoffStatus xmlns="905cfb37-c5dd-4cdf-9a23-d0fee674bfe5" xsi:nil="true"/>
    <Preview xmlns="905cfb37-c5dd-4cdf-9a23-d0fee674bfe5" xsi:nil="true"/>
    <ConfirmationofItems xmlns="905cfb37-c5dd-4cdf-9a23-d0fee674bfe5" xsi:nil="true"/>
    <TaxCatchAll xmlns="42b87dc1-8c89-4d8e-b72f-93db7245d7f4" xsi:nil="true"/>
    <PrideMonthLunchLearn xmlns="905cfb37-c5dd-4cdf-9a23-d0fee674bfe5" xsi:nil="true"/>
    <_dlc_DocId xmlns="42b87dc1-8c89-4d8e-b72f-93db7245d7f4">XHRUNZ4PVMRV-862078729-705471</_dlc_DocId>
    <_dlc_DocIdUrl xmlns="42b87dc1-8c89-4d8e-b72f-93db7245d7f4">
      <Url>https://americancancer.sharepoint.com/sites/ACSCAN-FieldAdvocacyOperations/_layouts/15/DocIdRedir.aspx?ID=XHRUNZ4PVMRV-862078729-705471</Url>
      <Description>XHRUNZ4PVMRV-862078729-705471</Description>
    </_dlc_DocIdUrl>
  </documentManagement>
</p:properties>
</file>

<file path=customXml/itemProps1.xml><?xml version="1.0" encoding="utf-8"?>
<ds:datastoreItem xmlns:ds="http://schemas.openxmlformats.org/officeDocument/2006/customXml" ds:itemID="{B3713F22-C1EC-4E9A-BB50-1CAC0FC0DCD0}">
  <ds:schemaRefs>
    <ds:schemaRef ds:uri="http://schemas.microsoft.com/sharepoint/v3/contenttype/forms"/>
  </ds:schemaRefs>
</ds:datastoreItem>
</file>

<file path=customXml/itemProps2.xml><?xml version="1.0" encoding="utf-8"?>
<ds:datastoreItem xmlns:ds="http://schemas.openxmlformats.org/officeDocument/2006/customXml" ds:itemID="{B0CA020F-8792-4701-BB50-D03BD3160685}">
  <ds:schemaRefs>
    <ds:schemaRef ds:uri="http://schemas.microsoft.com/sharepoint/events"/>
  </ds:schemaRefs>
</ds:datastoreItem>
</file>

<file path=customXml/itemProps3.xml><?xml version="1.0" encoding="utf-8"?>
<ds:datastoreItem xmlns:ds="http://schemas.openxmlformats.org/officeDocument/2006/customXml" ds:itemID="{811BF434-BC13-4C28-B593-9B436E160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5ad58-1d57-4f8a-aa71-77170459bd0d"/>
    <ds:schemaRef ds:uri="905cfb37-c5dd-4cdf-9a23-d0fee674bfe5"/>
    <ds:schemaRef ds:uri="42b87dc1-8c89-4d8e-b72f-93db7245d7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1C30BD2-53ED-43D8-8939-13FD979FB3BC}">
  <ds:schemaRefs>
    <ds:schemaRef ds:uri="42b87dc1-8c89-4d8e-b72f-93db7245d7f4"/>
    <ds:schemaRef ds:uri="905cfb37-c5dd-4cdf-9a23-d0fee674bfe5"/>
    <ds:schemaRef ds:uri="a785ad58-1d57-4f8a-aa71-77170459bd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525</TotalTime>
  <Words>1783</Words>
  <Application>Microsoft Office PowerPoint</Application>
  <PresentationFormat>On-screen Show (4:3)</PresentationFormat>
  <Paragraphs>168</Paragraphs>
  <Slides>9</Slides>
  <Notes>9</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Wingdings</vt:lpstr>
      <vt:lpstr>Times New Roman</vt:lpstr>
      <vt:lpstr>Source Sans Pro</vt:lpstr>
      <vt:lpstr>Poppins 2</vt:lpstr>
      <vt:lpstr>Poppins 3</vt:lpstr>
      <vt:lpstr>Calibri</vt:lpstr>
      <vt:lpstr>Poppins 1</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 25 Presentation Template Standard Size Personalize CAN</dc:title>
  <dc:creator>Rebecca Oechsner</dc:creator>
  <cp:lastModifiedBy>Rebecca Oechsner</cp:lastModifiedBy>
  <cp:revision>43</cp:revision>
  <cp:lastPrinted>2025-09-17T16:52:23Z</cp:lastPrinted>
  <dcterms:created xsi:type="dcterms:W3CDTF">2006-08-16T00:00:00Z</dcterms:created>
  <dcterms:modified xsi:type="dcterms:W3CDTF">2026-03-20T21:00:26Z</dcterms:modified>
  <dc:identifier>DAGLtL69m5s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0x010100B27B397513D9BA4FBD5AB77092500C5F</vt:lpwstr>
  </property>
  <property fmtid="{D5CDD505-2E9C-101B-9397-08002B2CF9AE}" pid="3" name="MediaServiceImageTags">
    <vt:lpwstr/>
  </property>
  <property fmtid="{D5CDD505-2E9C-101B-9397-08002B2CF9AE}" pid="4" name="_dlc_DocIdItemGuid">
    <vt:lpwstr>7d82af59-9c2b-4690-b60e-42894b59b3bb</vt:lpwstr>
  </property>
</Properties>
</file>